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handoutMasterIdLst>
    <p:handoutMasterId r:id="rId178"/>
  </p:handoutMasterIdLst>
  <p:sldIdLst>
    <p:sldId id="336" r:id="rId2"/>
    <p:sldId id="337" r:id="rId3"/>
    <p:sldId id="710" r:id="rId4"/>
    <p:sldId id="718" r:id="rId5"/>
    <p:sldId id="717" r:id="rId6"/>
    <p:sldId id="719" r:id="rId7"/>
    <p:sldId id="720" r:id="rId8"/>
    <p:sldId id="721" r:id="rId9"/>
    <p:sldId id="722" r:id="rId10"/>
    <p:sldId id="723" r:id="rId11"/>
    <p:sldId id="724" r:id="rId12"/>
    <p:sldId id="725" r:id="rId13"/>
    <p:sldId id="726" r:id="rId14"/>
    <p:sldId id="727" r:id="rId15"/>
    <p:sldId id="728" r:id="rId16"/>
    <p:sldId id="729" r:id="rId17"/>
    <p:sldId id="730" r:id="rId18"/>
    <p:sldId id="731" r:id="rId19"/>
    <p:sldId id="732" r:id="rId20"/>
    <p:sldId id="733" r:id="rId21"/>
    <p:sldId id="735" r:id="rId22"/>
    <p:sldId id="736" r:id="rId23"/>
    <p:sldId id="737" r:id="rId24"/>
    <p:sldId id="738" r:id="rId25"/>
    <p:sldId id="739" r:id="rId26"/>
    <p:sldId id="740" r:id="rId27"/>
    <p:sldId id="741" r:id="rId28"/>
    <p:sldId id="742" r:id="rId29"/>
    <p:sldId id="743" r:id="rId30"/>
    <p:sldId id="744" r:id="rId31"/>
    <p:sldId id="745" r:id="rId32"/>
    <p:sldId id="746" r:id="rId33"/>
    <p:sldId id="747" r:id="rId34"/>
    <p:sldId id="748" r:id="rId35"/>
    <p:sldId id="749" r:id="rId36"/>
    <p:sldId id="750" r:id="rId37"/>
    <p:sldId id="751" r:id="rId38"/>
    <p:sldId id="752" r:id="rId39"/>
    <p:sldId id="753" r:id="rId40"/>
    <p:sldId id="754" r:id="rId41"/>
    <p:sldId id="759" r:id="rId42"/>
    <p:sldId id="755" r:id="rId43"/>
    <p:sldId id="756" r:id="rId44"/>
    <p:sldId id="757" r:id="rId45"/>
    <p:sldId id="758" r:id="rId46"/>
    <p:sldId id="760" r:id="rId47"/>
    <p:sldId id="761" r:id="rId48"/>
    <p:sldId id="762" r:id="rId49"/>
    <p:sldId id="763" r:id="rId50"/>
    <p:sldId id="764" r:id="rId51"/>
    <p:sldId id="765" r:id="rId52"/>
    <p:sldId id="766" r:id="rId53"/>
    <p:sldId id="767" r:id="rId54"/>
    <p:sldId id="768" r:id="rId55"/>
    <p:sldId id="769" r:id="rId56"/>
    <p:sldId id="770" r:id="rId57"/>
    <p:sldId id="771" r:id="rId58"/>
    <p:sldId id="773" r:id="rId59"/>
    <p:sldId id="774" r:id="rId60"/>
    <p:sldId id="775" r:id="rId61"/>
    <p:sldId id="782" r:id="rId62"/>
    <p:sldId id="781" r:id="rId63"/>
    <p:sldId id="783" r:id="rId64"/>
    <p:sldId id="784" r:id="rId65"/>
    <p:sldId id="785" r:id="rId66"/>
    <p:sldId id="786" r:id="rId67"/>
    <p:sldId id="776" r:id="rId68"/>
    <p:sldId id="787" r:id="rId69"/>
    <p:sldId id="788" r:id="rId70"/>
    <p:sldId id="789" r:id="rId71"/>
    <p:sldId id="790" r:id="rId72"/>
    <p:sldId id="791" r:id="rId73"/>
    <p:sldId id="792" r:id="rId74"/>
    <p:sldId id="793" r:id="rId75"/>
    <p:sldId id="777" r:id="rId76"/>
    <p:sldId id="794" r:id="rId77"/>
    <p:sldId id="795" r:id="rId78"/>
    <p:sldId id="796" r:id="rId79"/>
    <p:sldId id="797" r:id="rId80"/>
    <p:sldId id="798" r:id="rId81"/>
    <p:sldId id="778" r:id="rId82"/>
    <p:sldId id="801" r:id="rId83"/>
    <p:sldId id="802" r:id="rId84"/>
    <p:sldId id="803" r:id="rId85"/>
    <p:sldId id="809" r:id="rId86"/>
    <p:sldId id="804" r:id="rId87"/>
    <p:sldId id="805" r:id="rId88"/>
    <p:sldId id="806" r:id="rId89"/>
    <p:sldId id="807" r:id="rId90"/>
    <p:sldId id="810" r:id="rId91"/>
    <p:sldId id="811" r:id="rId92"/>
    <p:sldId id="812" r:id="rId93"/>
    <p:sldId id="813" r:id="rId94"/>
    <p:sldId id="814" r:id="rId95"/>
    <p:sldId id="815" r:id="rId96"/>
    <p:sldId id="816" r:id="rId97"/>
    <p:sldId id="817" r:id="rId98"/>
    <p:sldId id="818" r:id="rId99"/>
    <p:sldId id="819" r:id="rId100"/>
    <p:sldId id="826" r:id="rId101"/>
    <p:sldId id="821" r:id="rId102"/>
    <p:sldId id="822" r:id="rId103"/>
    <p:sldId id="823" r:id="rId104"/>
    <p:sldId id="824" r:id="rId105"/>
    <p:sldId id="825" r:id="rId106"/>
    <p:sldId id="827" r:id="rId107"/>
    <p:sldId id="828" r:id="rId108"/>
    <p:sldId id="829" r:id="rId109"/>
    <p:sldId id="831" r:id="rId110"/>
    <p:sldId id="832" r:id="rId111"/>
    <p:sldId id="833" r:id="rId112"/>
    <p:sldId id="834" r:id="rId113"/>
    <p:sldId id="835" r:id="rId114"/>
    <p:sldId id="836" r:id="rId115"/>
    <p:sldId id="837" r:id="rId116"/>
    <p:sldId id="838" r:id="rId117"/>
    <p:sldId id="839" r:id="rId118"/>
    <p:sldId id="840" r:id="rId119"/>
    <p:sldId id="841" r:id="rId120"/>
    <p:sldId id="842" r:id="rId121"/>
    <p:sldId id="843" r:id="rId122"/>
    <p:sldId id="844" r:id="rId123"/>
    <p:sldId id="845" r:id="rId124"/>
    <p:sldId id="852" r:id="rId125"/>
    <p:sldId id="846" r:id="rId126"/>
    <p:sldId id="848" r:id="rId127"/>
    <p:sldId id="849" r:id="rId128"/>
    <p:sldId id="850" r:id="rId129"/>
    <p:sldId id="851" r:id="rId130"/>
    <p:sldId id="808" r:id="rId131"/>
    <p:sldId id="799" r:id="rId132"/>
    <p:sldId id="853" r:id="rId133"/>
    <p:sldId id="854" r:id="rId134"/>
    <p:sldId id="855" r:id="rId135"/>
    <p:sldId id="856" r:id="rId136"/>
    <p:sldId id="857" r:id="rId137"/>
    <p:sldId id="858" r:id="rId138"/>
    <p:sldId id="859" r:id="rId139"/>
    <p:sldId id="800" r:id="rId140"/>
    <p:sldId id="860" r:id="rId141"/>
    <p:sldId id="861" r:id="rId142"/>
    <p:sldId id="862" r:id="rId143"/>
    <p:sldId id="863" r:id="rId144"/>
    <p:sldId id="864" r:id="rId145"/>
    <p:sldId id="865" r:id="rId146"/>
    <p:sldId id="867" r:id="rId147"/>
    <p:sldId id="868" r:id="rId148"/>
    <p:sldId id="869" r:id="rId149"/>
    <p:sldId id="870" r:id="rId150"/>
    <p:sldId id="871" r:id="rId151"/>
    <p:sldId id="872" r:id="rId152"/>
    <p:sldId id="873" r:id="rId153"/>
    <p:sldId id="874" r:id="rId154"/>
    <p:sldId id="875" r:id="rId155"/>
    <p:sldId id="876" r:id="rId156"/>
    <p:sldId id="877" r:id="rId157"/>
    <p:sldId id="878" r:id="rId158"/>
    <p:sldId id="879" r:id="rId159"/>
    <p:sldId id="880" r:id="rId160"/>
    <p:sldId id="881" r:id="rId161"/>
    <p:sldId id="882" r:id="rId162"/>
    <p:sldId id="883" r:id="rId163"/>
    <p:sldId id="884" r:id="rId164"/>
    <p:sldId id="866" r:id="rId165"/>
    <p:sldId id="780" r:id="rId166"/>
    <p:sldId id="885" r:id="rId167"/>
    <p:sldId id="886" r:id="rId168"/>
    <p:sldId id="887" r:id="rId169"/>
    <p:sldId id="888" r:id="rId170"/>
    <p:sldId id="889" r:id="rId171"/>
    <p:sldId id="890" r:id="rId172"/>
    <p:sldId id="891" r:id="rId173"/>
    <p:sldId id="892" r:id="rId174"/>
    <p:sldId id="893" r:id="rId175"/>
    <p:sldId id="894" r:id="rId176"/>
  </p:sldIdLst>
  <p:sldSz cx="9144000" cy="6858000" type="screen4x3"/>
  <p:notesSz cx="6797675" cy="9928225"/>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F3300"/>
    <a:srgbClr val="4F9751"/>
    <a:srgbClr val="1F497D"/>
    <a:srgbClr val="696969"/>
    <a:srgbClr val="B2B2B2"/>
    <a:srgbClr val="FFFF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Srednji stil 3 - Isticanj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Srednji stil 4 - Isticanj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3" autoAdjust="0"/>
    <p:restoredTop sz="94535" autoAdjust="0"/>
  </p:normalViewPr>
  <p:slideViewPr>
    <p:cSldViewPr snapToGrid="0">
      <p:cViewPr varScale="1">
        <p:scale>
          <a:sx n="109" d="100"/>
          <a:sy n="109" d="100"/>
        </p:scale>
        <p:origin x="168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harts/_rels/chart1.xml.rels><?xml version="1.0" encoding="UTF-8" standalone="yes"?>
<Relationships xmlns="http://schemas.openxmlformats.org/package/2006/relationships"><Relationship Id="rId1" Type="http://schemas.openxmlformats.org/officeDocument/2006/relationships/oleObject" Target="file:///\\storage.ekonerg.hr\Eko\Grupe\Laboratoriji\03%20Umjeravanje\IMISIJE\02%20OBRADA\PLINOVI\O3\IMI\08_eLAB-PU-101.Ex6-O3%20Prora&#269;un%20karakteristika%20analizatora%20O3%20-%20APOA%20370%20IMI%20-%20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v>analizator</c:v>
          </c:tx>
          <c:marker>
            <c:symbol val="none"/>
          </c:marker>
          <c:cat>
            <c:strRef>
              <c:f>'[08_eLAB-PU-101.Ex6-O3 Proračun karakteristika analizatora O3 - APOA 370 IMI - 5.xlsx]Obrada'!$A$5:$A$447</c:f>
              <c:strCache>
                <c:ptCount val="443"/>
                <c:pt idx="0">
                  <c:v>13.2.2017. 9:20:00</c:v>
                </c:pt>
                <c:pt idx="1">
                  <c:v>13.2.2017. 9:21:00</c:v>
                </c:pt>
                <c:pt idx="2">
                  <c:v>13.2.2017. 9:22:00</c:v>
                </c:pt>
                <c:pt idx="3">
                  <c:v>13.2.2017. 9:23:00</c:v>
                </c:pt>
                <c:pt idx="4">
                  <c:v>13.2.2017. 9:24:00</c:v>
                </c:pt>
                <c:pt idx="5">
                  <c:v>13.2.2017. 9:25:00</c:v>
                </c:pt>
                <c:pt idx="6">
                  <c:v>13.2.2017. 9:26:00</c:v>
                </c:pt>
                <c:pt idx="7">
                  <c:v>13.2.2017. 9:27:00</c:v>
                </c:pt>
                <c:pt idx="8">
                  <c:v>13.2.2017. 9:28:00</c:v>
                </c:pt>
                <c:pt idx="9">
                  <c:v>13.2.2017. 9:29:00</c:v>
                </c:pt>
                <c:pt idx="10">
                  <c:v>13.2.2017. 9:30:00</c:v>
                </c:pt>
                <c:pt idx="11">
                  <c:v>13.2.2017. 9:31:00</c:v>
                </c:pt>
                <c:pt idx="12">
                  <c:v>13.2.2017. 9:32:00</c:v>
                </c:pt>
                <c:pt idx="13">
                  <c:v>13.2.2017. 9:33:00</c:v>
                </c:pt>
                <c:pt idx="14">
                  <c:v>13.2.2017. 9:34:00</c:v>
                </c:pt>
                <c:pt idx="15">
                  <c:v>13.2.2017. 9:35:00</c:v>
                </c:pt>
                <c:pt idx="16">
                  <c:v>13.2.2017. 9:36:00</c:v>
                </c:pt>
                <c:pt idx="17">
                  <c:v>13.2.2017. 9:37:00</c:v>
                </c:pt>
                <c:pt idx="18">
                  <c:v>13.2.2017. 9:38:00</c:v>
                </c:pt>
                <c:pt idx="19">
                  <c:v>13.2.2017. 9:39:00</c:v>
                </c:pt>
                <c:pt idx="20">
                  <c:v>13.2.2017. 9:40:00</c:v>
                </c:pt>
                <c:pt idx="21">
                  <c:v>13.2.2017. 9:41:00</c:v>
                </c:pt>
                <c:pt idx="22">
                  <c:v>13.2.2017. 9:42:00</c:v>
                </c:pt>
                <c:pt idx="23">
                  <c:v>13.2.2017. 9:43:00</c:v>
                </c:pt>
                <c:pt idx="24">
                  <c:v>13.2.2017. 9:44:00</c:v>
                </c:pt>
                <c:pt idx="25">
                  <c:v>13.2.2017. 9:45:00</c:v>
                </c:pt>
                <c:pt idx="26">
                  <c:v>13.2.2017. 9:46:00</c:v>
                </c:pt>
                <c:pt idx="27">
                  <c:v>13.2.2017. 9:47:00</c:v>
                </c:pt>
                <c:pt idx="28">
                  <c:v>13.2.2017. 9:48:00</c:v>
                </c:pt>
                <c:pt idx="29">
                  <c:v>13.2.2017. 9:49:00</c:v>
                </c:pt>
                <c:pt idx="30">
                  <c:v>13.2.2017. 9:50:00</c:v>
                </c:pt>
                <c:pt idx="31">
                  <c:v>13.2.2017. 9:51:00</c:v>
                </c:pt>
                <c:pt idx="32">
                  <c:v>13.2.2017. 9:52:00</c:v>
                </c:pt>
                <c:pt idx="33">
                  <c:v>13.2.2017. 9:53:00</c:v>
                </c:pt>
                <c:pt idx="34">
                  <c:v>13.2.2017. 9:54:00</c:v>
                </c:pt>
                <c:pt idx="35">
                  <c:v>13.2.2017. 9:55:00</c:v>
                </c:pt>
                <c:pt idx="36">
                  <c:v>13.2.2017. 9:56:00</c:v>
                </c:pt>
                <c:pt idx="37">
                  <c:v>13.2.2017. 9:57:00</c:v>
                </c:pt>
                <c:pt idx="38">
                  <c:v>13.2.2017. 9:58:00</c:v>
                </c:pt>
                <c:pt idx="39">
                  <c:v>13.2.2017. 9:59:00</c:v>
                </c:pt>
                <c:pt idx="40">
                  <c:v>13.2.2017. 10:00:00</c:v>
                </c:pt>
                <c:pt idx="41">
                  <c:v>13.2.2017. 10:01:00</c:v>
                </c:pt>
                <c:pt idx="42">
                  <c:v>13.2.2017. 10:02:00</c:v>
                </c:pt>
                <c:pt idx="43">
                  <c:v>13.2.2017. 10:03:00</c:v>
                </c:pt>
                <c:pt idx="44">
                  <c:v>13.2.2017. 10:04:00</c:v>
                </c:pt>
                <c:pt idx="45">
                  <c:v>13.2.2017. 10:05:00</c:v>
                </c:pt>
                <c:pt idx="46">
                  <c:v>13.2.2017. 10:06:00</c:v>
                </c:pt>
                <c:pt idx="47">
                  <c:v>13.2.2017. 10:07:00</c:v>
                </c:pt>
                <c:pt idx="48">
                  <c:v>13.2.2017. 10:08:00</c:v>
                </c:pt>
                <c:pt idx="49">
                  <c:v>13.2.2017. 10:09:00</c:v>
                </c:pt>
                <c:pt idx="50">
                  <c:v>13.2.2017. 10:10:00</c:v>
                </c:pt>
                <c:pt idx="51">
                  <c:v>13.2.2017. 10:11:00</c:v>
                </c:pt>
                <c:pt idx="52">
                  <c:v>13.2.2017. 10:12:00</c:v>
                </c:pt>
                <c:pt idx="53">
                  <c:v>13.2.2017. 10:13:00</c:v>
                </c:pt>
                <c:pt idx="54">
                  <c:v>13.2.2017. 10:14:00</c:v>
                </c:pt>
                <c:pt idx="55">
                  <c:v>13.2.2017. 10:15:00</c:v>
                </c:pt>
                <c:pt idx="56">
                  <c:v>13.2.2017. 10:16:00</c:v>
                </c:pt>
                <c:pt idx="57">
                  <c:v>13.2.2017. 10:17:00</c:v>
                </c:pt>
                <c:pt idx="58">
                  <c:v>13.2.2017. 10:18:00</c:v>
                </c:pt>
                <c:pt idx="59">
                  <c:v>13.2.2017. 10:19:00</c:v>
                </c:pt>
                <c:pt idx="60">
                  <c:v>13.2.2017. 10:20:00</c:v>
                </c:pt>
                <c:pt idx="61">
                  <c:v>13.2.2017. 10:21:00</c:v>
                </c:pt>
                <c:pt idx="62">
                  <c:v>13.2.2017. 10:22:00</c:v>
                </c:pt>
                <c:pt idx="63">
                  <c:v>13.2.2017. 10:23:00</c:v>
                </c:pt>
                <c:pt idx="64">
                  <c:v>13.2.2017. 10:24:00</c:v>
                </c:pt>
                <c:pt idx="65">
                  <c:v>13.2.2017. 10:25:00</c:v>
                </c:pt>
                <c:pt idx="66">
                  <c:v>13.2.2017. 10:26:00</c:v>
                </c:pt>
                <c:pt idx="67">
                  <c:v>13.2.2017. 10:27:00</c:v>
                </c:pt>
                <c:pt idx="68">
                  <c:v>13.2.2017. 10:28:00</c:v>
                </c:pt>
                <c:pt idx="69">
                  <c:v>13.2.2017. 10:29:00</c:v>
                </c:pt>
                <c:pt idx="70">
                  <c:v>13.2.2017. 10:30:00</c:v>
                </c:pt>
                <c:pt idx="71">
                  <c:v>13.2.2017. 10:31:00</c:v>
                </c:pt>
                <c:pt idx="72">
                  <c:v>13.2.2017. 10:32:00</c:v>
                </c:pt>
                <c:pt idx="73">
                  <c:v>13.2.2017. 10:33:00</c:v>
                </c:pt>
                <c:pt idx="74">
                  <c:v>13.2.2017. 10:34:00</c:v>
                </c:pt>
                <c:pt idx="75">
                  <c:v>13.2.2017. 10:35:00</c:v>
                </c:pt>
                <c:pt idx="76">
                  <c:v>13.2.2017. 10:36:00</c:v>
                </c:pt>
                <c:pt idx="77">
                  <c:v>13.2.2017. 10:37:00</c:v>
                </c:pt>
                <c:pt idx="78">
                  <c:v>13.2.2017. 10:38:00</c:v>
                </c:pt>
                <c:pt idx="79">
                  <c:v>13.2.2017. 10:39:00</c:v>
                </c:pt>
                <c:pt idx="80">
                  <c:v>13.2.2017. 10:40:00</c:v>
                </c:pt>
                <c:pt idx="81">
                  <c:v>13.2.2017. 10:41:00</c:v>
                </c:pt>
                <c:pt idx="82">
                  <c:v>13.2.2017. 10:42:00</c:v>
                </c:pt>
                <c:pt idx="83">
                  <c:v>13.2.2017. 10:43:00</c:v>
                </c:pt>
                <c:pt idx="84">
                  <c:v>13.2.2017. 10:44:00</c:v>
                </c:pt>
                <c:pt idx="85">
                  <c:v>13.2.2017. 10:45:00</c:v>
                </c:pt>
                <c:pt idx="86">
                  <c:v>13.2.2017. 10:46:00</c:v>
                </c:pt>
                <c:pt idx="87">
                  <c:v>13.2.2017. 10:47:00</c:v>
                </c:pt>
                <c:pt idx="88">
                  <c:v>13.2.2017. 10:48:00</c:v>
                </c:pt>
                <c:pt idx="89">
                  <c:v>13.2.2017. 10:49:00</c:v>
                </c:pt>
                <c:pt idx="90">
                  <c:v>13.2.2017. 10:50:00</c:v>
                </c:pt>
                <c:pt idx="91">
                  <c:v>13.2.2017. 10:51:00</c:v>
                </c:pt>
                <c:pt idx="92">
                  <c:v>13.2.2017. 10:52:00</c:v>
                </c:pt>
                <c:pt idx="93">
                  <c:v>13.2.2017. 10:53:00</c:v>
                </c:pt>
                <c:pt idx="94">
                  <c:v>13.2.2017. 10:54:00</c:v>
                </c:pt>
                <c:pt idx="95">
                  <c:v>13.2.2017. 10:55:00</c:v>
                </c:pt>
                <c:pt idx="96">
                  <c:v>13.2.2017. 10:56:00</c:v>
                </c:pt>
                <c:pt idx="97">
                  <c:v>13.2.2017. 10:57:00</c:v>
                </c:pt>
                <c:pt idx="98">
                  <c:v>13.2.2017. 10:58:00</c:v>
                </c:pt>
                <c:pt idx="99">
                  <c:v>13.2.2017. 10:59:00</c:v>
                </c:pt>
                <c:pt idx="100">
                  <c:v>13.2.2017. 11:00:00</c:v>
                </c:pt>
                <c:pt idx="101">
                  <c:v>13.2.2017. 11:01:00</c:v>
                </c:pt>
                <c:pt idx="102">
                  <c:v>13.2.2017. 11:02:00</c:v>
                </c:pt>
                <c:pt idx="103">
                  <c:v>13.2.2017. 11:03:00</c:v>
                </c:pt>
                <c:pt idx="104">
                  <c:v>13.2.2017. 11:04:00</c:v>
                </c:pt>
                <c:pt idx="105">
                  <c:v>13.2.2017. 11:05:00</c:v>
                </c:pt>
                <c:pt idx="106">
                  <c:v>13.2.2017. 11:06:00</c:v>
                </c:pt>
                <c:pt idx="107">
                  <c:v>13.2.2017. 11:07:00</c:v>
                </c:pt>
                <c:pt idx="108">
                  <c:v>13.2.2017. 11:08:00</c:v>
                </c:pt>
                <c:pt idx="109">
                  <c:v>13.2.2017. 11:09:00</c:v>
                </c:pt>
                <c:pt idx="110">
                  <c:v>13.2.2017. 11:10:00</c:v>
                </c:pt>
                <c:pt idx="111">
                  <c:v>13.2.2017. 11:11:00</c:v>
                </c:pt>
                <c:pt idx="112">
                  <c:v>13.2.2017. 11:12:00</c:v>
                </c:pt>
                <c:pt idx="113">
                  <c:v>13.2.2017. 11:13:00</c:v>
                </c:pt>
                <c:pt idx="114">
                  <c:v>13.2.2017. 11:14:00</c:v>
                </c:pt>
                <c:pt idx="115">
                  <c:v>13.2.2017. 11:15:00</c:v>
                </c:pt>
                <c:pt idx="116">
                  <c:v>13.2.2017. 11:16:00</c:v>
                </c:pt>
                <c:pt idx="117">
                  <c:v>13.2.2017. 11:17:00</c:v>
                </c:pt>
                <c:pt idx="118">
                  <c:v>13.2.2017. 11:18:00</c:v>
                </c:pt>
                <c:pt idx="119">
                  <c:v>13.2.2017. 11:19:00</c:v>
                </c:pt>
                <c:pt idx="120">
                  <c:v>13.2.2017. 11:20:00</c:v>
                </c:pt>
                <c:pt idx="121">
                  <c:v>13.2.2017. 11:21:00</c:v>
                </c:pt>
                <c:pt idx="122">
                  <c:v>13.2.2017. 11:22:00</c:v>
                </c:pt>
                <c:pt idx="123">
                  <c:v>13.2.2017. 11:23:00</c:v>
                </c:pt>
                <c:pt idx="124">
                  <c:v>13.2.2017. 11:24:00</c:v>
                </c:pt>
                <c:pt idx="125">
                  <c:v>13.2.2017. 11:25:00</c:v>
                </c:pt>
                <c:pt idx="126">
                  <c:v>13.2.2017. 11:26:00</c:v>
                </c:pt>
                <c:pt idx="127">
                  <c:v>13.2.2017. 11:27:00</c:v>
                </c:pt>
                <c:pt idx="128">
                  <c:v>13.2.2017. 11:28:00</c:v>
                </c:pt>
                <c:pt idx="129">
                  <c:v>13.2.2017. 11:29:00</c:v>
                </c:pt>
                <c:pt idx="130">
                  <c:v>13.2.2017. 11:30:00</c:v>
                </c:pt>
                <c:pt idx="131">
                  <c:v>13.2.2017. 11:31:00</c:v>
                </c:pt>
                <c:pt idx="132">
                  <c:v>13.2.2017. 11:32:00</c:v>
                </c:pt>
                <c:pt idx="133">
                  <c:v>13.2.2017. 11:33:00</c:v>
                </c:pt>
                <c:pt idx="134">
                  <c:v>13.2.2017. 11:34:00</c:v>
                </c:pt>
                <c:pt idx="135">
                  <c:v>13.2.2017. 11:35:00</c:v>
                </c:pt>
                <c:pt idx="136">
                  <c:v>13.2.2017. 11:36:00</c:v>
                </c:pt>
                <c:pt idx="137">
                  <c:v>13.2.2017. 11:37:00</c:v>
                </c:pt>
                <c:pt idx="138">
                  <c:v>13.2.2017. 11:38:00</c:v>
                </c:pt>
                <c:pt idx="139">
                  <c:v>13.2.2017. 11:39:00</c:v>
                </c:pt>
                <c:pt idx="140">
                  <c:v>13.2.2017. 11:40:00</c:v>
                </c:pt>
                <c:pt idx="141">
                  <c:v>13.2.2017. 11:41:00</c:v>
                </c:pt>
                <c:pt idx="142">
                  <c:v>13.2.2017. 11:42:00</c:v>
                </c:pt>
                <c:pt idx="143">
                  <c:v>13.2.2017. 11:43:00</c:v>
                </c:pt>
                <c:pt idx="144">
                  <c:v>13.2.2017. 11:44:00</c:v>
                </c:pt>
                <c:pt idx="145">
                  <c:v>13.2.2017. 11:45:00</c:v>
                </c:pt>
                <c:pt idx="146">
                  <c:v>13.2.2017. 11:46:00</c:v>
                </c:pt>
                <c:pt idx="147">
                  <c:v>13.2.2017. 11:47:00</c:v>
                </c:pt>
                <c:pt idx="148">
                  <c:v>13.2.2017. 11:48:00</c:v>
                </c:pt>
                <c:pt idx="149">
                  <c:v>13.2.2017. 11:49:00</c:v>
                </c:pt>
                <c:pt idx="150">
                  <c:v>13.2.2017. 11:50:00</c:v>
                </c:pt>
                <c:pt idx="151">
                  <c:v>13.2.2017. 11:51:00</c:v>
                </c:pt>
                <c:pt idx="152">
                  <c:v>13.2.2017. 11:52:00</c:v>
                </c:pt>
                <c:pt idx="153">
                  <c:v>13.2.2017. 11:53:00</c:v>
                </c:pt>
                <c:pt idx="154">
                  <c:v>13.2.2017. 11:54:00</c:v>
                </c:pt>
                <c:pt idx="155">
                  <c:v>13.2.2017. 11:55:00</c:v>
                </c:pt>
                <c:pt idx="156">
                  <c:v>13.2.2017. 11:56:00</c:v>
                </c:pt>
                <c:pt idx="157">
                  <c:v>13.2.2017. 11:57:00</c:v>
                </c:pt>
                <c:pt idx="158">
                  <c:v>13.2.2017. 11:58:00</c:v>
                </c:pt>
                <c:pt idx="159">
                  <c:v>13.2.2017. 11:59:00</c:v>
                </c:pt>
                <c:pt idx="160">
                  <c:v>13.2.2017. 12:00:00</c:v>
                </c:pt>
                <c:pt idx="161">
                  <c:v>13.2.2017. 12:01:00</c:v>
                </c:pt>
                <c:pt idx="162">
                  <c:v>13.2.2017. 12:02:00</c:v>
                </c:pt>
                <c:pt idx="163">
                  <c:v>13.2.2017. 12:03:00</c:v>
                </c:pt>
                <c:pt idx="164">
                  <c:v>13.2.2017. 12:04:00</c:v>
                </c:pt>
                <c:pt idx="165">
                  <c:v>13.2.2017. 12:05:00</c:v>
                </c:pt>
                <c:pt idx="166">
                  <c:v>13.2.2017. 12:06:00</c:v>
                </c:pt>
                <c:pt idx="167">
                  <c:v>13.2.2017. 12:07:00</c:v>
                </c:pt>
                <c:pt idx="168">
                  <c:v>13.2.2017. 12:08:00</c:v>
                </c:pt>
                <c:pt idx="169">
                  <c:v>13.2.2017. 12:09:00</c:v>
                </c:pt>
                <c:pt idx="170">
                  <c:v>13.2.2017. 12:10:00</c:v>
                </c:pt>
                <c:pt idx="171">
                  <c:v>13.2.2017. 12:11:00</c:v>
                </c:pt>
                <c:pt idx="172">
                  <c:v>13.2.2017. 12:12:00</c:v>
                </c:pt>
                <c:pt idx="173">
                  <c:v>13.2.2017. 12:13:00</c:v>
                </c:pt>
                <c:pt idx="174">
                  <c:v>13.2.2017. 12:14:00</c:v>
                </c:pt>
                <c:pt idx="175">
                  <c:v>13.2.2017. 12:15:00</c:v>
                </c:pt>
                <c:pt idx="176">
                  <c:v>13.2.2017. 12:16:00</c:v>
                </c:pt>
                <c:pt idx="177">
                  <c:v>13.2.2017. 12:17:00</c:v>
                </c:pt>
                <c:pt idx="178">
                  <c:v>13.2.2017. 12:18:00</c:v>
                </c:pt>
                <c:pt idx="179">
                  <c:v>13.2.2017. 12:19:00</c:v>
                </c:pt>
                <c:pt idx="180">
                  <c:v>13.2.2017. 12:20:00</c:v>
                </c:pt>
                <c:pt idx="181">
                  <c:v>13.2.2017. 12:21:00</c:v>
                </c:pt>
                <c:pt idx="182">
                  <c:v>13.2.2017. 12:22:00</c:v>
                </c:pt>
                <c:pt idx="183">
                  <c:v>13.2.2017. 12:23:00</c:v>
                </c:pt>
                <c:pt idx="184">
                  <c:v>13.2.2017. 12:24:00</c:v>
                </c:pt>
                <c:pt idx="185">
                  <c:v>13.2.2017. 12:25:00</c:v>
                </c:pt>
                <c:pt idx="186">
                  <c:v>13.2.2017. 12:26:00</c:v>
                </c:pt>
                <c:pt idx="187">
                  <c:v>13.2.2017. 12:27:00</c:v>
                </c:pt>
                <c:pt idx="188">
                  <c:v>13.2.2017. 12:28:00</c:v>
                </c:pt>
                <c:pt idx="189">
                  <c:v>13.2.2017. 12:29:00</c:v>
                </c:pt>
                <c:pt idx="190">
                  <c:v>13.2.2017. 12:30:00</c:v>
                </c:pt>
                <c:pt idx="191">
                  <c:v>13.2.2017. 12:31:00</c:v>
                </c:pt>
                <c:pt idx="192">
                  <c:v>13.2.2017. 12:32:00</c:v>
                </c:pt>
                <c:pt idx="193">
                  <c:v>13.2.2017. 12:33:00</c:v>
                </c:pt>
                <c:pt idx="194">
                  <c:v>13.2.2017. 12:34:00</c:v>
                </c:pt>
                <c:pt idx="195">
                  <c:v>13.2.2017. 12:35:00</c:v>
                </c:pt>
                <c:pt idx="196">
                  <c:v>13.2.2017. 12:36:00</c:v>
                </c:pt>
                <c:pt idx="197">
                  <c:v>13.2.2017. 12:37:00</c:v>
                </c:pt>
                <c:pt idx="198">
                  <c:v>13.2.2017. 12:38:00</c:v>
                </c:pt>
                <c:pt idx="199">
                  <c:v>13.2.2017. 12:39:00</c:v>
                </c:pt>
                <c:pt idx="200">
                  <c:v>13.2.2017. 12:40:00</c:v>
                </c:pt>
                <c:pt idx="201">
                  <c:v>13.2.2017. 12:41:00</c:v>
                </c:pt>
                <c:pt idx="202">
                  <c:v>13.2.2017. 12:42:00</c:v>
                </c:pt>
                <c:pt idx="203">
                  <c:v>13.2.2017. 12:43:00</c:v>
                </c:pt>
                <c:pt idx="204">
                  <c:v>13.2.2017. 12:44:00</c:v>
                </c:pt>
                <c:pt idx="205">
                  <c:v>13.2.2017. 12:45:00</c:v>
                </c:pt>
                <c:pt idx="206">
                  <c:v>13.2.2017. 12:46:00</c:v>
                </c:pt>
                <c:pt idx="207">
                  <c:v>13.2.2017. 12:47:00</c:v>
                </c:pt>
                <c:pt idx="208">
                  <c:v>13.2.2017. 12:48:00</c:v>
                </c:pt>
                <c:pt idx="209">
                  <c:v>13.2.2017. 12:49:00</c:v>
                </c:pt>
                <c:pt idx="210">
                  <c:v>13.2.2017. 12:50:00</c:v>
                </c:pt>
                <c:pt idx="211">
                  <c:v>13.2.2017. 12:51:00</c:v>
                </c:pt>
                <c:pt idx="212">
                  <c:v>13.2.2017. 12:52:00</c:v>
                </c:pt>
                <c:pt idx="213">
                  <c:v>13.2.2017. 12:53:00</c:v>
                </c:pt>
                <c:pt idx="214">
                  <c:v>13.2.2017. 12:54:00</c:v>
                </c:pt>
                <c:pt idx="215">
                  <c:v>13.2.2017. 12:55:00</c:v>
                </c:pt>
                <c:pt idx="216">
                  <c:v>13.2.2017. 12:56:00</c:v>
                </c:pt>
                <c:pt idx="217">
                  <c:v>13.2.2017. 12:57:00</c:v>
                </c:pt>
                <c:pt idx="218">
                  <c:v>13.2.2017. 12:58:00</c:v>
                </c:pt>
                <c:pt idx="219">
                  <c:v>13.2.2017. 12:59:00</c:v>
                </c:pt>
                <c:pt idx="220">
                  <c:v>13.2.2017. 13:00:00</c:v>
                </c:pt>
                <c:pt idx="221">
                  <c:v>13.2.2017. 13:01:00</c:v>
                </c:pt>
                <c:pt idx="222">
                  <c:v>13.2.2017. 13:02:00</c:v>
                </c:pt>
                <c:pt idx="223">
                  <c:v>13.2.2017. 13:03:00</c:v>
                </c:pt>
                <c:pt idx="224">
                  <c:v>13.2.2017. 13:04:00</c:v>
                </c:pt>
                <c:pt idx="225">
                  <c:v>13.2.2017. 13:05:00</c:v>
                </c:pt>
                <c:pt idx="226">
                  <c:v>13.2.2017. 13:06:00</c:v>
                </c:pt>
                <c:pt idx="227">
                  <c:v>13.2.2017. 13:07:00</c:v>
                </c:pt>
                <c:pt idx="228">
                  <c:v>13.2.2017. 13:08:00</c:v>
                </c:pt>
                <c:pt idx="229">
                  <c:v>13.2.2017. 13:09:00</c:v>
                </c:pt>
                <c:pt idx="230">
                  <c:v>13.2.2017. 13:10:00</c:v>
                </c:pt>
                <c:pt idx="231">
                  <c:v>13.2.2017. 13:11:00</c:v>
                </c:pt>
                <c:pt idx="232">
                  <c:v>13.2.2017. 13:12:00</c:v>
                </c:pt>
                <c:pt idx="233">
                  <c:v>13.2.2017. 13:13:00</c:v>
                </c:pt>
                <c:pt idx="234">
                  <c:v>13.2.2017. 13:14:00</c:v>
                </c:pt>
                <c:pt idx="235">
                  <c:v>13.2.2017. 13:15:00</c:v>
                </c:pt>
                <c:pt idx="236">
                  <c:v>13.2.2017. 13:16:00</c:v>
                </c:pt>
                <c:pt idx="237">
                  <c:v>13.2.2017. 13:17:00</c:v>
                </c:pt>
                <c:pt idx="238">
                  <c:v>13.2.2017. 13:18:00</c:v>
                </c:pt>
                <c:pt idx="239">
                  <c:v>13.2.2017. 13:19:00</c:v>
                </c:pt>
                <c:pt idx="240">
                  <c:v>13.2.2017. 13:20:00</c:v>
                </c:pt>
                <c:pt idx="241">
                  <c:v>13.2.2017. 13:21:00</c:v>
                </c:pt>
                <c:pt idx="242">
                  <c:v>13.2.2017. 13:22:00</c:v>
                </c:pt>
                <c:pt idx="243">
                  <c:v>13.2.2017. 13:23:00</c:v>
                </c:pt>
                <c:pt idx="244">
                  <c:v>13.2.2017. 13:24:00</c:v>
                </c:pt>
                <c:pt idx="245">
                  <c:v>13.2.2017. 13:25:00</c:v>
                </c:pt>
                <c:pt idx="246">
                  <c:v>13.2.2017. 13:26:00</c:v>
                </c:pt>
                <c:pt idx="247">
                  <c:v>13.2.2017. 13:27:00</c:v>
                </c:pt>
                <c:pt idx="248">
                  <c:v>13.2.2017. 13:28:00</c:v>
                </c:pt>
                <c:pt idx="249">
                  <c:v>13.2.2017. 13:29:00</c:v>
                </c:pt>
                <c:pt idx="250">
                  <c:v>13.2.2017. 13:30:00</c:v>
                </c:pt>
                <c:pt idx="251">
                  <c:v>13.2.2017. 13:31:00</c:v>
                </c:pt>
                <c:pt idx="252">
                  <c:v>13.2.2017. 13:32:00</c:v>
                </c:pt>
                <c:pt idx="253">
                  <c:v>13.2.2017. 13:33:00</c:v>
                </c:pt>
                <c:pt idx="254">
                  <c:v>13.2.2017. 13:34:00</c:v>
                </c:pt>
                <c:pt idx="255">
                  <c:v>13.2.2017. 13:35:00</c:v>
                </c:pt>
                <c:pt idx="256">
                  <c:v>13.2.2017. 13:36:00</c:v>
                </c:pt>
                <c:pt idx="257">
                  <c:v>13.2.2017. 13:37:00</c:v>
                </c:pt>
                <c:pt idx="258">
                  <c:v>13.2.2017. 13:38:00</c:v>
                </c:pt>
                <c:pt idx="259">
                  <c:v>13.2.2017. 13:39:00</c:v>
                </c:pt>
                <c:pt idx="260">
                  <c:v>13.2.2017. 13:40:00</c:v>
                </c:pt>
                <c:pt idx="261">
                  <c:v>13.2.2017. 13:41:00</c:v>
                </c:pt>
                <c:pt idx="262">
                  <c:v>13.2.2017. 13:42:00</c:v>
                </c:pt>
                <c:pt idx="263">
                  <c:v>13.2.2017. 13:43:00</c:v>
                </c:pt>
                <c:pt idx="264">
                  <c:v>13.2.2017. 13:44:00</c:v>
                </c:pt>
                <c:pt idx="265">
                  <c:v>13.2.2017. 13:45:00</c:v>
                </c:pt>
                <c:pt idx="266">
                  <c:v>13.2.2017. 13:46:00</c:v>
                </c:pt>
                <c:pt idx="267">
                  <c:v>13.2.2017. 13:47:00</c:v>
                </c:pt>
                <c:pt idx="268">
                  <c:v>13.2.2017. 13:48:00</c:v>
                </c:pt>
                <c:pt idx="269">
                  <c:v>13.2.2017. 13:49:00</c:v>
                </c:pt>
                <c:pt idx="270">
                  <c:v>13.2.2017. 13:50:00</c:v>
                </c:pt>
                <c:pt idx="271">
                  <c:v>13.2.2017. 13:51:00</c:v>
                </c:pt>
                <c:pt idx="272">
                  <c:v>13.2.2017. 13:52:00</c:v>
                </c:pt>
                <c:pt idx="273">
                  <c:v>13.2.2017. 13:53:00</c:v>
                </c:pt>
                <c:pt idx="274">
                  <c:v>13.2.2017. 13:54:00</c:v>
                </c:pt>
                <c:pt idx="275">
                  <c:v>13.2.2017. 13:55:00</c:v>
                </c:pt>
                <c:pt idx="276">
                  <c:v>13.2.2017. 13:56:00</c:v>
                </c:pt>
                <c:pt idx="277">
                  <c:v>13.2.2017. 13:57:00</c:v>
                </c:pt>
                <c:pt idx="278">
                  <c:v>13.2.2017. 13:58:00</c:v>
                </c:pt>
                <c:pt idx="279">
                  <c:v>13.2.2017. 13:59:00</c:v>
                </c:pt>
                <c:pt idx="280">
                  <c:v>13.2.2017. 14:00:00</c:v>
                </c:pt>
                <c:pt idx="281">
                  <c:v>13.2.2017. 14:01:00</c:v>
                </c:pt>
                <c:pt idx="282">
                  <c:v>13.2.2017. 14:02:00</c:v>
                </c:pt>
                <c:pt idx="283">
                  <c:v>13.2.2017. 14:03:00</c:v>
                </c:pt>
                <c:pt idx="284">
                  <c:v>13.2.2017. 14:04:00</c:v>
                </c:pt>
                <c:pt idx="285">
                  <c:v>13.2.2017. 14:05:00</c:v>
                </c:pt>
                <c:pt idx="286">
                  <c:v>13.2.2017. 14:06:00</c:v>
                </c:pt>
                <c:pt idx="287">
                  <c:v>13.2.2017. 14:07:00</c:v>
                </c:pt>
                <c:pt idx="288">
                  <c:v>13.2.2017. 14:08:00</c:v>
                </c:pt>
                <c:pt idx="289">
                  <c:v>13.2.2017. 14:09:00</c:v>
                </c:pt>
                <c:pt idx="290">
                  <c:v>13.2.2017. 14:10:00</c:v>
                </c:pt>
                <c:pt idx="291">
                  <c:v>13.2.2017. 14:11:00</c:v>
                </c:pt>
                <c:pt idx="292">
                  <c:v>13.2.2017. 14:12:00</c:v>
                </c:pt>
                <c:pt idx="293">
                  <c:v>13.2.2017. 14:13:00</c:v>
                </c:pt>
                <c:pt idx="294">
                  <c:v>13.2.2017. 14:14:00</c:v>
                </c:pt>
                <c:pt idx="295">
                  <c:v>13.2.2017. 14:15:00</c:v>
                </c:pt>
                <c:pt idx="296">
                  <c:v>13.2.2017. 14:16:00</c:v>
                </c:pt>
                <c:pt idx="297">
                  <c:v>13.2.2017. 14:17:00</c:v>
                </c:pt>
                <c:pt idx="298">
                  <c:v>13.2.2017. 14:18:00</c:v>
                </c:pt>
                <c:pt idx="299">
                  <c:v>13.2.2017. 14:19:00</c:v>
                </c:pt>
                <c:pt idx="300">
                  <c:v>13.2.2017. 14:20:00</c:v>
                </c:pt>
                <c:pt idx="302">
                  <c:v>14.2.2017. 7:00:00</c:v>
                </c:pt>
                <c:pt idx="303">
                  <c:v>14.2.2017. 7:01:00</c:v>
                </c:pt>
                <c:pt idx="304">
                  <c:v>14.2.2017. 7:02:00</c:v>
                </c:pt>
                <c:pt idx="305">
                  <c:v>14.2.2017. 7:03:00</c:v>
                </c:pt>
                <c:pt idx="306">
                  <c:v>14.2.2017. 7:04:00</c:v>
                </c:pt>
                <c:pt idx="307">
                  <c:v>14.2.2017. 7:05:00</c:v>
                </c:pt>
                <c:pt idx="308">
                  <c:v>14.2.2017. 7:06:00</c:v>
                </c:pt>
                <c:pt idx="309">
                  <c:v>14.2.2017. 7:07:00</c:v>
                </c:pt>
                <c:pt idx="310">
                  <c:v>14.2.2017. 7:08:00</c:v>
                </c:pt>
                <c:pt idx="311">
                  <c:v>14.2.2017. 7:09:00</c:v>
                </c:pt>
                <c:pt idx="312">
                  <c:v>14.2.2017. 7:10:00</c:v>
                </c:pt>
                <c:pt idx="313">
                  <c:v>14.2.2017. 7:11:00</c:v>
                </c:pt>
                <c:pt idx="314">
                  <c:v>14.2.2017. 7:12:00</c:v>
                </c:pt>
                <c:pt idx="315">
                  <c:v>14.2.2017. 7:13:00</c:v>
                </c:pt>
                <c:pt idx="316">
                  <c:v>14.2.2017. 7:14:00</c:v>
                </c:pt>
                <c:pt idx="317">
                  <c:v>14.2.2017. 7:15:00</c:v>
                </c:pt>
                <c:pt idx="318">
                  <c:v>14.2.2017. 7:16:00</c:v>
                </c:pt>
                <c:pt idx="319">
                  <c:v>14.2.2017. 7:17:00</c:v>
                </c:pt>
                <c:pt idx="320">
                  <c:v>14.2.2017. 7:18:00</c:v>
                </c:pt>
                <c:pt idx="321">
                  <c:v>14.2.2017. 7:19:00</c:v>
                </c:pt>
                <c:pt idx="322">
                  <c:v>14.2.2017. 7:20:00</c:v>
                </c:pt>
                <c:pt idx="323">
                  <c:v>14.2.2017. 7:21:00</c:v>
                </c:pt>
                <c:pt idx="324">
                  <c:v>14.2.2017. 7:22:00</c:v>
                </c:pt>
                <c:pt idx="325">
                  <c:v>14.2.2017. 7:23:00</c:v>
                </c:pt>
                <c:pt idx="326">
                  <c:v>14.2.2017. 7:24:00</c:v>
                </c:pt>
                <c:pt idx="327">
                  <c:v>14.2.2017. 7:25:00</c:v>
                </c:pt>
                <c:pt idx="328">
                  <c:v>14.2.2017. 7:26:00</c:v>
                </c:pt>
                <c:pt idx="329">
                  <c:v>14.2.2017. 7:27:00</c:v>
                </c:pt>
                <c:pt idx="330">
                  <c:v>14.2.2017. 7:28:00</c:v>
                </c:pt>
                <c:pt idx="331">
                  <c:v>14.2.2017. 7:29:00</c:v>
                </c:pt>
                <c:pt idx="332">
                  <c:v>14.2.2017. 7:30:00</c:v>
                </c:pt>
                <c:pt idx="333">
                  <c:v>14.2.2017. 7:31:00</c:v>
                </c:pt>
                <c:pt idx="334">
                  <c:v>14.2.2017. 7:32:00</c:v>
                </c:pt>
                <c:pt idx="335">
                  <c:v>14.2.2017. 7:33:00</c:v>
                </c:pt>
                <c:pt idx="336">
                  <c:v>14.2.2017. 7:34:00</c:v>
                </c:pt>
                <c:pt idx="337">
                  <c:v>14.2.2017. 7:35:00</c:v>
                </c:pt>
                <c:pt idx="338">
                  <c:v>14.2.2017. 7:36:00</c:v>
                </c:pt>
                <c:pt idx="339">
                  <c:v>14.2.2017. 7:37:00</c:v>
                </c:pt>
                <c:pt idx="340">
                  <c:v>14.2.2017. 7:38:00</c:v>
                </c:pt>
                <c:pt idx="341">
                  <c:v>14.2.2017. 7:39:00</c:v>
                </c:pt>
                <c:pt idx="342">
                  <c:v>14.2.2017. 7:40:00</c:v>
                </c:pt>
                <c:pt idx="343">
                  <c:v>14.2.2017. 7:41:00</c:v>
                </c:pt>
                <c:pt idx="344">
                  <c:v>14.2.2017. 7:42:00</c:v>
                </c:pt>
                <c:pt idx="345">
                  <c:v>14.2.2017. 7:43:00</c:v>
                </c:pt>
                <c:pt idx="346">
                  <c:v>14.2.2017. 7:44:00</c:v>
                </c:pt>
                <c:pt idx="347">
                  <c:v>14.2.2017. 7:45:00</c:v>
                </c:pt>
                <c:pt idx="348">
                  <c:v>14.2.2017. 7:46:00</c:v>
                </c:pt>
                <c:pt idx="349">
                  <c:v>14.2.2017. 7:47:00</c:v>
                </c:pt>
                <c:pt idx="350">
                  <c:v>14.2.2017. 7:48:00</c:v>
                </c:pt>
                <c:pt idx="351">
                  <c:v>14.2.2017. 7:49:00</c:v>
                </c:pt>
                <c:pt idx="352">
                  <c:v>14.2.2017. 7:50:00</c:v>
                </c:pt>
                <c:pt idx="353">
                  <c:v>14.2.2017. 7:51:00</c:v>
                </c:pt>
                <c:pt idx="354">
                  <c:v>14.2.2017. 7:52:00</c:v>
                </c:pt>
                <c:pt idx="355">
                  <c:v>14.2.2017. 7:53:00</c:v>
                </c:pt>
                <c:pt idx="356">
                  <c:v>14.2.2017. 7:54:00</c:v>
                </c:pt>
                <c:pt idx="357">
                  <c:v>14.2.2017. 7:55:00</c:v>
                </c:pt>
                <c:pt idx="358">
                  <c:v>14.2.2017. 7:56:00</c:v>
                </c:pt>
                <c:pt idx="359">
                  <c:v>14.2.2017. 7:57:00</c:v>
                </c:pt>
                <c:pt idx="360">
                  <c:v>14.2.2017. 7:58:00</c:v>
                </c:pt>
                <c:pt idx="361">
                  <c:v>14.2.2017. 7:59:00</c:v>
                </c:pt>
                <c:pt idx="362">
                  <c:v>14.2.2017. 8:00:00</c:v>
                </c:pt>
                <c:pt idx="363">
                  <c:v>14.2.2017. 8:01:00</c:v>
                </c:pt>
                <c:pt idx="364">
                  <c:v>14.2.2017. 8:02:00</c:v>
                </c:pt>
                <c:pt idx="365">
                  <c:v>14.2.2017. 8:03:00</c:v>
                </c:pt>
                <c:pt idx="366">
                  <c:v>14.2.2017. 8:04:00</c:v>
                </c:pt>
                <c:pt idx="367">
                  <c:v>14.2.2017. 8:05:00</c:v>
                </c:pt>
                <c:pt idx="368">
                  <c:v>14.2.2017. 8:06:00</c:v>
                </c:pt>
                <c:pt idx="369">
                  <c:v>14.2.2017. 8:07:00</c:v>
                </c:pt>
                <c:pt idx="370">
                  <c:v>14.2.2017. 8:08:00</c:v>
                </c:pt>
                <c:pt idx="371">
                  <c:v>14.2.2017. 8:09:00</c:v>
                </c:pt>
                <c:pt idx="372">
                  <c:v>14.2.2017. 8:10:00</c:v>
                </c:pt>
                <c:pt idx="373">
                  <c:v>14.2.2017. 8:11:00</c:v>
                </c:pt>
                <c:pt idx="374">
                  <c:v>14.2.2017. 8:12:00</c:v>
                </c:pt>
                <c:pt idx="375">
                  <c:v>14.2.2017. 8:13:00</c:v>
                </c:pt>
                <c:pt idx="376">
                  <c:v>14.2.2017. 8:14:00</c:v>
                </c:pt>
                <c:pt idx="377">
                  <c:v>14.2.2017. 8:15:00</c:v>
                </c:pt>
                <c:pt idx="378">
                  <c:v>14.2.2017. 8:16:00</c:v>
                </c:pt>
                <c:pt idx="379">
                  <c:v>14.2.2017. 8:17:00</c:v>
                </c:pt>
                <c:pt idx="380">
                  <c:v>14.2.2017. 8:18:00</c:v>
                </c:pt>
                <c:pt idx="381">
                  <c:v>14.2.2017. 8:19:00</c:v>
                </c:pt>
                <c:pt idx="382">
                  <c:v>14.2.2017. 8:20:00</c:v>
                </c:pt>
                <c:pt idx="383">
                  <c:v>14.2.2017. 8:21:00</c:v>
                </c:pt>
                <c:pt idx="384">
                  <c:v>14.2.2017. 8:22:00</c:v>
                </c:pt>
                <c:pt idx="385">
                  <c:v>14.2.2017. 8:23:00</c:v>
                </c:pt>
                <c:pt idx="386">
                  <c:v>14.2.2017. 8:24:00</c:v>
                </c:pt>
                <c:pt idx="387">
                  <c:v>14.2.2017. 8:25:00</c:v>
                </c:pt>
                <c:pt idx="388">
                  <c:v>14.2.2017. 8:26:00</c:v>
                </c:pt>
                <c:pt idx="389">
                  <c:v>14.2.2017. 8:27:00</c:v>
                </c:pt>
                <c:pt idx="390">
                  <c:v>14.2.2017. 8:28:00</c:v>
                </c:pt>
                <c:pt idx="391">
                  <c:v>14.2.2017. 8:29:00</c:v>
                </c:pt>
                <c:pt idx="392">
                  <c:v>14.2.2017. 8:30:00</c:v>
                </c:pt>
                <c:pt idx="393">
                  <c:v>14.2.2017. 8:31:00</c:v>
                </c:pt>
                <c:pt idx="394">
                  <c:v>14.2.2017. 8:32:00</c:v>
                </c:pt>
                <c:pt idx="395">
                  <c:v>14.2.2017. 8:33:00</c:v>
                </c:pt>
                <c:pt idx="396">
                  <c:v>14.2.2017. 8:34:00</c:v>
                </c:pt>
                <c:pt idx="397">
                  <c:v>14.2.2017. 8:35:00</c:v>
                </c:pt>
                <c:pt idx="398">
                  <c:v>14.2.2017. 8:36:00</c:v>
                </c:pt>
                <c:pt idx="399">
                  <c:v>14.2.2017. 8:37:00</c:v>
                </c:pt>
                <c:pt idx="400">
                  <c:v>14.2.2017. 8:38:00</c:v>
                </c:pt>
                <c:pt idx="401">
                  <c:v>14.2.2017. 8:39:00</c:v>
                </c:pt>
                <c:pt idx="402">
                  <c:v>14.2.2017. 8:40:00</c:v>
                </c:pt>
                <c:pt idx="403">
                  <c:v>14.2.2017. 8:41:00</c:v>
                </c:pt>
                <c:pt idx="404">
                  <c:v>14.2.2017. 8:42:00</c:v>
                </c:pt>
                <c:pt idx="405">
                  <c:v>14.2.2017. 8:43:00</c:v>
                </c:pt>
                <c:pt idx="406">
                  <c:v>14.2.2017. 8:44:00</c:v>
                </c:pt>
                <c:pt idx="407">
                  <c:v>14.2.2017. 8:45:00</c:v>
                </c:pt>
                <c:pt idx="408">
                  <c:v>14.2.2017. 8:46:00</c:v>
                </c:pt>
                <c:pt idx="409">
                  <c:v>14.2.2017. 8:47:00</c:v>
                </c:pt>
                <c:pt idx="410">
                  <c:v>14.2.2017. 8:48:00</c:v>
                </c:pt>
                <c:pt idx="411">
                  <c:v>14.2.2017. 8:49:00</c:v>
                </c:pt>
                <c:pt idx="412">
                  <c:v>14.2.2017. 8:50:00</c:v>
                </c:pt>
                <c:pt idx="413">
                  <c:v>14.2.2017. 8:51:00</c:v>
                </c:pt>
                <c:pt idx="414">
                  <c:v>14.2.2017. 8:52:00</c:v>
                </c:pt>
                <c:pt idx="415">
                  <c:v>14.2.2017. 8:53:00</c:v>
                </c:pt>
                <c:pt idx="416">
                  <c:v>14.2.2017. 8:54:00</c:v>
                </c:pt>
                <c:pt idx="417">
                  <c:v>14.2.2017. 8:55:00</c:v>
                </c:pt>
                <c:pt idx="418">
                  <c:v>14.2.2017. 8:56:00</c:v>
                </c:pt>
                <c:pt idx="419">
                  <c:v>14.2.2017. 8:57:00</c:v>
                </c:pt>
                <c:pt idx="420">
                  <c:v>14.2.2017. 8:58:00</c:v>
                </c:pt>
                <c:pt idx="421">
                  <c:v>14.2.2017. 8:59:00</c:v>
                </c:pt>
                <c:pt idx="422">
                  <c:v>14.2.2017. 9:00:00</c:v>
                </c:pt>
                <c:pt idx="423">
                  <c:v>14.2.2017. 9:01:00</c:v>
                </c:pt>
                <c:pt idx="424">
                  <c:v>14.2.2017. 9:02:00</c:v>
                </c:pt>
                <c:pt idx="425">
                  <c:v>14.2.2017. 9:03:00</c:v>
                </c:pt>
                <c:pt idx="426">
                  <c:v>14.2.2017. 9:04:00</c:v>
                </c:pt>
                <c:pt idx="427">
                  <c:v>14.2.2017. 9:05:00</c:v>
                </c:pt>
                <c:pt idx="428">
                  <c:v>14.2.2017. 9:06:00</c:v>
                </c:pt>
                <c:pt idx="429">
                  <c:v>14.2.2017. 9:07:00</c:v>
                </c:pt>
                <c:pt idx="430">
                  <c:v>14.2.2017. 9:08:00</c:v>
                </c:pt>
                <c:pt idx="431">
                  <c:v>14.2.2017. 9:09:00</c:v>
                </c:pt>
                <c:pt idx="432">
                  <c:v>14.2.2017. 9:10:00</c:v>
                </c:pt>
                <c:pt idx="433">
                  <c:v>14.2.2017. 9:11:00</c:v>
                </c:pt>
                <c:pt idx="434">
                  <c:v>14.2.2017. 9:12:00</c:v>
                </c:pt>
                <c:pt idx="435">
                  <c:v>14.2.2017. 9:13:00</c:v>
                </c:pt>
                <c:pt idx="436">
                  <c:v>14.2.2017. 9:14:00</c:v>
                </c:pt>
                <c:pt idx="437">
                  <c:v>14.2.2017. 9:15:00</c:v>
                </c:pt>
                <c:pt idx="438">
                  <c:v>14.2.2017. 9:16:00</c:v>
                </c:pt>
                <c:pt idx="439">
                  <c:v>14.2.2017. 9:17:00</c:v>
                </c:pt>
                <c:pt idx="440">
                  <c:v>14.2.2017. 9:18:00</c:v>
                </c:pt>
                <c:pt idx="441">
                  <c:v>14.2.2017. 9:19:00</c:v>
                </c:pt>
                <c:pt idx="442">
                  <c:v>14.2.2017. 9:20:00</c:v>
                </c:pt>
              </c:strCache>
            </c:strRef>
          </c:cat>
          <c:val>
            <c:numRef>
              <c:f>'[08_eLAB-PU-101.Ex6-O3 Proračun karakteristika analizatora O3 - APOA 370 IMI - 5.xlsx]Obrada'!$B$5:$B$447</c:f>
              <c:numCache>
                <c:formatCode>General</c:formatCode>
                <c:ptCount val="443"/>
                <c:pt idx="0">
                  <c:v>-0.42499999999999999</c:v>
                </c:pt>
                <c:pt idx="1">
                  <c:v>-0.47499999999999998</c:v>
                </c:pt>
                <c:pt idx="2">
                  <c:v>-0.48330000000000001</c:v>
                </c:pt>
                <c:pt idx="3">
                  <c:v>-0.5</c:v>
                </c:pt>
                <c:pt idx="4">
                  <c:v>-0.5333</c:v>
                </c:pt>
                <c:pt idx="5">
                  <c:v>-0.42499999999999999</c:v>
                </c:pt>
                <c:pt idx="6">
                  <c:v>-0.4667</c:v>
                </c:pt>
                <c:pt idx="7">
                  <c:v>-0.3</c:v>
                </c:pt>
                <c:pt idx="8">
                  <c:v>-0.31669999999999998</c:v>
                </c:pt>
                <c:pt idx="9">
                  <c:v>-0.3</c:v>
                </c:pt>
                <c:pt idx="10">
                  <c:v>-0.39169999999999999</c:v>
                </c:pt>
                <c:pt idx="11">
                  <c:v>-0.41670000000000001</c:v>
                </c:pt>
                <c:pt idx="12">
                  <c:v>-0.5</c:v>
                </c:pt>
                <c:pt idx="13">
                  <c:v>-0.57499999999999996</c:v>
                </c:pt>
                <c:pt idx="14">
                  <c:v>-0.43330000000000002</c:v>
                </c:pt>
                <c:pt idx="15">
                  <c:v>-0.32500000000000001</c:v>
                </c:pt>
                <c:pt idx="16">
                  <c:v>-0.25</c:v>
                </c:pt>
                <c:pt idx="17">
                  <c:v>-0.30830000000000002</c:v>
                </c:pt>
                <c:pt idx="18">
                  <c:v>-0.3</c:v>
                </c:pt>
                <c:pt idx="19">
                  <c:v>-0.3</c:v>
                </c:pt>
                <c:pt idx="20">
                  <c:v>-0.35830000000000001</c:v>
                </c:pt>
                <c:pt idx="21">
                  <c:v>-0.48330000000000001</c:v>
                </c:pt>
                <c:pt idx="22">
                  <c:v>-0.35830000000000001</c:v>
                </c:pt>
                <c:pt idx="23">
                  <c:v>-0.44169999999999998</c:v>
                </c:pt>
                <c:pt idx="24">
                  <c:v>-0.2833</c:v>
                </c:pt>
                <c:pt idx="25">
                  <c:v>-6.6699999999999995E-2</c:v>
                </c:pt>
                <c:pt idx="26">
                  <c:v>0.1</c:v>
                </c:pt>
                <c:pt idx="27">
                  <c:v>0.1</c:v>
                </c:pt>
                <c:pt idx="28">
                  <c:v>0.17499999999999999</c:v>
                </c:pt>
                <c:pt idx="29">
                  <c:v>0.2833</c:v>
                </c:pt>
                <c:pt idx="30">
                  <c:v>0.22500000000000001</c:v>
                </c:pt>
                <c:pt idx="31">
                  <c:v>0.16669999999999999</c:v>
                </c:pt>
                <c:pt idx="32">
                  <c:v>0.1</c:v>
                </c:pt>
                <c:pt idx="33">
                  <c:v>0.1</c:v>
                </c:pt>
                <c:pt idx="34">
                  <c:v>0.1167</c:v>
                </c:pt>
                <c:pt idx="35">
                  <c:v>0.125</c:v>
                </c:pt>
                <c:pt idx="36">
                  <c:v>0.1</c:v>
                </c:pt>
                <c:pt idx="37">
                  <c:v>0.14169999999999999</c:v>
                </c:pt>
                <c:pt idx="38">
                  <c:v>0.18329999999999999</c:v>
                </c:pt>
                <c:pt idx="39">
                  <c:v>0.3</c:v>
                </c:pt>
                <c:pt idx="40">
                  <c:v>0.2833</c:v>
                </c:pt>
                <c:pt idx="41">
                  <c:v>0.18329999999999999</c:v>
                </c:pt>
                <c:pt idx="42">
                  <c:v>0.2</c:v>
                </c:pt>
                <c:pt idx="43">
                  <c:v>0.125</c:v>
                </c:pt>
                <c:pt idx="44">
                  <c:v>0.1</c:v>
                </c:pt>
                <c:pt idx="45">
                  <c:v>0.15</c:v>
                </c:pt>
                <c:pt idx="46">
                  <c:v>0.1</c:v>
                </c:pt>
                <c:pt idx="47">
                  <c:v>0.18329999999999999</c:v>
                </c:pt>
                <c:pt idx="48">
                  <c:v>0.26669999999999999</c:v>
                </c:pt>
                <c:pt idx="49">
                  <c:v>0.26669999999999999</c:v>
                </c:pt>
                <c:pt idx="50">
                  <c:v>0.3</c:v>
                </c:pt>
                <c:pt idx="51">
                  <c:v>0.27500000000000002</c:v>
                </c:pt>
                <c:pt idx="52">
                  <c:v>21.925000000000001</c:v>
                </c:pt>
                <c:pt idx="53">
                  <c:v>151.48330000000001</c:v>
                </c:pt>
                <c:pt idx="54">
                  <c:v>188.4</c:v>
                </c:pt>
                <c:pt idx="55">
                  <c:v>189.1833</c:v>
                </c:pt>
                <c:pt idx="56">
                  <c:v>188.85830000000001</c:v>
                </c:pt>
                <c:pt idx="57">
                  <c:v>188.52500000000001</c:v>
                </c:pt>
                <c:pt idx="58">
                  <c:v>188.24170000000001</c:v>
                </c:pt>
                <c:pt idx="59">
                  <c:v>187.8083</c:v>
                </c:pt>
                <c:pt idx="60">
                  <c:v>187.625</c:v>
                </c:pt>
                <c:pt idx="61">
                  <c:v>187.6</c:v>
                </c:pt>
                <c:pt idx="62">
                  <c:v>187.47499999999999</c:v>
                </c:pt>
                <c:pt idx="63">
                  <c:v>187.13329999999999</c:v>
                </c:pt>
                <c:pt idx="64">
                  <c:v>186.89169999999999</c:v>
                </c:pt>
                <c:pt idx="65">
                  <c:v>186.6833</c:v>
                </c:pt>
                <c:pt idx="66">
                  <c:v>186.7</c:v>
                </c:pt>
                <c:pt idx="67">
                  <c:v>186.58330000000001</c:v>
                </c:pt>
                <c:pt idx="68">
                  <c:v>186.4083</c:v>
                </c:pt>
                <c:pt idx="69">
                  <c:v>186.51669999999999</c:v>
                </c:pt>
                <c:pt idx="70">
                  <c:v>186.5333</c:v>
                </c:pt>
                <c:pt idx="71">
                  <c:v>186.49170000000001</c:v>
                </c:pt>
                <c:pt idx="72">
                  <c:v>186.41669999999999</c:v>
                </c:pt>
                <c:pt idx="73">
                  <c:v>186.2833</c:v>
                </c:pt>
                <c:pt idx="74">
                  <c:v>186.20830000000001</c:v>
                </c:pt>
                <c:pt idx="75">
                  <c:v>186.1583</c:v>
                </c:pt>
                <c:pt idx="76">
                  <c:v>185.95830000000001</c:v>
                </c:pt>
                <c:pt idx="77">
                  <c:v>185.99170000000001</c:v>
                </c:pt>
                <c:pt idx="78">
                  <c:v>186.1</c:v>
                </c:pt>
                <c:pt idx="79">
                  <c:v>186.10830000000001</c:v>
                </c:pt>
                <c:pt idx="80">
                  <c:v>186.11670000000001</c:v>
                </c:pt>
                <c:pt idx="81">
                  <c:v>186.07499999999999</c:v>
                </c:pt>
                <c:pt idx="82">
                  <c:v>186</c:v>
                </c:pt>
                <c:pt idx="83">
                  <c:v>185.97499999999999</c:v>
                </c:pt>
                <c:pt idx="84">
                  <c:v>185.85830000000001</c:v>
                </c:pt>
                <c:pt idx="85">
                  <c:v>192.00829999999999</c:v>
                </c:pt>
                <c:pt idx="86">
                  <c:v>196.625</c:v>
                </c:pt>
                <c:pt idx="87">
                  <c:v>196.79169999999999</c:v>
                </c:pt>
                <c:pt idx="88">
                  <c:v>196.8083</c:v>
                </c:pt>
                <c:pt idx="89">
                  <c:v>196.8</c:v>
                </c:pt>
                <c:pt idx="90">
                  <c:v>196.70830000000001</c:v>
                </c:pt>
                <c:pt idx="91">
                  <c:v>196.79169999999999</c:v>
                </c:pt>
                <c:pt idx="92">
                  <c:v>196.8083</c:v>
                </c:pt>
                <c:pt idx="93">
                  <c:v>196.6917</c:v>
                </c:pt>
                <c:pt idx="94">
                  <c:v>196.6917</c:v>
                </c:pt>
                <c:pt idx="95">
                  <c:v>196.73330000000001</c:v>
                </c:pt>
                <c:pt idx="96">
                  <c:v>196.73330000000001</c:v>
                </c:pt>
                <c:pt idx="97">
                  <c:v>196.64169999999999</c:v>
                </c:pt>
                <c:pt idx="98">
                  <c:v>196.61670000000001</c:v>
                </c:pt>
                <c:pt idx="99">
                  <c:v>196.64169999999999</c:v>
                </c:pt>
                <c:pt idx="100">
                  <c:v>196.75</c:v>
                </c:pt>
                <c:pt idx="101">
                  <c:v>196.75</c:v>
                </c:pt>
                <c:pt idx="102">
                  <c:v>196.61670000000001</c:v>
                </c:pt>
                <c:pt idx="103">
                  <c:v>196.8167</c:v>
                </c:pt>
                <c:pt idx="104">
                  <c:v>196.83330000000001</c:v>
                </c:pt>
                <c:pt idx="105">
                  <c:v>196.8417</c:v>
                </c:pt>
                <c:pt idx="106">
                  <c:v>196.77500000000001</c:v>
                </c:pt>
                <c:pt idx="107">
                  <c:v>196.7</c:v>
                </c:pt>
                <c:pt idx="108">
                  <c:v>196.6</c:v>
                </c:pt>
                <c:pt idx="109">
                  <c:v>196.625</c:v>
                </c:pt>
                <c:pt idx="110">
                  <c:v>196.625</c:v>
                </c:pt>
                <c:pt idx="111">
                  <c:v>196.70830000000001</c:v>
                </c:pt>
                <c:pt idx="112">
                  <c:v>196.9</c:v>
                </c:pt>
                <c:pt idx="113">
                  <c:v>197</c:v>
                </c:pt>
                <c:pt idx="114">
                  <c:v>196.95</c:v>
                </c:pt>
                <c:pt idx="115">
                  <c:v>196.77500000000001</c:v>
                </c:pt>
                <c:pt idx="116">
                  <c:v>196.66669999999999</c:v>
                </c:pt>
                <c:pt idx="117">
                  <c:v>196.6833</c:v>
                </c:pt>
                <c:pt idx="118">
                  <c:v>196.6583</c:v>
                </c:pt>
                <c:pt idx="119">
                  <c:v>182.91669999999999</c:v>
                </c:pt>
                <c:pt idx="120">
                  <c:v>82.1083</c:v>
                </c:pt>
                <c:pt idx="121">
                  <c:v>50.741700000000002</c:v>
                </c:pt>
                <c:pt idx="122">
                  <c:v>50.875</c:v>
                </c:pt>
                <c:pt idx="123">
                  <c:v>50.883299999999998</c:v>
                </c:pt>
                <c:pt idx="124">
                  <c:v>50.9833</c:v>
                </c:pt>
                <c:pt idx="125">
                  <c:v>50.975000000000001</c:v>
                </c:pt>
                <c:pt idx="126">
                  <c:v>50.9</c:v>
                </c:pt>
                <c:pt idx="127">
                  <c:v>50.825000000000003</c:v>
                </c:pt>
                <c:pt idx="128">
                  <c:v>50.783299999999997</c:v>
                </c:pt>
                <c:pt idx="129">
                  <c:v>50.7333</c:v>
                </c:pt>
                <c:pt idx="130">
                  <c:v>50.883299999999998</c:v>
                </c:pt>
                <c:pt idx="131">
                  <c:v>50.833300000000001</c:v>
                </c:pt>
                <c:pt idx="132">
                  <c:v>50.95</c:v>
                </c:pt>
                <c:pt idx="133">
                  <c:v>50.958300000000001</c:v>
                </c:pt>
                <c:pt idx="134">
                  <c:v>50.933300000000003</c:v>
                </c:pt>
                <c:pt idx="135">
                  <c:v>50.916699999999999</c:v>
                </c:pt>
                <c:pt idx="136">
                  <c:v>50.924999999999997</c:v>
                </c:pt>
                <c:pt idx="137">
                  <c:v>50.916699999999999</c:v>
                </c:pt>
                <c:pt idx="138">
                  <c:v>50.908299999999997</c:v>
                </c:pt>
                <c:pt idx="139">
                  <c:v>50.8</c:v>
                </c:pt>
                <c:pt idx="140">
                  <c:v>50.8</c:v>
                </c:pt>
                <c:pt idx="141">
                  <c:v>50.966700000000003</c:v>
                </c:pt>
                <c:pt idx="142">
                  <c:v>50.924999999999997</c:v>
                </c:pt>
                <c:pt idx="143">
                  <c:v>50.95</c:v>
                </c:pt>
                <c:pt idx="144">
                  <c:v>50.933300000000003</c:v>
                </c:pt>
                <c:pt idx="145">
                  <c:v>51.008299999999998</c:v>
                </c:pt>
                <c:pt idx="146">
                  <c:v>51.083300000000001</c:v>
                </c:pt>
                <c:pt idx="147">
                  <c:v>51.041699999999999</c:v>
                </c:pt>
                <c:pt idx="148">
                  <c:v>50.9833</c:v>
                </c:pt>
                <c:pt idx="149">
                  <c:v>50.9</c:v>
                </c:pt>
                <c:pt idx="150">
                  <c:v>50.9</c:v>
                </c:pt>
                <c:pt idx="151">
                  <c:v>50.783299999999997</c:v>
                </c:pt>
                <c:pt idx="152">
                  <c:v>50.883299999999998</c:v>
                </c:pt>
                <c:pt idx="153">
                  <c:v>50.841700000000003</c:v>
                </c:pt>
                <c:pt idx="154">
                  <c:v>50.916699999999999</c:v>
                </c:pt>
                <c:pt idx="155">
                  <c:v>51</c:v>
                </c:pt>
                <c:pt idx="156">
                  <c:v>51</c:v>
                </c:pt>
                <c:pt idx="157">
                  <c:v>91.05</c:v>
                </c:pt>
                <c:pt idx="158">
                  <c:v>152.88329999999999</c:v>
                </c:pt>
                <c:pt idx="159">
                  <c:v>152.89169999999999</c:v>
                </c:pt>
                <c:pt idx="160">
                  <c:v>151.69999999999999</c:v>
                </c:pt>
                <c:pt idx="161">
                  <c:v>151.02500000000001</c:v>
                </c:pt>
                <c:pt idx="162">
                  <c:v>150.47499999999999</c:v>
                </c:pt>
                <c:pt idx="163">
                  <c:v>150.0917</c:v>
                </c:pt>
                <c:pt idx="164">
                  <c:v>149.9</c:v>
                </c:pt>
                <c:pt idx="165">
                  <c:v>149.75</c:v>
                </c:pt>
                <c:pt idx="166">
                  <c:v>149.52500000000001</c:v>
                </c:pt>
                <c:pt idx="167">
                  <c:v>149.35830000000001</c:v>
                </c:pt>
                <c:pt idx="168">
                  <c:v>149.1917</c:v>
                </c:pt>
                <c:pt idx="169">
                  <c:v>148.95830000000001</c:v>
                </c:pt>
                <c:pt idx="170">
                  <c:v>148.69999999999999</c:v>
                </c:pt>
                <c:pt idx="171">
                  <c:v>148.6917</c:v>
                </c:pt>
                <c:pt idx="172">
                  <c:v>148.6583</c:v>
                </c:pt>
                <c:pt idx="173">
                  <c:v>148.66669999999999</c:v>
                </c:pt>
                <c:pt idx="174">
                  <c:v>148.55000000000001</c:v>
                </c:pt>
                <c:pt idx="175">
                  <c:v>148.5</c:v>
                </c:pt>
                <c:pt idx="176">
                  <c:v>148.47499999999999</c:v>
                </c:pt>
                <c:pt idx="177">
                  <c:v>148.38329999999999</c:v>
                </c:pt>
                <c:pt idx="178">
                  <c:v>148.24170000000001</c:v>
                </c:pt>
                <c:pt idx="179">
                  <c:v>148.22499999999999</c:v>
                </c:pt>
                <c:pt idx="180">
                  <c:v>148.125</c:v>
                </c:pt>
                <c:pt idx="181">
                  <c:v>147.9667</c:v>
                </c:pt>
                <c:pt idx="182">
                  <c:v>147.85830000000001</c:v>
                </c:pt>
                <c:pt idx="183">
                  <c:v>147.86670000000001</c:v>
                </c:pt>
                <c:pt idx="184">
                  <c:v>147.88329999999999</c:v>
                </c:pt>
                <c:pt idx="185">
                  <c:v>147.9083</c:v>
                </c:pt>
                <c:pt idx="186">
                  <c:v>147.9</c:v>
                </c:pt>
                <c:pt idx="187">
                  <c:v>147.85830000000001</c:v>
                </c:pt>
                <c:pt idx="188">
                  <c:v>147.99170000000001</c:v>
                </c:pt>
                <c:pt idx="189">
                  <c:v>147.8417</c:v>
                </c:pt>
                <c:pt idx="190">
                  <c:v>147.77500000000001</c:v>
                </c:pt>
                <c:pt idx="191">
                  <c:v>147.72499999999999</c:v>
                </c:pt>
                <c:pt idx="192">
                  <c:v>147.75829999999999</c:v>
                </c:pt>
                <c:pt idx="193">
                  <c:v>147.75829999999999</c:v>
                </c:pt>
                <c:pt idx="194">
                  <c:v>147.80000000000001</c:v>
                </c:pt>
                <c:pt idx="195">
                  <c:v>147.69999999999999</c:v>
                </c:pt>
                <c:pt idx="196">
                  <c:v>147.73330000000001</c:v>
                </c:pt>
                <c:pt idx="197">
                  <c:v>147.86670000000001</c:v>
                </c:pt>
                <c:pt idx="198">
                  <c:v>147.76669999999999</c:v>
                </c:pt>
                <c:pt idx="199">
                  <c:v>147.79169999999999</c:v>
                </c:pt>
                <c:pt idx="200">
                  <c:v>147.69999999999999</c:v>
                </c:pt>
                <c:pt idx="201">
                  <c:v>147.65</c:v>
                </c:pt>
                <c:pt idx="202">
                  <c:v>147.5667</c:v>
                </c:pt>
                <c:pt idx="203">
                  <c:v>147.42500000000001</c:v>
                </c:pt>
                <c:pt idx="204">
                  <c:v>147.4</c:v>
                </c:pt>
                <c:pt idx="205">
                  <c:v>147.5</c:v>
                </c:pt>
                <c:pt idx="206">
                  <c:v>147.47499999999999</c:v>
                </c:pt>
                <c:pt idx="207">
                  <c:v>147.54169999999999</c:v>
                </c:pt>
                <c:pt idx="208">
                  <c:v>147.5917</c:v>
                </c:pt>
                <c:pt idx="209">
                  <c:v>147.51669999999999</c:v>
                </c:pt>
                <c:pt idx="210">
                  <c:v>147.4333</c:v>
                </c:pt>
                <c:pt idx="211">
                  <c:v>147.39169999999999</c:v>
                </c:pt>
                <c:pt idx="212">
                  <c:v>147.20830000000001</c:v>
                </c:pt>
                <c:pt idx="213">
                  <c:v>147.25829999999999</c:v>
                </c:pt>
                <c:pt idx="214">
                  <c:v>147.3167</c:v>
                </c:pt>
                <c:pt idx="215">
                  <c:v>147.44999999999999</c:v>
                </c:pt>
                <c:pt idx="216">
                  <c:v>147.54169999999999</c:v>
                </c:pt>
                <c:pt idx="217">
                  <c:v>147.41669999999999</c:v>
                </c:pt>
                <c:pt idx="218">
                  <c:v>147.49170000000001</c:v>
                </c:pt>
                <c:pt idx="219">
                  <c:v>147.44999999999999</c:v>
                </c:pt>
                <c:pt idx="220">
                  <c:v>147.32499999999999</c:v>
                </c:pt>
                <c:pt idx="221">
                  <c:v>147.2833</c:v>
                </c:pt>
                <c:pt idx="222">
                  <c:v>147.30000000000001</c:v>
                </c:pt>
                <c:pt idx="223">
                  <c:v>147.35</c:v>
                </c:pt>
                <c:pt idx="224">
                  <c:v>147.48330000000001</c:v>
                </c:pt>
                <c:pt idx="225">
                  <c:v>147.47499999999999</c:v>
                </c:pt>
                <c:pt idx="226">
                  <c:v>147.50829999999999</c:v>
                </c:pt>
                <c:pt idx="227">
                  <c:v>147.52500000000001</c:v>
                </c:pt>
                <c:pt idx="228">
                  <c:v>147.625</c:v>
                </c:pt>
                <c:pt idx="229">
                  <c:v>147.61670000000001</c:v>
                </c:pt>
                <c:pt idx="230">
                  <c:v>147.6583</c:v>
                </c:pt>
                <c:pt idx="231">
                  <c:v>147.6917</c:v>
                </c:pt>
                <c:pt idx="232">
                  <c:v>147.65</c:v>
                </c:pt>
                <c:pt idx="233">
                  <c:v>147.6917</c:v>
                </c:pt>
                <c:pt idx="234">
                  <c:v>147.64169999999999</c:v>
                </c:pt>
                <c:pt idx="235">
                  <c:v>147.625</c:v>
                </c:pt>
                <c:pt idx="236">
                  <c:v>147.64169999999999</c:v>
                </c:pt>
                <c:pt idx="237">
                  <c:v>147.6</c:v>
                </c:pt>
                <c:pt idx="238">
                  <c:v>147.5583</c:v>
                </c:pt>
                <c:pt idx="239">
                  <c:v>147.80000000000001</c:v>
                </c:pt>
                <c:pt idx="240">
                  <c:v>147.85830000000001</c:v>
                </c:pt>
                <c:pt idx="241">
                  <c:v>147.9667</c:v>
                </c:pt>
                <c:pt idx="242">
                  <c:v>147.86670000000001</c:v>
                </c:pt>
                <c:pt idx="243">
                  <c:v>147.8417</c:v>
                </c:pt>
                <c:pt idx="244">
                  <c:v>147.86670000000001</c:v>
                </c:pt>
                <c:pt idx="245">
                  <c:v>147.85830000000001</c:v>
                </c:pt>
                <c:pt idx="246">
                  <c:v>147.85830000000001</c:v>
                </c:pt>
                <c:pt idx="247">
                  <c:v>147.99170000000001</c:v>
                </c:pt>
                <c:pt idx="248">
                  <c:v>147.99170000000001</c:v>
                </c:pt>
                <c:pt idx="249">
                  <c:v>147.94999999999999</c:v>
                </c:pt>
                <c:pt idx="250">
                  <c:v>147.94999999999999</c:v>
                </c:pt>
                <c:pt idx="251">
                  <c:v>147.97499999999999</c:v>
                </c:pt>
                <c:pt idx="252">
                  <c:v>147.83330000000001</c:v>
                </c:pt>
                <c:pt idx="253">
                  <c:v>147.7167</c:v>
                </c:pt>
                <c:pt idx="254">
                  <c:v>147.6</c:v>
                </c:pt>
                <c:pt idx="255">
                  <c:v>149.7167</c:v>
                </c:pt>
                <c:pt idx="256">
                  <c:v>195.4083</c:v>
                </c:pt>
                <c:pt idx="257">
                  <c:v>223.8167</c:v>
                </c:pt>
                <c:pt idx="258">
                  <c:v>223.9</c:v>
                </c:pt>
                <c:pt idx="259">
                  <c:v>223.85</c:v>
                </c:pt>
                <c:pt idx="260">
                  <c:v>223.73330000000001</c:v>
                </c:pt>
                <c:pt idx="261">
                  <c:v>223.8</c:v>
                </c:pt>
                <c:pt idx="262">
                  <c:v>223.7167</c:v>
                </c:pt>
                <c:pt idx="263">
                  <c:v>223.4333</c:v>
                </c:pt>
                <c:pt idx="264">
                  <c:v>223.48330000000001</c:v>
                </c:pt>
                <c:pt idx="265">
                  <c:v>223.4333</c:v>
                </c:pt>
                <c:pt idx="266">
                  <c:v>223.41669999999999</c:v>
                </c:pt>
                <c:pt idx="267">
                  <c:v>223.24170000000001</c:v>
                </c:pt>
                <c:pt idx="268">
                  <c:v>223.3167</c:v>
                </c:pt>
                <c:pt idx="269">
                  <c:v>223.26669999999999</c:v>
                </c:pt>
                <c:pt idx="270">
                  <c:v>223.2167</c:v>
                </c:pt>
                <c:pt idx="271">
                  <c:v>223.05</c:v>
                </c:pt>
                <c:pt idx="272">
                  <c:v>223.0917</c:v>
                </c:pt>
                <c:pt idx="273">
                  <c:v>223.13329999999999</c:v>
                </c:pt>
                <c:pt idx="274">
                  <c:v>223.0583</c:v>
                </c:pt>
                <c:pt idx="275">
                  <c:v>222.9</c:v>
                </c:pt>
                <c:pt idx="276">
                  <c:v>222.7833</c:v>
                </c:pt>
                <c:pt idx="277">
                  <c:v>222.6833</c:v>
                </c:pt>
                <c:pt idx="278">
                  <c:v>222.67500000000001</c:v>
                </c:pt>
                <c:pt idx="279">
                  <c:v>222.50829999999999</c:v>
                </c:pt>
                <c:pt idx="280">
                  <c:v>222.125</c:v>
                </c:pt>
                <c:pt idx="281">
                  <c:v>222.01669999999999</c:v>
                </c:pt>
                <c:pt idx="282">
                  <c:v>222.1</c:v>
                </c:pt>
                <c:pt idx="283">
                  <c:v>222.0333</c:v>
                </c:pt>
                <c:pt idx="284">
                  <c:v>221.95</c:v>
                </c:pt>
                <c:pt idx="285">
                  <c:v>221.85</c:v>
                </c:pt>
                <c:pt idx="286">
                  <c:v>221.83330000000001</c:v>
                </c:pt>
                <c:pt idx="287">
                  <c:v>221.8167</c:v>
                </c:pt>
                <c:pt idx="288">
                  <c:v>221.73330000000001</c:v>
                </c:pt>
                <c:pt idx="289">
                  <c:v>221.8083</c:v>
                </c:pt>
                <c:pt idx="290">
                  <c:v>221.88329999999999</c:v>
                </c:pt>
                <c:pt idx="291">
                  <c:v>221.9083</c:v>
                </c:pt>
                <c:pt idx="292">
                  <c:v>221.92500000000001</c:v>
                </c:pt>
                <c:pt idx="293">
                  <c:v>221.92500000000001</c:v>
                </c:pt>
                <c:pt idx="294">
                  <c:v>221.82499999999999</c:v>
                </c:pt>
                <c:pt idx="295">
                  <c:v>221.72499999999999</c:v>
                </c:pt>
                <c:pt idx="296">
                  <c:v>221.64169999999999</c:v>
                </c:pt>
                <c:pt idx="297">
                  <c:v>221.52500000000001</c:v>
                </c:pt>
                <c:pt idx="298">
                  <c:v>221.61670000000001</c:v>
                </c:pt>
                <c:pt idx="299">
                  <c:v>221.70830000000001</c:v>
                </c:pt>
                <c:pt idx="300">
                  <c:v>221.76669999999999</c:v>
                </c:pt>
                <c:pt idx="302">
                  <c:v>0.88329999999999997</c:v>
                </c:pt>
                <c:pt idx="303">
                  <c:v>1</c:v>
                </c:pt>
                <c:pt idx="304">
                  <c:v>0.97499999999999998</c:v>
                </c:pt>
                <c:pt idx="305">
                  <c:v>0.9667</c:v>
                </c:pt>
                <c:pt idx="306">
                  <c:v>0.9083</c:v>
                </c:pt>
                <c:pt idx="307">
                  <c:v>0.9</c:v>
                </c:pt>
                <c:pt idx="308">
                  <c:v>0.72499999999999998</c:v>
                </c:pt>
                <c:pt idx="309">
                  <c:v>0.7</c:v>
                </c:pt>
                <c:pt idx="310">
                  <c:v>0.7</c:v>
                </c:pt>
                <c:pt idx="311">
                  <c:v>0.70830000000000004</c:v>
                </c:pt>
                <c:pt idx="312">
                  <c:v>0.73329999999999995</c:v>
                </c:pt>
                <c:pt idx="313">
                  <c:v>0.7</c:v>
                </c:pt>
                <c:pt idx="314">
                  <c:v>0.72499999999999998</c:v>
                </c:pt>
                <c:pt idx="315">
                  <c:v>0.85829999999999995</c:v>
                </c:pt>
                <c:pt idx="316">
                  <c:v>0.9</c:v>
                </c:pt>
                <c:pt idx="317">
                  <c:v>0.86670000000000003</c:v>
                </c:pt>
                <c:pt idx="318">
                  <c:v>0.75829999999999997</c:v>
                </c:pt>
                <c:pt idx="319">
                  <c:v>0.7</c:v>
                </c:pt>
                <c:pt idx="320">
                  <c:v>0.70830000000000004</c:v>
                </c:pt>
                <c:pt idx="321">
                  <c:v>0.65</c:v>
                </c:pt>
                <c:pt idx="322">
                  <c:v>0.7</c:v>
                </c:pt>
                <c:pt idx="323">
                  <c:v>0.73329999999999995</c:v>
                </c:pt>
                <c:pt idx="324">
                  <c:v>0.77500000000000002</c:v>
                </c:pt>
                <c:pt idx="325">
                  <c:v>0.7</c:v>
                </c:pt>
                <c:pt idx="326">
                  <c:v>0.8417</c:v>
                </c:pt>
                <c:pt idx="327">
                  <c:v>0.8</c:v>
                </c:pt>
                <c:pt idx="328">
                  <c:v>0.75</c:v>
                </c:pt>
                <c:pt idx="329">
                  <c:v>0.80830000000000002</c:v>
                </c:pt>
                <c:pt idx="330">
                  <c:v>0.7167</c:v>
                </c:pt>
                <c:pt idx="331">
                  <c:v>0.7</c:v>
                </c:pt>
                <c:pt idx="332">
                  <c:v>0.7</c:v>
                </c:pt>
                <c:pt idx="333">
                  <c:v>0.72499999999999998</c:v>
                </c:pt>
                <c:pt idx="334">
                  <c:v>0.80830000000000002</c:v>
                </c:pt>
                <c:pt idx="335">
                  <c:v>0.9</c:v>
                </c:pt>
                <c:pt idx="336">
                  <c:v>0.9</c:v>
                </c:pt>
                <c:pt idx="337">
                  <c:v>0.9</c:v>
                </c:pt>
                <c:pt idx="338">
                  <c:v>0.85829999999999995</c:v>
                </c:pt>
                <c:pt idx="339">
                  <c:v>0.8</c:v>
                </c:pt>
                <c:pt idx="340">
                  <c:v>0.88329999999999997</c:v>
                </c:pt>
                <c:pt idx="341">
                  <c:v>0.7833</c:v>
                </c:pt>
                <c:pt idx="342">
                  <c:v>0.7</c:v>
                </c:pt>
                <c:pt idx="343">
                  <c:v>0.7</c:v>
                </c:pt>
                <c:pt idx="344">
                  <c:v>0.7</c:v>
                </c:pt>
                <c:pt idx="345">
                  <c:v>0.75</c:v>
                </c:pt>
                <c:pt idx="346">
                  <c:v>0.88329999999999997</c:v>
                </c:pt>
                <c:pt idx="347">
                  <c:v>0.8417</c:v>
                </c:pt>
                <c:pt idx="348">
                  <c:v>0.82499999999999996</c:v>
                </c:pt>
                <c:pt idx="349">
                  <c:v>0.7</c:v>
                </c:pt>
                <c:pt idx="350">
                  <c:v>0.7</c:v>
                </c:pt>
                <c:pt idx="351">
                  <c:v>0.7</c:v>
                </c:pt>
                <c:pt idx="352">
                  <c:v>0.7</c:v>
                </c:pt>
                <c:pt idx="353">
                  <c:v>0.63329999999999997</c:v>
                </c:pt>
                <c:pt idx="354">
                  <c:v>0.75829999999999997</c:v>
                </c:pt>
                <c:pt idx="355">
                  <c:v>0.8</c:v>
                </c:pt>
                <c:pt idx="356">
                  <c:v>0.81669999999999998</c:v>
                </c:pt>
                <c:pt idx="357">
                  <c:v>0.8</c:v>
                </c:pt>
                <c:pt idx="358">
                  <c:v>0.875</c:v>
                </c:pt>
                <c:pt idx="359">
                  <c:v>0.88329999999999997</c:v>
                </c:pt>
                <c:pt idx="360">
                  <c:v>0.76670000000000005</c:v>
                </c:pt>
                <c:pt idx="361">
                  <c:v>0.8</c:v>
                </c:pt>
                <c:pt idx="362">
                  <c:v>0.74170000000000003</c:v>
                </c:pt>
                <c:pt idx="363">
                  <c:v>0.7</c:v>
                </c:pt>
                <c:pt idx="364">
                  <c:v>6.55</c:v>
                </c:pt>
                <c:pt idx="365">
                  <c:v>122.99169999999999</c:v>
                </c:pt>
                <c:pt idx="366">
                  <c:v>196.65</c:v>
                </c:pt>
                <c:pt idx="367">
                  <c:v>199.6833</c:v>
                </c:pt>
                <c:pt idx="368">
                  <c:v>200.6583</c:v>
                </c:pt>
                <c:pt idx="369">
                  <c:v>200.67500000000001</c:v>
                </c:pt>
                <c:pt idx="370">
                  <c:v>200.5917</c:v>
                </c:pt>
                <c:pt idx="371">
                  <c:v>200.45830000000001</c:v>
                </c:pt>
                <c:pt idx="372">
                  <c:v>200.0667</c:v>
                </c:pt>
                <c:pt idx="373">
                  <c:v>199.86670000000001</c:v>
                </c:pt>
                <c:pt idx="374">
                  <c:v>199.70830000000001</c:v>
                </c:pt>
                <c:pt idx="375">
                  <c:v>199.4083</c:v>
                </c:pt>
                <c:pt idx="376">
                  <c:v>199.45830000000001</c:v>
                </c:pt>
                <c:pt idx="377">
                  <c:v>199.3417</c:v>
                </c:pt>
                <c:pt idx="378">
                  <c:v>199.375</c:v>
                </c:pt>
                <c:pt idx="379">
                  <c:v>199.3</c:v>
                </c:pt>
                <c:pt idx="380">
                  <c:v>199.1</c:v>
                </c:pt>
                <c:pt idx="381">
                  <c:v>198.85830000000001</c:v>
                </c:pt>
                <c:pt idx="382">
                  <c:v>198.6917</c:v>
                </c:pt>
                <c:pt idx="383">
                  <c:v>198.55</c:v>
                </c:pt>
                <c:pt idx="384">
                  <c:v>198.35</c:v>
                </c:pt>
                <c:pt idx="385">
                  <c:v>198.51669999999999</c:v>
                </c:pt>
                <c:pt idx="386">
                  <c:v>198.58330000000001</c:v>
                </c:pt>
                <c:pt idx="387">
                  <c:v>198.6</c:v>
                </c:pt>
                <c:pt idx="388">
                  <c:v>198.54169999999999</c:v>
                </c:pt>
                <c:pt idx="389">
                  <c:v>198.63329999999999</c:v>
                </c:pt>
                <c:pt idx="390">
                  <c:v>198.4333</c:v>
                </c:pt>
                <c:pt idx="391">
                  <c:v>198.4083</c:v>
                </c:pt>
                <c:pt idx="392">
                  <c:v>198.1833</c:v>
                </c:pt>
                <c:pt idx="393">
                  <c:v>198.2833</c:v>
                </c:pt>
                <c:pt idx="394">
                  <c:v>198.2</c:v>
                </c:pt>
                <c:pt idx="395">
                  <c:v>198.11670000000001</c:v>
                </c:pt>
                <c:pt idx="396">
                  <c:v>198.0583</c:v>
                </c:pt>
                <c:pt idx="397">
                  <c:v>198.08330000000001</c:v>
                </c:pt>
                <c:pt idx="398">
                  <c:v>198</c:v>
                </c:pt>
                <c:pt idx="399">
                  <c:v>197.9083</c:v>
                </c:pt>
                <c:pt idx="400">
                  <c:v>197.6917</c:v>
                </c:pt>
                <c:pt idx="401">
                  <c:v>197.41669999999999</c:v>
                </c:pt>
                <c:pt idx="402">
                  <c:v>197.35</c:v>
                </c:pt>
                <c:pt idx="403">
                  <c:v>197.3417</c:v>
                </c:pt>
                <c:pt idx="404">
                  <c:v>197.25</c:v>
                </c:pt>
                <c:pt idx="405">
                  <c:v>197.14169999999999</c:v>
                </c:pt>
                <c:pt idx="406">
                  <c:v>197</c:v>
                </c:pt>
                <c:pt idx="407">
                  <c:v>196.92500000000001</c:v>
                </c:pt>
                <c:pt idx="408">
                  <c:v>196.89169999999999</c:v>
                </c:pt>
                <c:pt idx="409">
                  <c:v>196.88329999999999</c:v>
                </c:pt>
                <c:pt idx="410">
                  <c:v>196.98330000000001</c:v>
                </c:pt>
                <c:pt idx="411">
                  <c:v>197.05</c:v>
                </c:pt>
                <c:pt idx="412">
                  <c:v>197.0917</c:v>
                </c:pt>
                <c:pt idx="413">
                  <c:v>197.1</c:v>
                </c:pt>
                <c:pt idx="414">
                  <c:v>197</c:v>
                </c:pt>
                <c:pt idx="415">
                  <c:v>196.875</c:v>
                </c:pt>
                <c:pt idx="416">
                  <c:v>196.7833</c:v>
                </c:pt>
                <c:pt idx="417">
                  <c:v>196.9</c:v>
                </c:pt>
                <c:pt idx="418">
                  <c:v>196.77500000000001</c:v>
                </c:pt>
                <c:pt idx="419">
                  <c:v>196.72499999999999</c:v>
                </c:pt>
                <c:pt idx="420">
                  <c:v>196.73330000000001</c:v>
                </c:pt>
                <c:pt idx="421">
                  <c:v>196.5333</c:v>
                </c:pt>
                <c:pt idx="422">
                  <c:v>196.41669999999999</c:v>
                </c:pt>
                <c:pt idx="423">
                  <c:v>196.35</c:v>
                </c:pt>
                <c:pt idx="424">
                  <c:v>196.13329999999999</c:v>
                </c:pt>
                <c:pt idx="425">
                  <c:v>196.1</c:v>
                </c:pt>
                <c:pt idx="426">
                  <c:v>195.99170000000001</c:v>
                </c:pt>
                <c:pt idx="427">
                  <c:v>195.85830000000001</c:v>
                </c:pt>
                <c:pt idx="428">
                  <c:v>195.95830000000001</c:v>
                </c:pt>
                <c:pt idx="429">
                  <c:v>196.0333</c:v>
                </c:pt>
                <c:pt idx="430">
                  <c:v>196</c:v>
                </c:pt>
                <c:pt idx="431">
                  <c:v>195.8167</c:v>
                </c:pt>
                <c:pt idx="432">
                  <c:v>195.55</c:v>
                </c:pt>
                <c:pt idx="433">
                  <c:v>194.625</c:v>
                </c:pt>
                <c:pt idx="434">
                  <c:v>193.47499999999999</c:v>
                </c:pt>
                <c:pt idx="435">
                  <c:v>193.0667</c:v>
                </c:pt>
                <c:pt idx="436">
                  <c:v>193.25829999999999</c:v>
                </c:pt>
                <c:pt idx="437">
                  <c:v>193.5</c:v>
                </c:pt>
                <c:pt idx="438">
                  <c:v>193.52500000000001</c:v>
                </c:pt>
                <c:pt idx="439">
                  <c:v>193.54169999999999</c:v>
                </c:pt>
                <c:pt idx="440">
                  <c:v>193.65</c:v>
                </c:pt>
                <c:pt idx="441">
                  <c:v>193.75</c:v>
                </c:pt>
                <c:pt idx="442">
                  <c:v>193.7833</c:v>
                </c:pt>
              </c:numCache>
            </c:numRef>
          </c:val>
          <c:smooth val="0"/>
          <c:extLst>
            <c:ext xmlns:c16="http://schemas.microsoft.com/office/drawing/2014/chart" uri="{C3380CC4-5D6E-409C-BE32-E72D297353CC}">
              <c16:uniqueId val="{00000000-D399-4FCC-94AB-2B64FAEDE9BF}"/>
            </c:ext>
          </c:extLst>
        </c:ser>
        <c:ser>
          <c:idx val="1"/>
          <c:order val="1"/>
          <c:tx>
            <c:v>referentni</c:v>
          </c:tx>
          <c:marker>
            <c:symbol val="none"/>
          </c:marker>
          <c:cat>
            <c:strRef>
              <c:f>'[08_eLAB-PU-101.Ex6-O3 Proračun karakteristika analizatora O3 - APOA 370 IMI - 5.xlsx]Obrada'!$A$5:$A$447</c:f>
              <c:strCache>
                <c:ptCount val="443"/>
                <c:pt idx="0">
                  <c:v>13.2.2017. 9:20:00</c:v>
                </c:pt>
                <c:pt idx="1">
                  <c:v>13.2.2017. 9:21:00</c:v>
                </c:pt>
                <c:pt idx="2">
                  <c:v>13.2.2017. 9:22:00</c:v>
                </c:pt>
                <c:pt idx="3">
                  <c:v>13.2.2017. 9:23:00</c:v>
                </c:pt>
                <c:pt idx="4">
                  <c:v>13.2.2017. 9:24:00</c:v>
                </c:pt>
                <c:pt idx="5">
                  <c:v>13.2.2017. 9:25:00</c:v>
                </c:pt>
                <c:pt idx="6">
                  <c:v>13.2.2017. 9:26:00</c:v>
                </c:pt>
                <c:pt idx="7">
                  <c:v>13.2.2017. 9:27:00</c:v>
                </c:pt>
                <c:pt idx="8">
                  <c:v>13.2.2017. 9:28:00</c:v>
                </c:pt>
                <c:pt idx="9">
                  <c:v>13.2.2017. 9:29:00</c:v>
                </c:pt>
                <c:pt idx="10">
                  <c:v>13.2.2017. 9:30:00</c:v>
                </c:pt>
                <c:pt idx="11">
                  <c:v>13.2.2017. 9:31:00</c:v>
                </c:pt>
                <c:pt idx="12">
                  <c:v>13.2.2017. 9:32:00</c:v>
                </c:pt>
                <c:pt idx="13">
                  <c:v>13.2.2017. 9:33:00</c:v>
                </c:pt>
                <c:pt idx="14">
                  <c:v>13.2.2017. 9:34:00</c:v>
                </c:pt>
                <c:pt idx="15">
                  <c:v>13.2.2017. 9:35:00</c:v>
                </c:pt>
                <c:pt idx="16">
                  <c:v>13.2.2017. 9:36:00</c:v>
                </c:pt>
                <c:pt idx="17">
                  <c:v>13.2.2017. 9:37:00</c:v>
                </c:pt>
                <c:pt idx="18">
                  <c:v>13.2.2017. 9:38:00</c:v>
                </c:pt>
                <c:pt idx="19">
                  <c:v>13.2.2017. 9:39:00</c:v>
                </c:pt>
                <c:pt idx="20">
                  <c:v>13.2.2017. 9:40:00</c:v>
                </c:pt>
                <c:pt idx="21">
                  <c:v>13.2.2017. 9:41:00</c:v>
                </c:pt>
                <c:pt idx="22">
                  <c:v>13.2.2017. 9:42:00</c:v>
                </c:pt>
                <c:pt idx="23">
                  <c:v>13.2.2017. 9:43:00</c:v>
                </c:pt>
                <c:pt idx="24">
                  <c:v>13.2.2017. 9:44:00</c:v>
                </c:pt>
                <c:pt idx="25">
                  <c:v>13.2.2017. 9:45:00</c:v>
                </c:pt>
                <c:pt idx="26">
                  <c:v>13.2.2017. 9:46:00</c:v>
                </c:pt>
                <c:pt idx="27">
                  <c:v>13.2.2017. 9:47:00</c:v>
                </c:pt>
                <c:pt idx="28">
                  <c:v>13.2.2017. 9:48:00</c:v>
                </c:pt>
                <c:pt idx="29">
                  <c:v>13.2.2017. 9:49:00</c:v>
                </c:pt>
                <c:pt idx="30">
                  <c:v>13.2.2017. 9:50:00</c:v>
                </c:pt>
                <c:pt idx="31">
                  <c:v>13.2.2017. 9:51:00</c:v>
                </c:pt>
                <c:pt idx="32">
                  <c:v>13.2.2017. 9:52:00</c:v>
                </c:pt>
                <c:pt idx="33">
                  <c:v>13.2.2017. 9:53:00</c:v>
                </c:pt>
                <c:pt idx="34">
                  <c:v>13.2.2017. 9:54:00</c:v>
                </c:pt>
                <c:pt idx="35">
                  <c:v>13.2.2017. 9:55:00</c:v>
                </c:pt>
                <c:pt idx="36">
                  <c:v>13.2.2017. 9:56:00</c:v>
                </c:pt>
                <c:pt idx="37">
                  <c:v>13.2.2017. 9:57:00</c:v>
                </c:pt>
                <c:pt idx="38">
                  <c:v>13.2.2017. 9:58:00</c:v>
                </c:pt>
                <c:pt idx="39">
                  <c:v>13.2.2017. 9:59:00</c:v>
                </c:pt>
                <c:pt idx="40">
                  <c:v>13.2.2017. 10:00:00</c:v>
                </c:pt>
                <c:pt idx="41">
                  <c:v>13.2.2017. 10:01:00</c:v>
                </c:pt>
                <c:pt idx="42">
                  <c:v>13.2.2017. 10:02:00</c:v>
                </c:pt>
                <c:pt idx="43">
                  <c:v>13.2.2017. 10:03:00</c:v>
                </c:pt>
                <c:pt idx="44">
                  <c:v>13.2.2017. 10:04:00</c:v>
                </c:pt>
                <c:pt idx="45">
                  <c:v>13.2.2017. 10:05:00</c:v>
                </c:pt>
                <c:pt idx="46">
                  <c:v>13.2.2017. 10:06:00</c:v>
                </c:pt>
                <c:pt idx="47">
                  <c:v>13.2.2017. 10:07:00</c:v>
                </c:pt>
                <c:pt idx="48">
                  <c:v>13.2.2017. 10:08:00</c:v>
                </c:pt>
                <c:pt idx="49">
                  <c:v>13.2.2017. 10:09:00</c:v>
                </c:pt>
                <c:pt idx="50">
                  <c:v>13.2.2017. 10:10:00</c:v>
                </c:pt>
                <c:pt idx="51">
                  <c:v>13.2.2017. 10:11:00</c:v>
                </c:pt>
                <c:pt idx="52">
                  <c:v>13.2.2017. 10:12:00</c:v>
                </c:pt>
                <c:pt idx="53">
                  <c:v>13.2.2017. 10:13:00</c:v>
                </c:pt>
                <c:pt idx="54">
                  <c:v>13.2.2017. 10:14:00</c:v>
                </c:pt>
                <c:pt idx="55">
                  <c:v>13.2.2017. 10:15:00</c:v>
                </c:pt>
                <c:pt idx="56">
                  <c:v>13.2.2017. 10:16:00</c:v>
                </c:pt>
                <c:pt idx="57">
                  <c:v>13.2.2017. 10:17:00</c:v>
                </c:pt>
                <c:pt idx="58">
                  <c:v>13.2.2017. 10:18:00</c:v>
                </c:pt>
                <c:pt idx="59">
                  <c:v>13.2.2017. 10:19:00</c:v>
                </c:pt>
                <c:pt idx="60">
                  <c:v>13.2.2017. 10:20:00</c:v>
                </c:pt>
                <c:pt idx="61">
                  <c:v>13.2.2017. 10:21:00</c:v>
                </c:pt>
                <c:pt idx="62">
                  <c:v>13.2.2017. 10:22:00</c:v>
                </c:pt>
                <c:pt idx="63">
                  <c:v>13.2.2017. 10:23:00</c:v>
                </c:pt>
                <c:pt idx="64">
                  <c:v>13.2.2017. 10:24:00</c:v>
                </c:pt>
                <c:pt idx="65">
                  <c:v>13.2.2017. 10:25:00</c:v>
                </c:pt>
                <c:pt idx="66">
                  <c:v>13.2.2017. 10:26:00</c:v>
                </c:pt>
                <c:pt idx="67">
                  <c:v>13.2.2017. 10:27:00</c:v>
                </c:pt>
                <c:pt idx="68">
                  <c:v>13.2.2017. 10:28:00</c:v>
                </c:pt>
                <c:pt idx="69">
                  <c:v>13.2.2017. 10:29:00</c:v>
                </c:pt>
                <c:pt idx="70">
                  <c:v>13.2.2017. 10:30:00</c:v>
                </c:pt>
                <c:pt idx="71">
                  <c:v>13.2.2017. 10:31:00</c:v>
                </c:pt>
                <c:pt idx="72">
                  <c:v>13.2.2017. 10:32:00</c:v>
                </c:pt>
                <c:pt idx="73">
                  <c:v>13.2.2017. 10:33:00</c:v>
                </c:pt>
                <c:pt idx="74">
                  <c:v>13.2.2017. 10:34:00</c:v>
                </c:pt>
                <c:pt idx="75">
                  <c:v>13.2.2017. 10:35:00</c:v>
                </c:pt>
                <c:pt idx="76">
                  <c:v>13.2.2017. 10:36:00</c:v>
                </c:pt>
                <c:pt idx="77">
                  <c:v>13.2.2017. 10:37:00</c:v>
                </c:pt>
                <c:pt idx="78">
                  <c:v>13.2.2017. 10:38:00</c:v>
                </c:pt>
                <c:pt idx="79">
                  <c:v>13.2.2017. 10:39:00</c:v>
                </c:pt>
                <c:pt idx="80">
                  <c:v>13.2.2017. 10:40:00</c:v>
                </c:pt>
                <c:pt idx="81">
                  <c:v>13.2.2017. 10:41:00</c:v>
                </c:pt>
                <c:pt idx="82">
                  <c:v>13.2.2017. 10:42:00</c:v>
                </c:pt>
                <c:pt idx="83">
                  <c:v>13.2.2017. 10:43:00</c:v>
                </c:pt>
                <c:pt idx="84">
                  <c:v>13.2.2017. 10:44:00</c:v>
                </c:pt>
                <c:pt idx="85">
                  <c:v>13.2.2017. 10:45:00</c:v>
                </c:pt>
                <c:pt idx="86">
                  <c:v>13.2.2017. 10:46:00</c:v>
                </c:pt>
                <c:pt idx="87">
                  <c:v>13.2.2017. 10:47:00</c:v>
                </c:pt>
                <c:pt idx="88">
                  <c:v>13.2.2017. 10:48:00</c:v>
                </c:pt>
                <c:pt idx="89">
                  <c:v>13.2.2017. 10:49:00</c:v>
                </c:pt>
                <c:pt idx="90">
                  <c:v>13.2.2017. 10:50:00</c:v>
                </c:pt>
                <c:pt idx="91">
                  <c:v>13.2.2017. 10:51:00</c:v>
                </c:pt>
                <c:pt idx="92">
                  <c:v>13.2.2017. 10:52:00</c:v>
                </c:pt>
                <c:pt idx="93">
                  <c:v>13.2.2017. 10:53:00</c:v>
                </c:pt>
                <c:pt idx="94">
                  <c:v>13.2.2017. 10:54:00</c:v>
                </c:pt>
                <c:pt idx="95">
                  <c:v>13.2.2017. 10:55:00</c:v>
                </c:pt>
                <c:pt idx="96">
                  <c:v>13.2.2017. 10:56:00</c:v>
                </c:pt>
                <c:pt idx="97">
                  <c:v>13.2.2017. 10:57:00</c:v>
                </c:pt>
                <c:pt idx="98">
                  <c:v>13.2.2017. 10:58:00</c:v>
                </c:pt>
                <c:pt idx="99">
                  <c:v>13.2.2017. 10:59:00</c:v>
                </c:pt>
                <c:pt idx="100">
                  <c:v>13.2.2017. 11:00:00</c:v>
                </c:pt>
                <c:pt idx="101">
                  <c:v>13.2.2017. 11:01:00</c:v>
                </c:pt>
                <c:pt idx="102">
                  <c:v>13.2.2017. 11:02:00</c:v>
                </c:pt>
                <c:pt idx="103">
                  <c:v>13.2.2017. 11:03:00</c:v>
                </c:pt>
                <c:pt idx="104">
                  <c:v>13.2.2017. 11:04:00</c:v>
                </c:pt>
                <c:pt idx="105">
                  <c:v>13.2.2017. 11:05:00</c:v>
                </c:pt>
                <c:pt idx="106">
                  <c:v>13.2.2017. 11:06:00</c:v>
                </c:pt>
                <c:pt idx="107">
                  <c:v>13.2.2017. 11:07:00</c:v>
                </c:pt>
                <c:pt idx="108">
                  <c:v>13.2.2017. 11:08:00</c:v>
                </c:pt>
                <c:pt idx="109">
                  <c:v>13.2.2017. 11:09:00</c:v>
                </c:pt>
                <c:pt idx="110">
                  <c:v>13.2.2017. 11:10:00</c:v>
                </c:pt>
                <c:pt idx="111">
                  <c:v>13.2.2017. 11:11:00</c:v>
                </c:pt>
                <c:pt idx="112">
                  <c:v>13.2.2017. 11:12:00</c:v>
                </c:pt>
                <c:pt idx="113">
                  <c:v>13.2.2017. 11:13:00</c:v>
                </c:pt>
                <c:pt idx="114">
                  <c:v>13.2.2017. 11:14:00</c:v>
                </c:pt>
                <c:pt idx="115">
                  <c:v>13.2.2017. 11:15:00</c:v>
                </c:pt>
                <c:pt idx="116">
                  <c:v>13.2.2017. 11:16:00</c:v>
                </c:pt>
                <c:pt idx="117">
                  <c:v>13.2.2017. 11:17:00</c:v>
                </c:pt>
                <c:pt idx="118">
                  <c:v>13.2.2017. 11:18:00</c:v>
                </c:pt>
                <c:pt idx="119">
                  <c:v>13.2.2017. 11:19:00</c:v>
                </c:pt>
                <c:pt idx="120">
                  <c:v>13.2.2017. 11:20:00</c:v>
                </c:pt>
                <c:pt idx="121">
                  <c:v>13.2.2017. 11:21:00</c:v>
                </c:pt>
                <c:pt idx="122">
                  <c:v>13.2.2017. 11:22:00</c:v>
                </c:pt>
                <c:pt idx="123">
                  <c:v>13.2.2017. 11:23:00</c:v>
                </c:pt>
                <c:pt idx="124">
                  <c:v>13.2.2017. 11:24:00</c:v>
                </c:pt>
                <c:pt idx="125">
                  <c:v>13.2.2017. 11:25:00</c:v>
                </c:pt>
                <c:pt idx="126">
                  <c:v>13.2.2017. 11:26:00</c:v>
                </c:pt>
                <c:pt idx="127">
                  <c:v>13.2.2017. 11:27:00</c:v>
                </c:pt>
                <c:pt idx="128">
                  <c:v>13.2.2017. 11:28:00</c:v>
                </c:pt>
                <c:pt idx="129">
                  <c:v>13.2.2017. 11:29:00</c:v>
                </c:pt>
                <c:pt idx="130">
                  <c:v>13.2.2017. 11:30:00</c:v>
                </c:pt>
                <c:pt idx="131">
                  <c:v>13.2.2017. 11:31:00</c:v>
                </c:pt>
                <c:pt idx="132">
                  <c:v>13.2.2017. 11:32:00</c:v>
                </c:pt>
                <c:pt idx="133">
                  <c:v>13.2.2017. 11:33:00</c:v>
                </c:pt>
                <c:pt idx="134">
                  <c:v>13.2.2017. 11:34:00</c:v>
                </c:pt>
                <c:pt idx="135">
                  <c:v>13.2.2017. 11:35:00</c:v>
                </c:pt>
                <c:pt idx="136">
                  <c:v>13.2.2017. 11:36:00</c:v>
                </c:pt>
                <c:pt idx="137">
                  <c:v>13.2.2017. 11:37:00</c:v>
                </c:pt>
                <c:pt idx="138">
                  <c:v>13.2.2017. 11:38:00</c:v>
                </c:pt>
                <c:pt idx="139">
                  <c:v>13.2.2017. 11:39:00</c:v>
                </c:pt>
                <c:pt idx="140">
                  <c:v>13.2.2017. 11:40:00</c:v>
                </c:pt>
                <c:pt idx="141">
                  <c:v>13.2.2017. 11:41:00</c:v>
                </c:pt>
                <c:pt idx="142">
                  <c:v>13.2.2017. 11:42:00</c:v>
                </c:pt>
                <c:pt idx="143">
                  <c:v>13.2.2017. 11:43:00</c:v>
                </c:pt>
                <c:pt idx="144">
                  <c:v>13.2.2017. 11:44:00</c:v>
                </c:pt>
                <c:pt idx="145">
                  <c:v>13.2.2017. 11:45:00</c:v>
                </c:pt>
                <c:pt idx="146">
                  <c:v>13.2.2017. 11:46:00</c:v>
                </c:pt>
                <c:pt idx="147">
                  <c:v>13.2.2017. 11:47:00</c:v>
                </c:pt>
                <c:pt idx="148">
                  <c:v>13.2.2017. 11:48:00</c:v>
                </c:pt>
                <c:pt idx="149">
                  <c:v>13.2.2017. 11:49:00</c:v>
                </c:pt>
                <c:pt idx="150">
                  <c:v>13.2.2017. 11:50:00</c:v>
                </c:pt>
                <c:pt idx="151">
                  <c:v>13.2.2017. 11:51:00</c:v>
                </c:pt>
                <c:pt idx="152">
                  <c:v>13.2.2017. 11:52:00</c:v>
                </c:pt>
                <c:pt idx="153">
                  <c:v>13.2.2017. 11:53:00</c:v>
                </c:pt>
                <c:pt idx="154">
                  <c:v>13.2.2017. 11:54:00</c:v>
                </c:pt>
                <c:pt idx="155">
                  <c:v>13.2.2017. 11:55:00</c:v>
                </c:pt>
                <c:pt idx="156">
                  <c:v>13.2.2017. 11:56:00</c:v>
                </c:pt>
                <c:pt idx="157">
                  <c:v>13.2.2017. 11:57:00</c:v>
                </c:pt>
                <c:pt idx="158">
                  <c:v>13.2.2017. 11:58:00</c:v>
                </c:pt>
                <c:pt idx="159">
                  <c:v>13.2.2017. 11:59:00</c:v>
                </c:pt>
                <c:pt idx="160">
                  <c:v>13.2.2017. 12:00:00</c:v>
                </c:pt>
                <c:pt idx="161">
                  <c:v>13.2.2017. 12:01:00</c:v>
                </c:pt>
                <c:pt idx="162">
                  <c:v>13.2.2017. 12:02:00</c:v>
                </c:pt>
                <c:pt idx="163">
                  <c:v>13.2.2017. 12:03:00</c:v>
                </c:pt>
                <c:pt idx="164">
                  <c:v>13.2.2017. 12:04:00</c:v>
                </c:pt>
                <c:pt idx="165">
                  <c:v>13.2.2017. 12:05:00</c:v>
                </c:pt>
                <c:pt idx="166">
                  <c:v>13.2.2017. 12:06:00</c:v>
                </c:pt>
                <c:pt idx="167">
                  <c:v>13.2.2017. 12:07:00</c:v>
                </c:pt>
                <c:pt idx="168">
                  <c:v>13.2.2017. 12:08:00</c:v>
                </c:pt>
                <c:pt idx="169">
                  <c:v>13.2.2017. 12:09:00</c:v>
                </c:pt>
                <c:pt idx="170">
                  <c:v>13.2.2017. 12:10:00</c:v>
                </c:pt>
                <c:pt idx="171">
                  <c:v>13.2.2017. 12:11:00</c:v>
                </c:pt>
                <c:pt idx="172">
                  <c:v>13.2.2017. 12:12:00</c:v>
                </c:pt>
                <c:pt idx="173">
                  <c:v>13.2.2017. 12:13:00</c:v>
                </c:pt>
                <c:pt idx="174">
                  <c:v>13.2.2017. 12:14:00</c:v>
                </c:pt>
                <c:pt idx="175">
                  <c:v>13.2.2017. 12:15:00</c:v>
                </c:pt>
                <c:pt idx="176">
                  <c:v>13.2.2017. 12:16:00</c:v>
                </c:pt>
                <c:pt idx="177">
                  <c:v>13.2.2017. 12:17:00</c:v>
                </c:pt>
                <c:pt idx="178">
                  <c:v>13.2.2017. 12:18:00</c:v>
                </c:pt>
                <c:pt idx="179">
                  <c:v>13.2.2017. 12:19:00</c:v>
                </c:pt>
                <c:pt idx="180">
                  <c:v>13.2.2017. 12:20:00</c:v>
                </c:pt>
                <c:pt idx="181">
                  <c:v>13.2.2017. 12:21:00</c:v>
                </c:pt>
                <c:pt idx="182">
                  <c:v>13.2.2017. 12:22:00</c:v>
                </c:pt>
                <c:pt idx="183">
                  <c:v>13.2.2017. 12:23:00</c:v>
                </c:pt>
                <c:pt idx="184">
                  <c:v>13.2.2017. 12:24:00</c:v>
                </c:pt>
                <c:pt idx="185">
                  <c:v>13.2.2017. 12:25:00</c:v>
                </c:pt>
                <c:pt idx="186">
                  <c:v>13.2.2017. 12:26:00</c:v>
                </c:pt>
                <c:pt idx="187">
                  <c:v>13.2.2017. 12:27:00</c:v>
                </c:pt>
                <c:pt idx="188">
                  <c:v>13.2.2017. 12:28:00</c:v>
                </c:pt>
                <c:pt idx="189">
                  <c:v>13.2.2017. 12:29:00</c:v>
                </c:pt>
                <c:pt idx="190">
                  <c:v>13.2.2017. 12:30:00</c:v>
                </c:pt>
                <c:pt idx="191">
                  <c:v>13.2.2017. 12:31:00</c:v>
                </c:pt>
                <c:pt idx="192">
                  <c:v>13.2.2017. 12:32:00</c:v>
                </c:pt>
                <c:pt idx="193">
                  <c:v>13.2.2017. 12:33:00</c:v>
                </c:pt>
                <c:pt idx="194">
                  <c:v>13.2.2017. 12:34:00</c:v>
                </c:pt>
                <c:pt idx="195">
                  <c:v>13.2.2017. 12:35:00</c:v>
                </c:pt>
                <c:pt idx="196">
                  <c:v>13.2.2017. 12:36:00</c:v>
                </c:pt>
                <c:pt idx="197">
                  <c:v>13.2.2017. 12:37:00</c:v>
                </c:pt>
                <c:pt idx="198">
                  <c:v>13.2.2017. 12:38:00</c:v>
                </c:pt>
                <c:pt idx="199">
                  <c:v>13.2.2017. 12:39:00</c:v>
                </c:pt>
                <c:pt idx="200">
                  <c:v>13.2.2017. 12:40:00</c:v>
                </c:pt>
                <c:pt idx="201">
                  <c:v>13.2.2017. 12:41:00</c:v>
                </c:pt>
                <c:pt idx="202">
                  <c:v>13.2.2017. 12:42:00</c:v>
                </c:pt>
                <c:pt idx="203">
                  <c:v>13.2.2017. 12:43:00</c:v>
                </c:pt>
                <c:pt idx="204">
                  <c:v>13.2.2017. 12:44:00</c:v>
                </c:pt>
                <c:pt idx="205">
                  <c:v>13.2.2017. 12:45:00</c:v>
                </c:pt>
                <c:pt idx="206">
                  <c:v>13.2.2017. 12:46:00</c:v>
                </c:pt>
                <c:pt idx="207">
                  <c:v>13.2.2017. 12:47:00</c:v>
                </c:pt>
                <c:pt idx="208">
                  <c:v>13.2.2017. 12:48:00</c:v>
                </c:pt>
                <c:pt idx="209">
                  <c:v>13.2.2017. 12:49:00</c:v>
                </c:pt>
                <c:pt idx="210">
                  <c:v>13.2.2017. 12:50:00</c:v>
                </c:pt>
                <c:pt idx="211">
                  <c:v>13.2.2017. 12:51:00</c:v>
                </c:pt>
                <c:pt idx="212">
                  <c:v>13.2.2017. 12:52:00</c:v>
                </c:pt>
                <c:pt idx="213">
                  <c:v>13.2.2017. 12:53:00</c:v>
                </c:pt>
                <c:pt idx="214">
                  <c:v>13.2.2017. 12:54:00</c:v>
                </c:pt>
                <c:pt idx="215">
                  <c:v>13.2.2017. 12:55:00</c:v>
                </c:pt>
                <c:pt idx="216">
                  <c:v>13.2.2017. 12:56:00</c:v>
                </c:pt>
                <c:pt idx="217">
                  <c:v>13.2.2017. 12:57:00</c:v>
                </c:pt>
                <c:pt idx="218">
                  <c:v>13.2.2017. 12:58:00</c:v>
                </c:pt>
                <c:pt idx="219">
                  <c:v>13.2.2017. 12:59:00</c:v>
                </c:pt>
                <c:pt idx="220">
                  <c:v>13.2.2017. 13:00:00</c:v>
                </c:pt>
                <c:pt idx="221">
                  <c:v>13.2.2017. 13:01:00</c:v>
                </c:pt>
                <c:pt idx="222">
                  <c:v>13.2.2017. 13:02:00</c:v>
                </c:pt>
                <c:pt idx="223">
                  <c:v>13.2.2017. 13:03:00</c:v>
                </c:pt>
                <c:pt idx="224">
                  <c:v>13.2.2017. 13:04:00</c:v>
                </c:pt>
                <c:pt idx="225">
                  <c:v>13.2.2017. 13:05:00</c:v>
                </c:pt>
                <c:pt idx="226">
                  <c:v>13.2.2017. 13:06:00</c:v>
                </c:pt>
                <c:pt idx="227">
                  <c:v>13.2.2017. 13:07:00</c:v>
                </c:pt>
                <c:pt idx="228">
                  <c:v>13.2.2017. 13:08:00</c:v>
                </c:pt>
                <c:pt idx="229">
                  <c:v>13.2.2017. 13:09:00</c:v>
                </c:pt>
                <c:pt idx="230">
                  <c:v>13.2.2017. 13:10:00</c:v>
                </c:pt>
                <c:pt idx="231">
                  <c:v>13.2.2017. 13:11:00</c:v>
                </c:pt>
                <c:pt idx="232">
                  <c:v>13.2.2017. 13:12:00</c:v>
                </c:pt>
                <c:pt idx="233">
                  <c:v>13.2.2017. 13:13:00</c:v>
                </c:pt>
                <c:pt idx="234">
                  <c:v>13.2.2017. 13:14:00</c:v>
                </c:pt>
                <c:pt idx="235">
                  <c:v>13.2.2017. 13:15:00</c:v>
                </c:pt>
                <c:pt idx="236">
                  <c:v>13.2.2017. 13:16:00</c:v>
                </c:pt>
                <c:pt idx="237">
                  <c:v>13.2.2017. 13:17:00</c:v>
                </c:pt>
                <c:pt idx="238">
                  <c:v>13.2.2017. 13:18:00</c:v>
                </c:pt>
                <c:pt idx="239">
                  <c:v>13.2.2017. 13:19:00</c:v>
                </c:pt>
                <c:pt idx="240">
                  <c:v>13.2.2017. 13:20:00</c:v>
                </c:pt>
                <c:pt idx="241">
                  <c:v>13.2.2017. 13:21:00</c:v>
                </c:pt>
                <c:pt idx="242">
                  <c:v>13.2.2017. 13:22:00</c:v>
                </c:pt>
                <c:pt idx="243">
                  <c:v>13.2.2017. 13:23:00</c:v>
                </c:pt>
                <c:pt idx="244">
                  <c:v>13.2.2017. 13:24:00</c:v>
                </c:pt>
                <c:pt idx="245">
                  <c:v>13.2.2017. 13:25:00</c:v>
                </c:pt>
                <c:pt idx="246">
                  <c:v>13.2.2017. 13:26:00</c:v>
                </c:pt>
                <c:pt idx="247">
                  <c:v>13.2.2017. 13:27:00</c:v>
                </c:pt>
                <c:pt idx="248">
                  <c:v>13.2.2017. 13:28:00</c:v>
                </c:pt>
                <c:pt idx="249">
                  <c:v>13.2.2017. 13:29:00</c:v>
                </c:pt>
                <c:pt idx="250">
                  <c:v>13.2.2017. 13:30:00</c:v>
                </c:pt>
                <c:pt idx="251">
                  <c:v>13.2.2017. 13:31:00</c:v>
                </c:pt>
                <c:pt idx="252">
                  <c:v>13.2.2017. 13:32:00</c:v>
                </c:pt>
                <c:pt idx="253">
                  <c:v>13.2.2017. 13:33:00</c:v>
                </c:pt>
                <c:pt idx="254">
                  <c:v>13.2.2017. 13:34:00</c:v>
                </c:pt>
                <c:pt idx="255">
                  <c:v>13.2.2017. 13:35:00</c:v>
                </c:pt>
                <c:pt idx="256">
                  <c:v>13.2.2017. 13:36:00</c:v>
                </c:pt>
                <c:pt idx="257">
                  <c:v>13.2.2017. 13:37:00</c:v>
                </c:pt>
                <c:pt idx="258">
                  <c:v>13.2.2017. 13:38:00</c:v>
                </c:pt>
                <c:pt idx="259">
                  <c:v>13.2.2017. 13:39:00</c:v>
                </c:pt>
                <c:pt idx="260">
                  <c:v>13.2.2017. 13:40:00</c:v>
                </c:pt>
                <c:pt idx="261">
                  <c:v>13.2.2017. 13:41:00</c:v>
                </c:pt>
                <c:pt idx="262">
                  <c:v>13.2.2017. 13:42:00</c:v>
                </c:pt>
                <c:pt idx="263">
                  <c:v>13.2.2017. 13:43:00</c:v>
                </c:pt>
                <c:pt idx="264">
                  <c:v>13.2.2017. 13:44:00</c:v>
                </c:pt>
                <c:pt idx="265">
                  <c:v>13.2.2017. 13:45:00</c:v>
                </c:pt>
                <c:pt idx="266">
                  <c:v>13.2.2017. 13:46:00</c:v>
                </c:pt>
                <c:pt idx="267">
                  <c:v>13.2.2017. 13:47:00</c:v>
                </c:pt>
                <c:pt idx="268">
                  <c:v>13.2.2017. 13:48:00</c:v>
                </c:pt>
                <c:pt idx="269">
                  <c:v>13.2.2017. 13:49:00</c:v>
                </c:pt>
                <c:pt idx="270">
                  <c:v>13.2.2017. 13:50:00</c:v>
                </c:pt>
                <c:pt idx="271">
                  <c:v>13.2.2017. 13:51:00</c:v>
                </c:pt>
                <c:pt idx="272">
                  <c:v>13.2.2017. 13:52:00</c:v>
                </c:pt>
                <c:pt idx="273">
                  <c:v>13.2.2017. 13:53:00</c:v>
                </c:pt>
                <c:pt idx="274">
                  <c:v>13.2.2017. 13:54:00</c:v>
                </c:pt>
                <c:pt idx="275">
                  <c:v>13.2.2017. 13:55:00</c:v>
                </c:pt>
                <c:pt idx="276">
                  <c:v>13.2.2017. 13:56:00</c:v>
                </c:pt>
                <c:pt idx="277">
                  <c:v>13.2.2017. 13:57:00</c:v>
                </c:pt>
                <c:pt idx="278">
                  <c:v>13.2.2017. 13:58:00</c:v>
                </c:pt>
                <c:pt idx="279">
                  <c:v>13.2.2017. 13:59:00</c:v>
                </c:pt>
                <c:pt idx="280">
                  <c:v>13.2.2017. 14:00:00</c:v>
                </c:pt>
                <c:pt idx="281">
                  <c:v>13.2.2017. 14:01:00</c:v>
                </c:pt>
                <c:pt idx="282">
                  <c:v>13.2.2017. 14:02:00</c:v>
                </c:pt>
                <c:pt idx="283">
                  <c:v>13.2.2017. 14:03:00</c:v>
                </c:pt>
                <c:pt idx="284">
                  <c:v>13.2.2017. 14:04:00</c:v>
                </c:pt>
                <c:pt idx="285">
                  <c:v>13.2.2017. 14:05:00</c:v>
                </c:pt>
                <c:pt idx="286">
                  <c:v>13.2.2017. 14:06:00</c:v>
                </c:pt>
                <c:pt idx="287">
                  <c:v>13.2.2017. 14:07:00</c:v>
                </c:pt>
                <c:pt idx="288">
                  <c:v>13.2.2017. 14:08:00</c:v>
                </c:pt>
                <c:pt idx="289">
                  <c:v>13.2.2017. 14:09:00</c:v>
                </c:pt>
                <c:pt idx="290">
                  <c:v>13.2.2017. 14:10:00</c:v>
                </c:pt>
                <c:pt idx="291">
                  <c:v>13.2.2017. 14:11:00</c:v>
                </c:pt>
                <c:pt idx="292">
                  <c:v>13.2.2017. 14:12:00</c:v>
                </c:pt>
                <c:pt idx="293">
                  <c:v>13.2.2017. 14:13:00</c:v>
                </c:pt>
                <c:pt idx="294">
                  <c:v>13.2.2017. 14:14:00</c:v>
                </c:pt>
                <c:pt idx="295">
                  <c:v>13.2.2017. 14:15:00</c:v>
                </c:pt>
                <c:pt idx="296">
                  <c:v>13.2.2017. 14:16:00</c:v>
                </c:pt>
                <c:pt idx="297">
                  <c:v>13.2.2017. 14:17:00</c:v>
                </c:pt>
                <c:pt idx="298">
                  <c:v>13.2.2017. 14:18:00</c:v>
                </c:pt>
                <c:pt idx="299">
                  <c:v>13.2.2017. 14:19:00</c:v>
                </c:pt>
                <c:pt idx="300">
                  <c:v>13.2.2017. 14:20:00</c:v>
                </c:pt>
                <c:pt idx="302">
                  <c:v>14.2.2017. 7:00:00</c:v>
                </c:pt>
                <c:pt idx="303">
                  <c:v>14.2.2017. 7:01:00</c:v>
                </c:pt>
                <c:pt idx="304">
                  <c:v>14.2.2017. 7:02:00</c:v>
                </c:pt>
                <c:pt idx="305">
                  <c:v>14.2.2017. 7:03:00</c:v>
                </c:pt>
                <c:pt idx="306">
                  <c:v>14.2.2017. 7:04:00</c:v>
                </c:pt>
                <c:pt idx="307">
                  <c:v>14.2.2017. 7:05:00</c:v>
                </c:pt>
                <c:pt idx="308">
                  <c:v>14.2.2017. 7:06:00</c:v>
                </c:pt>
                <c:pt idx="309">
                  <c:v>14.2.2017. 7:07:00</c:v>
                </c:pt>
                <c:pt idx="310">
                  <c:v>14.2.2017. 7:08:00</c:v>
                </c:pt>
                <c:pt idx="311">
                  <c:v>14.2.2017. 7:09:00</c:v>
                </c:pt>
                <c:pt idx="312">
                  <c:v>14.2.2017. 7:10:00</c:v>
                </c:pt>
                <c:pt idx="313">
                  <c:v>14.2.2017. 7:11:00</c:v>
                </c:pt>
                <c:pt idx="314">
                  <c:v>14.2.2017. 7:12:00</c:v>
                </c:pt>
                <c:pt idx="315">
                  <c:v>14.2.2017. 7:13:00</c:v>
                </c:pt>
                <c:pt idx="316">
                  <c:v>14.2.2017. 7:14:00</c:v>
                </c:pt>
                <c:pt idx="317">
                  <c:v>14.2.2017. 7:15:00</c:v>
                </c:pt>
                <c:pt idx="318">
                  <c:v>14.2.2017. 7:16:00</c:v>
                </c:pt>
                <c:pt idx="319">
                  <c:v>14.2.2017. 7:17:00</c:v>
                </c:pt>
                <c:pt idx="320">
                  <c:v>14.2.2017. 7:18:00</c:v>
                </c:pt>
                <c:pt idx="321">
                  <c:v>14.2.2017. 7:19:00</c:v>
                </c:pt>
                <c:pt idx="322">
                  <c:v>14.2.2017. 7:20:00</c:v>
                </c:pt>
                <c:pt idx="323">
                  <c:v>14.2.2017. 7:21:00</c:v>
                </c:pt>
                <c:pt idx="324">
                  <c:v>14.2.2017. 7:22:00</c:v>
                </c:pt>
                <c:pt idx="325">
                  <c:v>14.2.2017. 7:23:00</c:v>
                </c:pt>
                <c:pt idx="326">
                  <c:v>14.2.2017. 7:24:00</c:v>
                </c:pt>
                <c:pt idx="327">
                  <c:v>14.2.2017. 7:25:00</c:v>
                </c:pt>
                <c:pt idx="328">
                  <c:v>14.2.2017. 7:26:00</c:v>
                </c:pt>
                <c:pt idx="329">
                  <c:v>14.2.2017. 7:27:00</c:v>
                </c:pt>
                <c:pt idx="330">
                  <c:v>14.2.2017. 7:28:00</c:v>
                </c:pt>
                <c:pt idx="331">
                  <c:v>14.2.2017. 7:29:00</c:v>
                </c:pt>
                <c:pt idx="332">
                  <c:v>14.2.2017. 7:30:00</c:v>
                </c:pt>
                <c:pt idx="333">
                  <c:v>14.2.2017. 7:31:00</c:v>
                </c:pt>
                <c:pt idx="334">
                  <c:v>14.2.2017. 7:32:00</c:v>
                </c:pt>
                <c:pt idx="335">
                  <c:v>14.2.2017. 7:33:00</c:v>
                </c:pt>
                <c:pt idx="336">
                  <c:v>14.2.2017. 7:34:00</c:v>
                </c:pt>
                <c:pt idx="337">
                  <c:v>14.2.2017. 7:35:00</c:v>
                </c:pt>
                <c:pt idx="338">
                  <c:v>14.2.2017. 7:36:00</c:v>
                </c:pt>
                <c:pt idx="339">
                  <c:v>14.2.2017. 7:37:00</c:v>
                </c:pt>
                <c:pt idx="340">
                  <c:v>14.2.2017. 7:38:00</c:v>
                </c:pt>
                <c:pt idx="341">
                  <c:v>14.2.2017. 7:39:00</c:v>
                </c:pt>
                <c:pt idx="342">
                  <c:v>14.2.2017. 7:40:00</c:v>
                </c:pt>
                <c:pt idx="343">
                  <c:v>14.2.2017. 7:41:00</c:v>
                </c:pt>
                <c:pt idx="344">
                  <c:v>14.2.2017. 7:42:00</c:v>
                </c:pt>
                <c:pt idx="345">
                  <c:v>14.2.2017. 7:43:00</c:v>
                </c:pt>
                <c:pt idx="346">
                  <c:v>14.2.2017. 7:44:00</c:v>
                </c:pt>
                <c:pt idx="347">
                  <c:v>14.2.2017. 7:45:00</c:v>
                </c:pt>
                <c:pt idx="348">
                  <c:v>14.2.2017. 7:46:00</c:v>
                </c:pt>
                <c:pt idx="349">
                  <c:v>14.2.2017. 7:47:00</c:v>
                </c:pt>
                <c:pt idx="350">
                  <c:v>14.2.2017. 7:48:00</c:v>
                </c:pt>
                <c:pt idx="351">
                  <c:v>14.2.2017. 7:49:00</c:v>
                </c:pt>
                <c:pt idx="352">
                  <c:v>14.2.2017. 7:50:00</c:v>
                </c:pt>
                <c:pt idx="353">
                  <c:v>14.2.2017. 7:51:00</c:v>
                </c:pt>
                <c:pt idx="354">
                  <c:v>14.2.2017. 7:52:00</c:v>
                </c:pt>
                <c:pt idx="355">
                  <c:v>14.2.2017. 7:53:00</c:v>
                </c:pt>
                <c:pt idx="356">
                  <c:v>14.2.2017. 7:54:00</c:v>
                </c:pt>
                <c:pt idx="357">
                  <c:v>14.2.2017. 7:55:00</c:v>
                </c:pt>
                <c:pt idx="358">
                  <c:v>14.2.2017. 7:56:00</c:v>
                </c:pt>
                <c:pt idx="359">
                  <c:v>14.2.2017. 7:57:00</c:v>
                </c:pt>
                <c:pt idx="360">
                  <c:v>14.2.2017. 7:58:00</c:v>
                </c:pt>
                <c:pt idx="361">
                  <c:v>14.2.2017. 7:59:00</c:v>
                </c:pt>
                <c:pt idx="362">
                  <c:v>14.2.2017. 8:00:00</c:v>
                </c:pt>
                <c:pt idx="363">
                  <c:v>14.2.2017. 8:01:00</c:v>
                </c:pt>
                <c:pt idx="364">
                  <c:v>14.2.2017. 8:02:00</c:v>
                </c:pt>
                <c:pt idx="365">
                  <c:v>14.2.2017. 8:03:00</c:v>
                </c:pt>
                <c:pt idx="366">
                  <c:v>14.2.2017. 8:04:00</c:v>
                </c:pt>
                <c:pt idx="367">
                  <c:v>14.2.2017. 8:05:00</c:v>
                </c:pt>
                <c:pt idx="368">
                  <c:v>14.2.2017. 8:06:00</c:v>
                </c:pt>
                <c:pt idx="369">
                  <c:v>14.2.2017. 8:07:00</c:v>
                </c:pt>
                <c:pt idx="370">
                  <c:v>14.2.2017. 8:08:00</c:v>
                </c:pt>
                <c:pt idx="371">
                  <c:v>14.2.2017. 8:09:00</c:v>
                </c:pt>
                <c:pt idx="372">
                  <c:v>14.2.2017. 8:10:00</c:v>
                </c:pt>
                <c:pt idx="373">
                  <c:v>14.2.2017. 8:11:00</c:v>
                </c:pt>
                <c:pt idx="374">
                  <c:v>14.2.2017. 8:12:00</c:v>
                </c:pt>
                <c:pt idx="375">
                  <c:v>14.2.2017. 8:13:00</c:v>
                </c:pt>
                <c:pt idx="376">
                  <c:v>14.2.2017. 8:14:00</c:v>
                </c:pt>
                <c:pt idx="377">
                  <c:v>14.2.2017. 8:15:00</c:v>
                </c:pt>
                <c:pt idx="378">
                  <c:v>14.2.2017. 8:16:00</c:v>
                </c:pt>
                <c:pt idx="379">
                  <c:v>14.2.2017. 8:17:00</c:v>
                </c:pt>
                <c:pt idx="380">
                  <c:v>14.2.2017. 8:18:00</c:v>
                </c:pt>
                <c:pt idx="381">
                  <c:v>14.2.2017. 8:19:00</c:v>
                </c:pt>
                <c:pt idx="382">
                  <c:v>14.2.2017. 8:20:00</c:v>
                </c:pt>
                <c:pt idx="383">
                  <c:v>14.2.2017. 8:21:00</c:v>
                </c:pt>
                <c:pt idx="384">
                  <c:v>14.2.2017. 8:22:00</c:v>
                </c:pt>
                <c:pt idx="385">
                  <c:v>14.2.2017. 8:23:00</c:v>
                </c:pt>
                <c:pt idx="386">
                  <c:v>14.2.2017. 8:24:00</c:v>
                </c:pt>
                <c:pt idx="387">
                  <c:v>14.2.2017. 8:25:00</c:v>
                </c:pt>
                <c:pt idx="388">
                  <c:v>14.2.2017. 8:26:00</c:v>
                </c:pt>
                <c:pt idx="389">
                  <c:v>14.2.2017. 8:27:00</c:v>
                </c:pt>
                <c:pt idx="390">
                  <c:v>14.2.2017. 8:28:00</c:v>
                </c:pt>
                <c:pt idx="391">
                  <c:v>14.2.2017. 8:29:00</c:v>
                </c:pt>
                <c:pt idx="392">
                  <c:v>14.2.2017. 8:30:00</c:v>
                </c:pt>
                <c:pt idx="393">
                  <c:v>14.2.2017. 8:31:00</c:v>
                </c:pt>
                <c:pt idx="394">
                  <c:v>14.2.2017. 8:32:00</c:v>
                </c:pt>
                <c:pt idx="395">
                  <c:v>14.2.2017. 8:33:00</c:v>
                </c:pt>
                <c:pt idx="396">
                  <c:v>14.2.2017. 8:34:00</c:v>
                </c:pt>
                <c:pt idx="397">
                  <c:v>14.2.2017. 8:35:00</c:v>
                </c:pt>
                <c:pt idx="398">
                  <c:v>14.2.2017. 8:36:00</c:v>
                </c:pt>
                <c:pt idx="399">
                  <c:v>14.2.2017. 8:37:00</c:v>
                </c:pt>
                <c:pt idx="400">
                  <c:v>14.2.2017. 8:38:00</c:v>
                </c:pt>
                <c:pt idx="401">
                  <c:v>14.2.2017. 8:39:00</c:v>
                </c:pt>
                <c:pt idx="402">
                  <c:v>14.2.2017. 8:40:00</c:v>
                </c:pt>
                <c:pt idx="403">
                  <c:v>14.2.2017. 8:41:00</c:v>
                </c:pt>
                <c:pt idx="404">
                  <c:v>14.2.2017. 8:42:00</c:v>
                </c:pt>
                <c:pt idx="405">
                  <c:v>14.2.2017. 8:43:00</c:v>
                </c:pt>
                <c:pt idx="406">
                  <c:v>14.2.2017. 8:44:00</c:v>
                </c:pt>
                <c:pt idx="407">
                  <c:v>14.2.2017. 8:45:00</c:v>
                </c:pt>
                <c:pt idx="408">
                  <c:v>14.2.2017. 8:46:00</c:v>
                </c:pt>
                <c:pt idx="409">
                  <c:v>14.2.2017. 8:47:00</c:v>
                </c:pt>
                <c:pt idx="410">
                  <c:v>14.2.2017. 8:48:00</c:v>
                </c:pt>
                <c:pt idx="411">
                  <c:v>14.2.2017. 8:49:00</c:v>
                </c:pt>
                <c:pt idx="412">
                  <c:v>14.2.2017. 8:50:00</c:v>
                </c:pt>
                <c:pt idx="413">
                  <c:v>14.2.2017. 8:51:00</c:v>
                </c:pt>
                <c:pt idx="414">
                  <c:v>14.2.2017. 8:52:00</c:v>
                </c:pt>
                <c:pt idx="415">
                  <c:v>14.2.2017. 8:53:00</c:v>
                </c:pt>
                <c:pt idx="416">
                  <c:v>14.2.2017. 8:54:00</c:v>
                </c:pt>
                <c:pt idx="417">
                  <c:v>14.2.2017. 8:55:00</c:v>
                </c:pt>
                <c:pt idx="418">
                  <c:v>14.2.2017. 8:56:00</c:v>
                </c:pt>
                <c:pt idx="419">
                  <c:v>14.2.2017. 8:57:00</c:v>
                </c:pt>
                <c:pt idx="420">
                  <c:v>14.2.2017. 8:58:00</c:v>
                </c:pt>
                <c:pt idx="421">
                  <c:v>14.2.2017. 8:59:00</c:v>
                </c:pt>
                <c:pt idx="422">
                  <c:v>14.2.2017. 9:00:00</c:v>
                </c:pt>
                <c:pt idx="423">
                  <c:v>14.2.2017. 9:01:00</c:v>
                </c:pt>
                <c:pt idx="424">
                  <c:v>14.2.2017. 9:02:00</c:v>
                </c:pt>
                <c:pt idx="425">
                  <c:v>14.2.2017. 9:03:00</c:v>
                </c:pt>
                <c:pt idx="426">
                  <c:v>14.2.2017. 9:04:00</c:v>
                </c:pt>
                <c:pt idx="427">
                  <c:v>14.2.2017. 9:05:00</c:v>
                </c:pt>
                <c:pt idx="428">
                  <c:v>14.2.2017. 9:06:00</c:v>
                </c:pt>
                <c:pt idx="429">
                  <c:v>14.2.2017. 9:07:00</c:v>
                </c:pt>
                <c:pt idx="430">
                  <c:v>14.2.2017. 9:08:00</c:v>
                </c:pt>
                <c:pt idx="431">
                  <c:v>14.2.2017. 9:09:00</c:v>
                </c:pt>
                <c:pt idx="432">
                  <c:v>14.2.2017. 9:10:00</c:v>
                </c:pt>
                <c:pt idx="433">
                  <c:v>14.2.2017. 9:11:00</c:v>
                </c:pt>
                <c:pt idx="434">
                  <c:v>14.2.2017. 9:12:00</c:v>
                </c:pt>
                <c:pt idx="435">
                  <c:v>14.2.2017. 9:13:00</c:v>
                </c:pt>
                <c:pt idx="436">
                  <c:v>14.2.2017. 9:14:00</c:v>
                </c:pt>
                <c:pt idx="437">
                  <c:v>14.2.2017. 9:15:00</c:v>
                </c:pt>
                <c:pt idx="438">
                  <c:v>14.2.2017. 9:16:00</c:v>
                </c:pt>
                <c:pt idx="439">
                  <c:v>14.2.2017. 9:17:00</c:v>
                </c:pt>
                <c:pt idx="440">
                  <c:v>14.2.2017. 9:18:00</c:v>
                </c:pt>
                <c:pt idx="441">
                  <c:v>14.2.2017. 9:19:00</c:v>
                </c:pt>
                <c:pt idx="442">
                  <c:v>14.2.2017. 9:20:00</c:v>
                </c:pt>
              </c:strCache>
            </c:strRef>
          </c:cat>
          <c:val>
            <c:numRef>
              <c:f>'[08_eLAB-PU-101.Ex6-O3 Proračun karakteristika analizatora O3 - APOA 370 IMI - 5.xlsx]Obrada'!$C$5:$C$447</c:f>
              <c:numCache>
                <c:formatCode>General</c:formatCode>
                <c:ptCount val="44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196.1</c:v>
                </c:pt>
                <c:pt idx="53">
                  <c:v>196.1</c:v>
                </c:pt>
                <c:pt idx="54">
                  <c:v>196.1</c:v>
                </c:pt>
                <c:pt idx="55">
                  <c:v>196.1</c:v>
                </c:pt>
                <c:pt idx="56">
                  <c:v>196.1</c:v>
                </c:pt>
                <c:pt idx="57">
                  <c:v>196.1</c:v>
                </c:pt>
                <c:pt idx="58">
                  <c:v>196.1</c:v>
                </c:pt>
                <c:pt idx="59">
                  <c:v>196.1</c:v>
                </c:pt>
                <c:pt idx="60">
                  <c:v>196.1</c:v>
                </c:pt>
                <c:pt idx="61">
                  <c:v>196.1</c:v>
                </c:pt>
                <c:pt idx="62">
                  <c:v>196.1</c:v>
                </c:pt>
                <c:pt idx="63">
                  <c:v>196.1</c:v>
                </c:pt>
                <c:pt idx="64">
                  <c:v>196.1</c:v>
                </c:pt>
                <c:pt idx="65">
                  <c:v>196.1</c:v>
                </c:pt>
                <c:pt idx="66">
                  <c:v>196.1</c:v>
                </c:pt>
                <c:pt idx="67">
                  <c:v>196.1</c:v>
                </c:pt>
                <c:pt idx="68">
                  <c:v>196.1</c:v>
                </c:pt>
                <c:pt idx="69">
                  <c:v>196.1</c:v>
                </c:pt>
                <c:pt idx="70">
                  <c:v>196.1</c:v>
                </c:pt>
                <c:pt idx="71">
                  <c:v>196.1</c:v>
                </c:pt>
                <c:pt idx="72">
                  <c:v>196.1</c:v>
                </c:pt>
                <c:pt idx="73">
                  <c:v>196.1</c:v>
                </c:pt>
                <c:pt idx="74">
                  <c:v>196.1</c:v>
                </c:pt>
                <c:pt idx="75">
                  <c:v>196.1</c:v>
                </c:pt>
                <c:pt idx="76">
                  <c:v>196.1</c:v>
                </c:pt>
                <c:pt idx="77">
                  <c:v>196.1</c:v>
                </c:pt>
                <c:pt idx="78">
                  <c:v>196.1</c:v>
                </c:pt>
                <c:pt idx="79">
                  <c:v>196.1</c:v>
                </c:pt>
                <c:pt idx="80">
                  <c:v>196.1</c:v>
                </c:pt>
                <c:pt idx="81">
                  <c:v>196.1</c:v>
                </c:pt>
                <c:pt idx="82">
                  <c:v>196.1</c:v>
                </c:pt>
                <c:pt idx="83">
                  <c:v>196.1</c:v>
                </c:pt>
                <c:pt idx="84">
                  <c:v>196.1</c:v>
                </c:pt>
                <c:pt idx="85">
                  <c:v>196.1</c:v>
                </c:pt>
                <c:pt idx="86">
                  <c:v>196.1</c:v>
                </c:pt>
                <c:pt idx="87">
                  <c:v>196.1</c:v>
                </c:pt>
                <c:pt idx="88">
                  <c:v>196.1</c:v>
                </c:pt>
                <c:pt idx="89">
                  <c:v>196.1</c:v>
                </c:pt>
                <c:pt idx="90">
                  <c:v>196.1</c:v>
                </c:pt>
                <c:pt idx="91">
                  <c:v>196.1</c:v>
                </c:pt>
                <c:pt idx="92">
                  <c:v>196.1</c:v>
                </c:pt>
                <c:pt idx="93">
                  <c:v>196.1</c:v>
                </c:pt>
                <c:pt idx="94">
                  <c:v>196.1</c:v>
                </c:pt>
                <c:pt idx="95">
                  <c:v>196.1</c:v>
                </c:pt>
                <c:pt idx="96">
                  <c:v>196.1</c:v>
                </c:pt>
                <c:pt idx="97">
                  <c:v>196.1</c:v>
                </c:pt>
                <c:pt idx="98">
                  <c:v>196.1</c:v>
                </c:pt>
                <c:pt idx="99">
                  <c:v>196.1</c:v>
                </c:pt>
                <c:pt idx="100">
                  <c:v>196.1</c:v>
                </c:pt>
                <c:pt idx="101">
                  <c:v>196.1</c:v>
                </c:pt>
                <c:pt idx="102">
                  <c:v>196.1</c:v>
                </c:pt>
                <c:pt idx="103">
                  <c:v>196.1</c:v>
                </c:pt>
                <c:pt idx="104">
                  <c:v>196.1</c:v>
                </c:pt>
                <c:pt idx="105">
                  <c:v>196.1</c:v>
                </c:pt>
                <c:pt idx="106">
                  <c:v>196.1</c:v>
                </c:pt>
                <c:pt idx="107">
                  <c:v>196.1</c:v>
                </c:pt>
                <c:pt idx="108">
                  <c:v>196.1</c:v>
                </c:pt>
                <c:pt idx="109">
                  <c:v>196.1</c:v>
                </c:pt>
                <c:pt idx="110">
                  <c:v>196.1</c:v>
                </c:pt>
                <c:pt idx="111">
                  <c:v>196.1</c:v>
                </c:pt>
                <c:pt idx="112">
                  <c:v>196.1</c:v>
                </c:pt>
                <c:pt idx="113">
                  <c:v>196.1</c:v>
                </c:pt>
                <c:pt idx="114">
                  <c:v>196.1</c:v>
                </c:pt>
                <c:pt idx="115">
                  <c:v>196.1</c:v>
                </c:pt>
                <c:pt idx="116">
                  <c:v>196.1</c:v>
                </c:pt>
                <c:pt idx="117">
                  <c:v>196.1</c:v>
                </c:pt>
                <c:pt idx="118">
                  <c:v>196.1</c:v>
                </c:pt>
                <c:pt idx="119">
                  <c:v>50.4</c:v>
                </c:pt>
                <c:pt idx="120">
                  <c:v>50.4</c:v>
                </c:pt>
                <c:pt idx="121">
                  <c:v>50.4</c:v>
                </c:pt>
                <c:pt idx="122">
                  <c:v>50.4</c:v>
                </c:pt>
                <c:pt idx="123">
                  <c:v>50.4</c:v>
                </c:pt>
                <c:pt idx="124">
                  <c:v>50.4</c:v>
                </c:pt>
                <c:pt idx="125">
                  <c:v>50.4</c:v>
                </c:pt>
                <c:pt idx="126">
                  <c:v>50.4</c:v>
                </c:pt>
                <c:pt idx="127">
                  <c:v>50.4</c:v>
                </c:pt>
                <c:pt idx="128">
                  <c:v>50.4</c:v>
                </c:pt>
                <c:pt idx="129">
                  <c:v>50.4</c:v>
                </c:pt>
                <c:pt idx="130">
                  <c:v>50.4</c:v>
                </c:pt>
                <c:pt idx="131">
                  <c:v>50.4</c:v>
                </c:pt>
                <c:pt idx="132">
                  <c:v>50.4</c:v>
                </c:pt>
                <c:pt idx="133">
                  <c:v>50.4</c:v>
                </c:pt>
                <c:pt idx="134">
                  <c:v>50.4</c:v>
                </c:pt>
                <c:pt idx="135">
                  <c:v>50.4</c:v>
                </c:pt>
                <c:pt idx="136">
                  <c:v>50.4</c:v>
                </c:pt>
                <c:pt idx="137">
                  <c:v>50.4</c:v>
                </c:pt>
                <c:pt idx="138">
                  <c:v>50.4</c:v>
                </c:pt>
                <c:pt idx="139">
                  <c:v>50.4</c:v>
                </c:pt>
                <c:pt idx="140">
                  <c:v>50.4</c:v>
                </c:pt>
                <c:pt idx="141">
                  <c:v>50.4</c:v>
                </c:pt>
                <c:pt idx="142">
                  <c:v>50.4</c:v>
                </c:pt>
                <c:pt idx="143">
                  <c:v>50.4</c:v>
                </c:pt>
                <c:pt idx="144">
                  <c:v>50.4</c:v>
                </c:pt>
                <c:pt idx="145">
                  <c:v>50.4</c:v>
                </c:pt>
                <c:pt idx="146">
                  <c:v>50.4</c:v>
                </c:pt>
                <c:pt idx="147">
                  <c:v>50.4</c:v>
                </c:pt>
                <c:pt idx="148">
                  <c:v>50.4</c:v>
                </c:pt>
                <c:pt idx="149">
                  <c:v>50.4</c:v>
                </c:pt>
                <c:pt idx="150">
                  <c:v>50.4</c:v>
                </c:pt>
                <c:pt idx="151">
                  <c:v>50.4</c:v>
                </c:pt>
                <c:pt idx="152">
                  <c:v>50.4</c:v>
                </c:pt>
                <c:pt idx="153">
                  <c:v>50.4</c:v>
                </c:pt>
                <c:pt idx="154">
                  <c:v>50.4</c:v>
                </c:pt>
                <c:pt idx="155">
                  <c:v>50.4</c:v>
                </c:pt>
                <c:pt idx="156">
                  <c:v>147.6</c:v>
                </c:pt>
                <c:pt idx="157">
                  <c:v>147.6</c:v>
                </c:pt>
                <c:pt idx="158">
                  <c:v>147.6</c:v>
                </c:pt>
                <c:pt idx="159">
                  <c:v>147.6</c:v>
                </c:pt>
                <c:pt idx="160">
                  <c:v>147.6</c:v>
                </c:pt>
                <c:pt idx="161">
                  <c:v>147.6</c:v>
                </c:pt>
                <c:pt idx="162">
                  <c:v>147.6</c:v>
                </c:pt>
                <c:pt idx="163">
                  <c:v>147.6</c:v>
                </c:pt>
                <c:pt idx="164">
                  <c:v>147.6</c:v>
                </c:pt>
                <c:pt idx="165">
                  <c:v>147.6</c:v>
                </c:pt>
                <c:pt idx="166">
                  <c:v>147.6</c:v>
                </c:pt>
                <c:pt idx="167">
                  <c:v>147.6</c:v>
                </c:pt>
                <c:pt idx="168">
                  <c:v>147.6</c:v>
                </c:pt>
                <c:pt idx="169">
                  <c:v>147.6</c:v>
                </c:pt>
                <c:pt idx="170">
                  <c:v>147.6</c:v>
                </c:pt>
                <c:pt idx="171">
                  <c:v>147.6</c:v>
                </c:pt>
                <c:pt idx="172">
                  <c:v>147.6</c:v>
                </c:pt>
                <c:pt idx="173">
                  <c:v>147.6</c:v>
                </c:pt>
                <c:pt idx="174">
                  <c:v>147.6</c:v>
                </c:pt>
                <c:pt idx="175">
                  <c:v>147.6</c:v>
                </c:pt>
                <c:pt idx="176">
                  <c:v>147.6</c:v>
                </c:pt>
                <c:pt idx="177">
                  <c:v>147.6</c:v>
                </c:pt>
                <c:pt idx="178">
                  <c:v>147.6</c:v>
                </c:pt>
                <c:pt idx="179">
                  <c:v>147.6</c:v>
                </c:pt>
                <c:pt idx="180">
                  <c:v>147.6</c:v>
                </c:pt>
                <c:pt idx="181">
                  <c:v>147.6</c:v>
                </c:pt>
                <c:pt idx="182">
                  <c:v>147.6</c:v>
                </c:pt>
                <c:pt idx="183">
                  <c:v>147.6</c:v>
                </c:pt>
                <c:pt idx="184">
                  <c:v>147.6</c:v>
                </c:pt>
                <c:pt idx="185">
                  <c:v>147.6</c:v>
                </c:pt>
                <c:pt idx="186">
                  <c:v>147.6</c:v>
                </c:pt>
                <c:pt idx="187">
                  <c:v>147.6</c:v>
                </c:pt>
                <c:pt idx="188">
                  <c:v>147.6</c:v>
                </c:pt>
                <c:pt idx="189">
                  <c:v>147.6</c:v>
                </c:pt>
                <c:pt idx="190">
                  <c:v>147.6</c:v>
                </c:pt>
                <c:pt idx="191">
                  <c:v>147.6</c:v>
                </c:pt>
                <c:pt idx="192">
                  <c:v>147.6</c:v>
                </c:pt>
                <c:pt idx="193">
                  <c:v>147.6</c:v>
                </c:pt>
                <c:pt idx="194">
                  <c:v>147.6</c:v>
                </c:pt>
                <c:pt idx="195">
                  <c:v>147.6</c:v>
                </c:pt>
                <c:pt idx="196">
                  <c:v>147.6</c:v>
                </c:pt>
                <c:pt idx="197">
                  <c:v>147.6</c:v>
                </c:pt>
                <c:pt idx="198">
                  <c:v>147.6</c:v>
                </c:pt>
                <c:pt idx="199">
                  <c:v>147.6</c:v>
                </c:pt>
                <c:pt idx="200">
                  <c:v>147.6</c:v>
                </c:pt>
                <c:pt idx="201">
                  <c:v>147.6</c:v>
                </c:pt>
                <c:pt idx="202">
                  <c:v>147.6</c:v>
                </c:pt>
                <c:pt idx="203">
                  <c:v>147.6</c:v>
                </c:pt>
                <c:pt idx="204">
                  <c:v>147.6</c:v>
                </c:pt>
                <c:pt idx="205">
                  <c:v>147.6</c:v>
                </c:pt>
                <c:pt idx="206">
                  <c:v>147.6</c:v>
                </c:pt>
                <c:pt idx="207">
                  <c:v>147.6</c:v>
                </c:pt>
                <c:pt idx="208">
                  <c:v>147.6</c:v>
                </c:pt>
                <c:pt idx="209">
                  <c:v>147.6</c:v>
                </c:pt>
                <c:pt idx="210">
                  <c:v>147.6</c:v>
                </c:pt>
                <c:pt idx="211">
                  <c:v>147.6</c:v>
                </c:pt>
                <c:pt idx="212">
                  <c:v>147.6</c:v>
                </c:pt>
                <c:pt idx="213">
                  <c:v>147.6</c:v>
                </c:pt>
                <c:pt idx="214">
                  <c:v>147.6</c:v>
                </c:pt>
                <c:pt idx="215">
                  <c:v>147.6</c:v>
                </c:pt>
                <c:pt idx="216">
                  <c:v>147.6</c:v>
                </c:pt>
                <c:pt idx="217">
                  <c:v>147.6</c:v>
                </c:pt>
                <c:pt idx="218">
                  <c:v>147.6</c:v>
                </c:pt>
                <c:pt idx="219">
                  <c:v>147.6</c:v>
                </c:pt>
                <c:pt idx="220">
                  <c:v>147.6</c:v>
                </c:pt>
                <c:pt idx="221">
                  <c:v>147.6</c:v>
                </c:pt>
                <c:pt idx="222">
                  <c:v>147.6</c:v>
                </c:pt>
                <c:pt idx="223">
                  <c:v>147.6</c:v>
                </c:pt>
                <c:pt idx="224">
                  <c:v>147.6</c:v>
                </c:pt>
                <c:pt idx="225">
                  <c:v>147.6</c:v>
                </c:pt>
                <c:pt idx="226">
                  <c:v>147.6</c:v>
                </c:pt>
                <c:pt idx="227">
                  <c:v>147.6</c:v>
                </c:pt>
                <c:pt idx="228">
                  <c:v>147.6</c:v>
                </c:pt>
                <c:pt idx="229">
                  <c:v>147.6</c:v>
                </c:pt>
                <c:pt idx="230">
                  <c:v>147.6</c:v>
                </c:pt>
                <c:pt idx="231">
                  <c:v>147.6</c:v>
                </c:pt>
                <c:pt idx="232">
                  <c:v>147.6</c:v>
                </c:pt>
                <c:pt idx="233">
                  <c:v>147.6</c:v>
                </c:pt>
                <c:pt idx="234">
                  <c:v>147.6</c:v>
                </c:pt>
                <c:pt idx="235">
                  <c:v>147.6</c:v>
                </c:pt>
                <c:pt idx="236">
                  <c:v>147.6</c:v>
                </c:pt>
                <c:pt idx="237">
                  <c:v>147.6</c:v>
                </c:pt>
                <c:pt idx="238">
                  <c:v>147.6</c:v>
                </c:pt>
                <c:pt idx="239">
                  <c:v>147.6</c:v>
                </c:pt>
                <c:pt idx="240">
                  <c:v>147.6</c:v>
                </c:pt>
                <c:pt idx="241">
                  <c:v>147.6</c:v>
                </c:pt>
                <c:pt idx="242">
                  <c:v>147.6</c:v>
                </c:pt>
                <c:pt idx="243">
                  <c:v>147.6</c:v>
                </c:pt>
                <c:pt idx="244">
                  <c:v>147.6</c:v>
                </c:pt>
                <c:pt idx="245">
                  <c:v>147.6</c:v>
                </c:pt>
                <c:pt idx="246">
                  <c:v>147.6</c:v>
                </c:pt>
                <c:pt idx="247">
                  <c:v>147.6</c:v>
                </c:pt>
                <c:pt idx="248">
                  <c:v>147.6</c:v>
                </c:pt>
                <c:pt idx="249">
                  <c:v>147.6</c:v>
                </c:pt>
                <c:pt idx="250">
                  <c:v>147.6</c:v>
                </c:pt>
                <c:pt idx="251">
                  <c:v>147.6</c:v>
                </c:pt>
                <c:pt idx="252">
                  <c:v>147.6</c:v>
                </c:pt>
                <c:pt idx="253">
                  <c:v>147.6</c:v>
                </c:pt>
                <c:pt idx="254">
                  <c:v>147.6</c:v>
                </c:pt>
                <c:pt idx="255">
                  <c:v>147.6</c:v>
                </c:pt>
                <c:pt idx="256">
                  <c:v>221</c:v>
                </c:pt>
                <c:pt idx="257">
                  <c:v>221</c:v>
                </c:pt>
                <c:pt idx="258">
                  <c:v>221</c:v>
                </c:pt>
                <c:pt idx="259">
                  <c:v>221</c:v>
                </c:pt>
                <c:pt idx="260">
                  <c:v>221</c:v>
                </c:pt>
                <c:pt idx="261">
                  <c:v>221</c:v>
                </c:pt>
                <c:pt idx="262">
                  <c:v>221</c:v>
                </c:pt>
                <c:pt idx="263">
                  <c:v>221</c:v>
                </c:pt>
                <c:pt idx="264">
                  <c:v>221</c:v>
                </c:pt>
                <c:pt idx="265">
                  <c:v>221</c:v>
                </c:pt>
                <c:pt idx="266">
                  <c:v>221</c:v>
                </c:pt>
                <c:pt idx="267">
                  <c:v>221</c:v>
                </c:pt>
                <c:pt idx="268">
                  <c:v>221</c:v>
                </c:pt>
                <c:pt idx="269">
                  <c:v>221</c:v>
                </c:pt>
                <c:pt idx="270">
                  <c:v>221</c:v>
                </c:pt>
                <c:pt idx="271">
                  <c:v>221</c:v>
                </c:pt>
                <c:pt idx="272">
                  <c:v>221</c:v>
                </c:pt>
                <c:pt idx="273">
                  <c:v>221</c:v>
                </c:pt>
                <c:pt idx="274">
                  <c:v>221</c:v>
                </c:pt>
                <c:pt idx="275">
                  <c:v>221</c:v>
                </c:pt>
                <c:pt idx="276">
                  <c:v>221</c:v>
                </c:pt>
                <c:pt idx="277">
                  <c:v>221</c:v>
                </c:pt>
                <c:pt idx="278">
                  <c:v>221</c:v>
                </c:pt>
                <c:pt idx="279">
                  <c:v>221</c:v>
                </c:pt>
                <c:pt idx="280">
                  <c:v>221</c:v>
                </c:pt>
                <c:pt idx="281">
                  <c:v>221</c:v>
                </c:pt>
                <c:pt idx="282">
                  <c:v>221</c:v>
                </c:pt>
                <c:pt idx="283">
                  <c:v>221</c:v>
                </c:pt>
                <c:pt idx="284">
                  <c:v>221</c:v>
                </c:pt>
                <c:pt idx="285">
                  <c:v>221</c:v>
                </c:pt>
                <c:pt idx="286">
                  <c:v>221</c:v>
                </c:pt>
                <c:pt idx="287">
                  <c:v>221</c:v>
                </c:pt>
                <c:pt idx="288">
                  <c:v>221</c:v>
                </c:pt>
                <c:pt idx="289">
                  <c:v>221</c:v>
                </c:pt>
                <c:pt idx="290">
                  <c:v>221</c:v>
                </c:pt>
                <c:pt idx="291">
                  <c:v>221</c:v>
                </c:pt>
                <c:pt idx="292">
                  <c:v>221</c:v>
                </c:pt>
                <c:pt idx="293">
                  <c:v>221</c:v>
                </c:pt>
                <c:pt idx="294">
                  <c:v>221</c:v>
                </c:pt>
                <c:pt idx="295">
                  <c:v>221</c:v>
                </c:pt>
                <c:pt idx="296">
                  <c:v>221</c:v>
                </c:pt>
                <c:pt idx="297">
                  <c:v>221</c:v>
                </c:pt>
                <c:pt idx="298">
                  <c:v>221</c:v>
                </c:pt>
                <c:pt idx="299">
                  <c:v>221</c:v>
                </c:pt>
                <c:pt idx="300">
                  <c:v>221</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196.1</c:v>
                </c:pt>
                <c:pt idx="365">
                  <c:v>196.1</c:v>
                </c:pt>
                <c:pt idx="366">
                  <c:v>196.1</c:v>
                </c:pt>
                <c:pt idx="367">
                  <c:v>196.1</c:v>
                </c:pt>
                <c:pt idx="368">
                  <c:v>196.1</c:v>
                </c:pt>
                <c:pt idx="369">
                  <c:v>196.1</c:v>
                </c:pt>
                <c:pt idx="370">
                  <c:v>196.1</c:v>
                </c:pt>
                <c:pt idx="371">
                  <c:v>196.1</c:v>
                </c:pt>
                <c:pt idx="372">
                  <c:v>196.1</c:v>
                </c:pt>
                <c:pt idx="373">
                  <c:v>196.1</c:v>
                </c:pt>
                <c:pt idx="374">
                  <c:v>196.1</c:v>
                </c:pt>
                <c:pt idx="375">
                  <c:v>196.1</c:v>
                </c:pt>
                <c:pt idx="376">
                  <c:v>196.1</c:v>
                </c:pt>
                <c:pt idx="377">
                  <c:v>196.1</c:v>
                </c:pt>
                <c:pt idx="378">
                  <c:v>196.1</c:v>
                </c:pt>
                <c:pt idx="379">
                  <c:v>196.1</c:v>
                </c:pt>
                <c:pt idx="380">
                  <c:v>196.1</c:v>
                </c:pt>
                <c:pt idx="381">
                  <c:v>196.1</c:v>
                </c:pt>
                <c:pt idx="382">
                  <c:v>196.1</c:v>
                </c:pt>
                <c:pt idx="383">
                  <c:v>196.1</c:v>
                </c:pt>
                <c:pt idx="384">
                  <c:v>196.1</c:v>
                </c:pt>
                <c:pt idx="385">
                  <c:v>196.1</c:v>
                </c:pt>
                <c:pt idx="386">
                  <c:v>196.1</c:v>
                </c:pt>
                <c:pt idx="387">
                  <c:v>196.1</c:v>
                </c:pt>
                <c:pt idx="388">
                  <c:v>196.1</c:v>
                </c:pt>
                <c:pt idx="389">
                  <c:v>196.1</c:v>
                </c:pt>
                <c:pt idx="390">
                  <c:v>196.1</c:v>
                </c:pt>
                <c:pt idx="391">
                  <c:v>196.1</c:v>
                </c:pt>
                <c:pt idx="392">
                  <c:v>196.1</c:v>
                </c:pt>
                <c:pt idx="393">
                  <c:v>196.1</c:v>
                </c:pt>
                <c:pt idx="394">
                  <c:v>196.1</c:v>
                </c:pt>
                <c:pt idx="395">
                  <c:v>196.1</c:v>
                </c:pt>
                <c:pt idx="396">
                  <c:v>196.1</c:v>
                </c:pt>
                <c:pt idx="397">
                  <c:v>196.1</c:v>
                </c:pt>
                <c:pt idx="398">
                  <c:v>196.1</c:v>
                </c:pt>
                <c:pt idx="399">
                  <c:v>196.1</c:v>
                </c:pt>
                <c:pt idx="400">
                  <c:v>196.1</c:v>
                </c:pt>
                <c:pt idx="401">
                  <c:v>196.1</c:v>
                </c:pt>
                <c:pt idx="402">
                  <c:v>196.1</c:v>
                </c:pt>
                <c:pt idx="403">
                  <c:v>196.1</c:v>
                </c:pt>
                <c:pt idx="404">
                  <c:v>196.1</c:v>
                </c:pt>
                <c:pt idx="405">
                  <c:v>196.1</c:v>
                </c:pt>
                <c:pt idx="406">
                  <c:v>196.1</c:v>
                </c:pt>
                <c:pt idx="407">
                  <c:v>196.1</c:v>
                </c:pt>
                <c:pt idx="408">
                  <c:v>196.1</c:v>
                </c:pt>
                <c:pt idx="409">
                  <c:v>196.1</c:v>
                </c:pt>
                <c:pt idx="410">
                  <c:v>196.1</c:v>
                </c:pt>
                <c:pt idx="411">
                  <c:v>196.1</c:v>
                </c:pt>
                <c:pt idx="412">
                  <c:v>196.1</c:v>
                </c:pt>
                <c:pt idx="413">
                  <c:v>196.1</c:v>
                </c:pt>
                <c:pt idx="414">
                  <c:v>196.1</c:v>
                </c:pt>
                <c:pt idx="415">
                  <c:v>196.1</c:v>
                </c:pt>
                <c:pt idx="416">
                  <c:v>196.1</c:v>
                </c:pt>
                <c:pt idx="417">
                  <c:v>196.1</c:v>
                </c:pt>
                <c:pt idx="418">
                  <c:v>196.1</c:v>
                </c:pt>
                <c:pt idx="419">
                  <c:v>196.1</c:v>
                </c:pt>
                <c:pt idx="420">
                  <c:v>196.1</c:v>
                </c:pt>
                <c:pt idx="421">
                  <c:v>196.1</c:v>
                </c:pt>
                <c:pt idx="422">
                  <c:v>196.1</c:v>
                </c:pt>
                <c:pt idx="423">
                  <c:v>196.1</c:v>
                </c:pt>
                <c:pt idx="424">
                  <c:v>196.1</c:v>
                </c:pt>
                <c:pt idx="425">
                  <c:v>196.1</c:v>
                </c:pt>
                <c:pt idx="426">
                  <c:v>196.1</c:v>
                </c:pt>
                <c:pt idx="427">
                  <c:v>196.1</c:v>
                </c:pt>
                <c:pt idx="428">
                  <c:v>196.1</c:v>
                </c:pt>
                <c:pt idx="429">
                  <c:v>196.1</c:v>
                </c:pt>
                <c:pt idx="430">
                  <c:v>196.1</c:v>
                </c:pt>
                <c:pt idx="431">
                  <c:v>196.1</c:v>
                </c:pt>
                <c:pt idx="432">
                  <c:v>196.1</c:v>
                </c:pt>
                <c:pt idx="433">
                  <c:v>196.1</c:v>
                </c:pt>
                <c:pt idx="434">
                  <c:v>196.1</c:v>
                </c:pt>
                <c:pt idx="435">
                  <c:v>196.1</c:v>
                </c:pt>
                <c:pt idx="436">
                  <c:v>196.1</c:v>
                </c:pt>
                <c:pt idx="437">
                  <c:v>196.1</c:v>
                </c:pt>
                <c:pt idx="438">
                  <c:v>196.1</c:v>
                </c:pt>
                <c:pt idx="439">
                  <c:v>196.1</c:v>
                </c:pt>
                <c:pt idx="440">
                  <c:v>196.1</c:v>
                </c:pt>
                <c:pt idx="441">
                  <c:v>196.1</c:v>
                </c:pt>
                <c:pt idx="442">
                  <c:v>196.1</c:v>
                </c:pt>
              </c:numCache>
            </c:numRef>
          </c:val>
          <c:smooth val="0"/>
          <c:extLst>
            <c:ext xmlns:c16="http://schemas.microsoft.com/office/drawing/2014/chart" uri="{C3380CC4-5D6E-409C-BE32-E72D297353CC}">
              <c16:uniqueId val="{00000001-D399-4FCC-94AB-2B64FAEDE9BF}"/>
            </c:ext>
          </c:extLst>
        </c:ser>
        <c:dLbls>
          <c:showLegendKey val="0"/>
          <c:showVal val="0"/>
          <c:showCatName val="0"/>
          <c:showSerName val="0"/>
          <c:showPercent val="0"/>
          <c:showBubbleSize val="0"/>
        </c:dLbls>
        <c:smooth val="0"/>
        <c:axId val="109704704"/>
        <c:axId val="96339648"/>
      </c:lineChart>
      <c:catAx>
        <c:axId val="109704704"/>
        <c:scaling>
          <c:orientation val="minMax"/>
        </c:scaling>
        <c:delete val="0"/>
        <c:axPos val="b"/>
        <c:numFmt formatCode="General" sourceLinked="0"/>
        <c:majorTickMark val="out"/>
        <c:minorTickMark val="none"/>
        <c:tickLblPos val="nextTo"/>
        <c:crossAx val="96339648"/>
        <c:crosses val="autoZero"/>
        <c:auto val="1"/>
        <c:lblAlgn val="ctr"/>
        <c:lblOffset val="100"/>
        <c:noMultiLvlLbl val="0"/>
      </c:catAx>
      <c:valAx>
        <c:axId val="96339648"/>
        <c:scaling>
          <c:orientation val="minMax"/>
        </c:scaling>
        <c:delete val="0"/>
        <c:axPos val="l"/>
        <c:majorGridlines/>
        <c:numFmt formatCode="General" sourceLinked="1"/>
        <c:majorTickMark val="out"/>
        <c:minorTickMark val="none"/>
        <c:tickLblPos val="nextTo"/>
        <c:crossAx val="109704704"/>
        <c:crosses val="autoZero"/>
        <c:crossBetween val="between"/>
      </c:valAx>
    </c:plotArea>
    <c:legend>
      <c:legendPos val="r"/>
      <c:layout/>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hr-BA"/>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93552F7D-F668-40F4-A3F7-BD01974A0E9D}" type="datetimeFigureOut">
              <a:rPr lang="hr-BA" smtClean="0"/>
              <a:t>05.06.2018.</a:t>
            </a:fld>
            <a:endParaRPr lang="hr-BA"/>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hr-BA"/>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59C745E-01D7-4B19-AF03-5A6D0FCA910D}" type="slidenum">
              <a:rPr lang="hr-BA" smtClean="0"/>
              <a:t>‹#›</a:t>
            </a:fld>
            <a:endParaRPr lang="hr-BA"/>
          </a:p>
        </p:txBody>
      </p:sp>
    </p:spTree>
    <p:extLst>
      <p:ext uri="{BB962C8B-B14F-4D97-AF65-F5344CB8AC3E}">
        <p14:creationId xmlns:p14="http://schemas.microsoft.com/office/powerpoint/2010/main" val="7766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770BD311-196A-45E2-A9B8-227934A99DF1}" type="datetimeFigureOut">
              <a:rPr lang="en-US" smtClean="0"/>
              <a:t>6/5/2018</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F0282F69-6CD6-4349-8579-1B7D032BC079}" type="slidenum">
              <a:rPr lang="en-US" smtClean="0"/>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t>1</a:t>
            </a:fld>
            <a:endParaRPr lang="hr-HR"/>
          </a:p>
        </p:txBody>
      </p:sp>
    </p:spTree>
    <p:extLst>
      <p:ext uri="{BB962C8B-B14F-4D97-AF65-F5344CB8AC3E}">
        <p14:creationId xmlns:p14="http://schemas.microsoft.com/office/powerpoint/2010/main" val="3844859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62</a:t>
            </a:fld>
            <a:endParaRPr lang="en-US"/>
          </a:p>
        </p:txBody>
      </p:sp>
    </p:spTree>
    <p:extLst>
      <p:ext uri="{BB962C8B-B14F-4D97-AF65-F5344CB8AC3E}">
        <p14:creationId xmlns:p14="http://schemas.microsoft.com/office/powerpoint/2010/main" val="3499893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FA4E1E03-2D23-449B-8616-C14EE678BC82}" type="datetimeFigureOut">
              <a:rPr lang="hr-HR"/>
              <a:pPr>
                <a:defRPr/>
              </a:pPr>
              <a:t>5.6.2018.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10"/>
          </p:nvPr>
        </p:nvSpPr>
        <p:spPr/>
        <p:txBody>
          <a:bodyPr/>
          <a:lstStyle>
            <a:lvl1pPr>
              <a:defRPr/>
            </a:lvl1pPr>
          </a:lstStyle>
          <a:p>
            <a:pPr>
              <a:defRPr/>
            </a:pPr>
            <a:fld id="{ED98EF88-292B-4FD5-8834-A1687B7D05A1}" type="datetimeFigureOut">
              <a:rPr lang="hr-HR"/>
              <a:pPr>
                <a:defRPr/>
              </a:pPr>
              <a:t>5.6.2018.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10"/>
          </p:nvPr>
        </p:nvSpPr>
        <p:spPr/>
        <p:txBody>
          <a:bodyPr/>
          <a:lstStyle>
            <a:lvl1pPr>
              <a:defRPr/>
            </a:lvl1pPr>
          </a:lstStyle>
          <a:p>
            <a:pPr>
              <a:defRPr/>
            </a:pPr>
            <a:fld id="{6E85AE5B-885A-4E70-81C1-2BD9B9F994F9}" type="datetimeFigureOut">
              <a:rPr lang="hr-HR"/>
              <a:pPr>
                <a:defRPr/>
              </a:pPr>
              <a:t>5.6.2018.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10"/>
          </p:nvPr>
        </p:nvSpPr>
        <p:spPr/>
        <p:txBody>
          <a:bodyPr/>
          <a:lstStyle>
            <a:lvl1pPr>
              <a:defRPr/>
            </a:lvl1pPr>
          </a:lstStyle>
          <a:p>
            <a:pPr>
              <a:defRPr/>
            </a:pPr>
            <a:fld id="{E98EBB73-B78F-45DD-BF06-7B90B73175E1}" type="datetimeFigureOut">
              <a:rPr lang="hr-HR"/>
              <a:pPr>
                <a:defRPr/>
              </a:pPr>
              <a:t>5.6.2018.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A6E5114-5D7D-4AF6-9746-6B0DDD3425A9}" type="datetimeFigureOut">
              <a:rPr lang="hr-HR"/>
              <a:pPr>
                <a:defRPr/>
              </a:pPr>
              <a:t>5.6.2018.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5" name="Date Placeholder 3"/>
          <p:cNvSpPr>
            <a:spLocks noGrp="1"/>
          </p:cNvSpPr>
          <p:nvPr>
            <p:ph type="dt" sz="half" idx="10"/>
          </p:nvPr>
        </p:nvSpPr>
        <p:spPr/>
        <p:txBody>
          <a:bodyPr/>
          <a:lstStyle>
            <a:lvl1pPr>
              <a:defRPr/>
            </a:lvl1pPr>
          </a:lstStyle>
          <a:p>
            <a:pPr>
              <a:defRPr/>
            </a:pPr>
            <a:fld id="{A26E151B-80B0-4BD5-BC65-DEFB5EDEADBA}" type="datetimeFigureOut">
              <a:rPr lang="hr-HR"/>
              <a:pPr>
                <a:defRPr/>
              </a:pPr>
              <a:t>5.6.2018.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7" name="Date Placeholder 3"/>
          <p:cNvSpPr>
            <a:spLocks noGrp="1"/>
          </p:cNvSpPr>
          <p:nvPr>
            <p:ph type="dt" sz="half" idx="10"/>
          </p:nvPr>
        </p:nvSpPr>
        <p:spPr/>
        <p:txBody>
          <a:bodyPr/>
          <a:lstStyle>
            <a:lvl1pPr>
              <a:defRPr/>
            </a:lvl1pPr>
          </a:lstStyle>
          <a:p>
            <a:pPr>
              <a:defRPr/>
            </a:pPr>
            <a:fld id="{3827BD7F-8C17-4B89-99E5-0D3D10127432}" type="datetimeFigureOut">
              <a:rPr lang="hr-HR"/>
              <a:pPr>
                <a:defRPr/>
              </a:pPr>
              <a:t>5.6.2018.</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06C881A7-652E-40C7-A902-F6437C6A621D}" type="datetimeFigureOut">
              <a:rPr lang="hr-HR"/>
              <a:pPr>
                <a:defRPr/>
              </a:pPr>
              <a:t>5.6.2018.</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097B010-949B-4A93-B10D-CED45F8A8D5C}" type="datetimeFigureOut">
              <a:rPr lang="hr-HR"/>
              <a:pPr>
                <a:defRPr/>
              </a:pPr>
              <a:t>5.6.2018.</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F5DFA54-26AC-4D19-BB51-46115E534C24}" type="datetimeFigureOut">
              <a:rPr lang="hr-HR"/>
              <a:pPr>
                <a:defRPr/>
              </a:pPr>
              <a:t>5.6.2018.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05B8ECB-C1E4-4080-8F08-1C300240A8B7}" type="datetimeFigureOut">
              <a:rPr lang="hr-HR"/>
              <a:pPr>
                <a:defRPr/>
              </a:pPr>
              <a:t>5.6.2018.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hr-H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53474D1-9081-497D-8274-ABA530FB002C}" type="datetimeFigureOut">
              <a:rPr lang="hr-HR"/>
              <a:pPr>
                <a:defRPr/>
              </a:pPr>
              <a:t>5.6.2018.</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0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0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0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0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0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1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8.emf"/></Relationships>
</file>

<file path=ppt/slides/_rels/slide1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1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1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1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1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17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0.jpeg"/></Relationships>
</file>

<file path=ppt/slides/_rels/slide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9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9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283913" y="1401200"/>
            <a:ext cx="8686160" cy="3873731"/>
          </a:xfrm>
        </p:spPr>
        <p:txBody>
          <a:bodyPr>
            <a:normAutofit/>
          </a:bodyPr>
          <a:lstStyle/>
          <a:p>
            <a:endParaRPr lang="hr-HR" dirty="0">
              <a:solidFill>
                <a:schemeClr val="bg1"/>
              </a:solidFill>
            </a:endParaRPr>
          </a:p>
          <a:p>
            <a:r>
              <a:rPr lang="en-US" b="1" dirty="0">
                <a:solidFill>
                  <a:schemeClr val="bg1"/>
                </a:solidFill>
                <a:effectLst>
                  <a:outerShdw blurRad="38100" dist="38100" dir="2700000" algn="tl">
                    <a:srgbClr val="000000">
                      <a:alpha val="43137"/>
                    </a:srgbClr>
                  </a:outerShdw>
                </a:effectLst>
              </a:rPr>
              <a:t>Enhanced environmental protection inspection for efficient control of air quality monitoring and of all entities under obligation within system of greenhouse gas emission allowance trading, in order to achieve better quality of air in Republic of Croatia</a:t>
            </a:r>
            <a:endParaRPr lang="hr-HR" b="1" dirty="0">
              <a:solidFill>
                <a:schemeClr val="bg1"/>
              </a:solidFill>
              <a:effectLst>
                <a:outerShdw blurRad="38100" dist="38100" dir="2700000" algn="tl">
                  <a:srgbClr val="000000">
                    <a:alpha val="43137"/>
                  </a:srgbClr>
                </a:outerShdw>
              </a:effectLst>
            </a:endParaRP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sp>
        <p:nvSpPr>
          <p:cNvPr id="9" name="Podnaslov 2"/>
          <p:cNvSpPr txBox="1">
            <a:spLocks/>
          </p:cNvSpPr>
          <p:nvPr/>
        </p:nvSpPr>
        <p:spPr>
          <a:xfrm>
            <a:off x="6840747" y="6625760"/>
            <a:ext cx="2295259"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endParaRPr lang="en-GB" sz="1000" dirty="0">
              <a:solidFill>
                <a:schemeClr val="accent1">
                  <a:lumMod val="50000"/>
                </a:schemeClr>
              </a:solidFill>
            </a:endParaRPr>
          </a:p>
        </p:txBody>
      </p:sp>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Tree>
    <p:extLst>
      <p:ext uri="{BB962C8B-B14F-4D97-AF65-F5344CB8AC3E}">
        <p14:creationId xmlns:p14="http://schemas.microsoft.com/office/powerpoint/2010/main" val="553821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13" name="Tablica 12"/>
          <p:cNvGraphicFramePr>
            <a:graphicFrameLocks noGrp="1"/>
          </p:cNvGraphicFramePr>
          <p:nvPr>
            <p:extLst>
              <p:ext uri="{D42A27DB-BD31-4B8C-83A1-F6EECF244321}">
                <p14:modId xmlns:p14="http://schemas.microsoft.com/office/powerpoint/2010/main" val="1628950816"/>
              </p:ext>
            </p:extLst>
          </p:nvPr>
        </p:nvGraphicFramePr>
        <p:xfrm>
          <a:off x="1812267" y="1358698"/>
          <a:ext cx="5976665" cy="4937760"/>
        </p:xfrm>
        <a:graphic>
          <a:graphicData uri="http://schemas.openxmlformats.org/drawingml/2006/table">
            <a:tbl>
              <a:tblPr firstRow="1" bandRow="1">
                <a:tableStyleId>{5C22544A-7EE6-4342-B048-85BDC9FD1C3A}</a:tableStyleId>
              </a:tblPr>
              <a:tblGrid>
                <a:gridCol w="4320481">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tblGrid>
              <a:tr h="258229">
                <a:tc>
                  <a:txBody>
                    <a:bodyPr/>
                    <a:lstStyle/>
                    <a:p>
                      <a:endParaRPr lang="hr-HR" dirty="0">
                        <a:latin typeface="+mn-lt"/>
                      </a:endParaRPr>
                    </a:p>
                  </a:txBody>
                  <a:tcPr/>
                </a:tc>
                <a:tc>
                  <a:txBody>
                    <a:bodyPr/>
                    <a:lstStyle/>
                    <a:p>
                      <a:pPr algn="ctr"/>
                      <a:r>
                        <a:rPr lang="hr-HR" sz="1200" dirty="0">
                          <a:latin typeface="+mn-lt"/>
                        </a:rPr>
                        <a:t>Standard </a:t>
                      </a:r>
                      <a:r>
                        <a:rPr lang="hr-HR" sz="1200" dirty="0" err="1">
                          <a:latin typeface="+mn-lt"/>
                        </a:rPr>
                        <a:t>item</a:t>
                      </a:r>
                      <a:endParaRPr lang="hr-HR" sz="1600" dirty="0">
                        <a:latin typeface="+mn-lt"/>
                      </a:endParaRPr>
                    </a:p>
                  </a:txBody>
                  <a:tcPr anchor="ctr"/>
                </a:tc>
                <a:extLst>
                  <a:ext uri="{0D108BD9-81ED-4DB2-BD59-A6C34878D82A}">
                    <a16:rowId xmlns:a16="http://schemas.microsoft.com/office/drawing/2014/main" val="10000"/>
                  </a:ext>
                </a:extLst>
              </a:tr>
              <a:tr h="288425">
                <a:tc>
                  <a:txBody>
                    <a:bodyPr/>
                    <a:lstStyle/>
                    <a:p>
                      <a:pPr algn="ctr"/>
                      <a:r>
                        <a:rPr lang="hr-HR" sz="1400" dirty="0" err="1">
                          <a:latin typeface="+mn-lt"/>
                        </a:rPr>
                        <a:t>Organization</a:t>
                      </a:r>
                      <a:endParaRPr lang="hr-HR" sz="1400" dirty="0">
                        <a:latin typeface="+mn-lt"/>
                      </a:endParaRPr>
                    </a:p>
                  </a:txBody>
                  <a:tcPr/>
                </a:tc>
                <a:tc>
                  <a:txBody>
                    <a:bodyPr/>
                    <a:lstStyle/>
                    <a:p>
                      <a:pPr algn="ctr"/>
                      <a:r>
                        <a:rPr lang="hr-HR" sz="1400" dirty="0">
                          <a:latin typeface="+mn-lt"/>
                        </a:rPr>
                        <a:t>4.1</a:t>
                      </a:r>
                    </a:p>
                  </a:txBody>
                  <a:tcPr anchor="ctr"/>
                </a:tc>
                <a:extLst>
                  <a:ext uri="{0D108BD9-81ED-4DB2-BD59-A6C34878D82A}">
                    <a16:rowId xmlns:a16="http://schemas.microsoft.com/office/drawing/2014/main" val="10001"/>
                  </a:ext>
                </a:extLst>
              </a:tr>
              <a:tr h="288425">
                <a:tc>
                  <a:txBody>
                    <a:bodyPr/>
                    <a:lstStyle/>
                    <a:p>
                      <a:pPr algn="ctr"/>
                      <a:r>
                        <a:rPr lang="hr-HR" sz="1400" dirty="0">
                          <a:latin typeface="+mn-lt"/>
                        </a:rPr>
                        <a:t>Management</a:t>
                      </a:r>
                      <a:r>
                        <a:rPr lang="hr-HR" sz="1400" baseline="0" dirty="0">
                          <a:latin typeface="+mn-lt"/>
                        </a:rPr>
                        <a:t> </a:t>
                      </a:r>
                      <a:r>
                        <a:rPr lang="hr-HR" sz="1400" baseline="0" dirty="0" err="1">
                          <a:latin typeface="+mn-lt"/>
                        </a:rPr>
                        <a:t>system</a:t>
                      </a:r>
                      <a:endParaRPr lang="hr-HR" sz="1400" dirty="0">
                        <a:latin typeface="+mn-lt"/>
                      </a:endParaRPr>
                    </a:p>
                  </a:txBody>
                  <a:tcPr/>
                </a:tc>
                <a:tc>
                  <a:txBody>
                    <a:bodyPr/>
                    <a:lstStyle/>
                    <a:p>
                      <a:pPr algn="ctr"/>
                      <a:r>
                        <a:rPr lang="hr-HR" sz="1400" dirty="0">
                          <a:latin typeface="+mn-lt"/>
                        </a:rPr>
                        <a:t>4.2</a:t>
                      </a:r>
                    </a:p>
                  </a:txBody>
                  <a:tcPr anchor="ctr"/>
                </a:tc>
                <a:extLst>
                  <a:ext uri="{0D108BD9-81ED-4DB2-BD59-A6C34878D82A}">
                    <a16:rowId xmlns:a16="http://schemas.microsoft.com/office/drawing/2014/main" val="10002"/>
                  </a:ext>
                </a:extLst>
              </a:tr>
              <a:tr h="288425">
                <a:tc>
                  <a:txBody>
                    <a:bodyPr/>
                    <a:lstStyle/>
                    <a:p>
                      <a:pPr algn="ctr"/>
                      <a:r>
                        <a:rPr lang="hr-HR" sz="1400" dirty="0" err="1">
                          <a:latin typeface="+mn-lt"/>
                        </a:rPr>
                        <a:t>Document</a:t>
                      </a:r>
                      <a:r>
                        <a:rPr lang="hr-HR" sz="1400" dirty="0">
                          <a:latin typeface="+mn-lt"/>
                        </a:rPr>
                        <a:t> </a:t>
                      </a:r>
                      <a:r>
                        <a:rPr lang="hr-HR" sz="1400" dirty="0" err="1">
                          <a:latin typeface="+mn-lt"/>
                        </a:rPr>
                        <a:t>control</a:t>
                      </a:r>
                      <a:endParaRPr lang="hr-HR" sz="1400" dirty="0">
                        <a:latin typeface="+mn-lt"/>
                      </a:endParaRPr>
                    </a:p>
                  </a:txBody>
                  <a:tcPr/>
                </a:tc>
                <a:tc>
                  <a:txBody>
                    <a:bodyPr/>
                    <a:lstStyle/>
                    <a:p>
                      <a:pPr algn="ctr"/>
                      <a:r>
                        <a:rPr lang="hr-HR" sz="1400" dirty="0">
                          <a:latin typeface="+mn-lt"/>
                        </a:rPr>
                        <a:t>4.3</a:t>
                      </a:r>
                    </a:p>
                  </a:txBody>
                  <a:tcPr anchor="ctr"/>
                </a:tc>
                <a:extLst>
                  <a:ext uri="{0D108BD9-81ED-4DB2-BD59-A6C34878D82A}">
                    <a16:rowId xmlns:a16="http://schemas.microsoft.com/office/drawing/2014/main" val="10003"/>
                  </a:ext>
                </a:extLst>
              </a:tr>
              <a:tr h="288425">
                <a:tc>
                  <a:txBody>
                    <a:bodyPr/>
                    <a:lstStyle/>
                    <a:p>
                      <a:pPr algn="ctr"/>
                      <a:r>
                        <a:rPr lang="hr-HR" sz="1400" dirty="0" err="1">
                          <a:latin typeface="+mn-lt"/>
                        </a:rPr>
                        <a:t>Review</a:t>
                      </a:r>
                      <a:r>
                        <a:rPr lang="hr-HR" sz="1400" dirty="0">
                          <a:latin typeface="+mn-lt"/>
                        </a:rPr>
                        <a:t> </a:t>
                      </a:r>
                      <a:r>
                        <a:rPr lang="hr-HR" sz="1400" dirty="0" err="1">
                          <a:latin typeface="+mn-lt"/>
                        </a:rPr>
                        <a:t>of</a:t>
                      </a:r>
                      <a:r>
                        <a:rPr lang="hr-HR" sz="1400" dirty="0">
                          <a:latin typeface="+mn-lt"/>
                        </a:rPr>
                        <a:t> </a:t>
                      </a:r>
                      <a:r>
                        <a:rPr lang="hr-HR" sz="1400" dirty="0" err="1">
                          <a:latin typeface="+mn-lt"/>
                        </a:rPr>
                        <a:t>requests</a:t>
                      </a:r>
                      <a:r>
                        <a:rPr lang="hr-HR" sz="1400" dirty="0">
                          <a:latin typeface="+mn-lt"/>
                        </a:rPr>
                        <a:t>, </a:t>
                      </a:r>
                      <a:r>
                        <a:rPr lang="hr-HR" sz="1400" dirty="0" err="1">
                          <a:latin typeface="+mn-lt"/>
                        </a:rPr>
                        <a:t>tenders</a:t>
                      </a:r>
                      <a:r>
                        <a:rPr lang="hr-HR" sz="1400" baseline="0" dirty="0">
                          <a:latin typeface="+mn-lt"/>
                        </a:rPr>
                        <a:t> </a:t>
                      </a:r>
                      <a:r>
                        <a:rPr lang="hr-HR" sz="1400" baseline="0" dirty="0" err="1">
                          <a:latin typeface="+mn-lt"/>
                        </a:rPr>
                        <a:t>and</a:t>
                      </a:r>
                      <a:r>
                        <a:rPr lang="hr-HR" sz="1400" baseline="0" dirty="0">
                          <a:latin typeface="+mn-lt"/>
                        </a:rPr>
                        <a:t> </a:t>
                      </a:r>
                      <a:r>
                        <a:rPr lang="hr-HR" sz="1400" baseline="0" dirty="0" err="1">
                          <a:latin typeface="+mn-lt"/>
                        </a:rPr>
                        <a:t>contracts</a:t>
                      </a:r>
                      <a:endParaRPr lang="hr-HR" sz="1400" dirty="0">
                        <a:latin typeface="+mn-lt"/>
                      </a:endParaRPr>
                    </a:p>
                  </a:txBody>
                  <a:tcPr/>
                </a:tc>
                <a:tc>
                  <a:txBody>
                    <a:bodyPr/>
                    <a:lstStyle/>
                    <a:p>
                      <a:pPr algn="ctr"/>
                      <a:r>
                        <a:rPr lang="hr-HR" sz="1400" dirty="0">
                          <a:latin typeface="+mn-lt"/>
                        </a:rPr>
                        <a:t>4.4</a:t>
                      </a:r>
                    </a:p>
                  </a:txBody>
                  <a:tcPr anchor="ctr"/>
                </a:tc>
                <a:extLst>
                  <a:ext uri="{0D108BD9-81ED-4DB2-BD59-A6C34878D82A}">
                    <a16:rowId xmlns:a16="http://schemas.microsoft.com/office/drawing/2014/main" val="10004"/>
                  </a:ext>
                </a:extLst>
              </a:tr>
              <a:tr h="288425">
                <a:tc>
                  <a:txBody>
                    <a:bodyPr/>
                    <a:lstStyle/>
                    <a:p>
                      <a:pPr algn="ctr"/>
                      <a:r>
                        <a:rPr lang="hr-HR" sz="1400" dirty="0" err="1">
                          <a:latin typeface="+mn-lt"/>
                        </a:rPr>
                        <a:t>Subcontracting</a:t>
                      </a:r>
                      <a:r>
                        <a:rPr lang="hr-HR" sz="1400" dirty="0">
                          <a:latin typeface="+mn-lt"/>
                        </a:rPr>
                        <a:t> </a:t>
                      </a:r>
                      <a:r>
                        <a:rPr lang="hr-HR" sz="1400" dirty="0" err="1">
                          <a:latin typeface="+mn-lt"/>
                        </a:rPr>
                        <a:t>of</a:t>
                      </a:r>
                      <a:r>
                        <a:rPr lang="hr-HR" sz="1400" dirty="0">
                          <a:latin typeface="+mn-lt"/>
                        </a:rPr>
                        <a:t> </a:t>
                      </a:r>
                      <a:r>
                        <a:rPr lang="hr-HR" sz="1400" dirty="0" err="1">
                          <a:latin typeface="+mn-lt"/>
                        </a:rPr>
                        <a:t>tests</a:t>
                      </a:r>
                      <a:r>
                        <a:rPr lang="hr-HR" sz="1400" dirty="0">
                          <a:latin typeface="+mn-lt"/>
                        </a:rPr>
                        <a:t> </a:t>
                      </a:r>
                      <a:r>
                        <a:rPr lang="hr-HR" sz="1400" dirty="0" err="1">
                          <a:latin typeface="+mn-lt"/>
                        </a:rPr>
                        <a:t>and</a:t>
                      </a:r>
                      <a:r>
                        <a:rPr lang="hr-HR" sz="1400" dirty="0">
                          <a:latin typeface="+mn-lt"/>
                        </a:rPr>
                        <a:t> </a:t>
                      </a:r>
                      <a:r>
                        <a:rPr lang="hr-HR" sz="1400" dirty="0" err="1">
                          <a:latin typeface="+mn-lt"/>
                        </a:rPr>
                        <a:t>calibrations</a:t>
                      </a:r>
                      <a:endParaRPr lang="hr-HR" sz="1400" dirty="0">
                        <a:latin typeface="+mn-lt"/>
                      </a:endParaRPr>
                    </a:p>
                  </a:txBody>
                  <a:tcPr/>
                </a:tc>
                <a:tc>
                  <a:txBody>
                    <a:bodyPr/>
                    <a:lstStyle/>
                    <a:p>
                      <a:pPr algn="ctr"/>
                      <a:r>
                        <a:rPr lang="hr-HR" sz="1400" dirty="0">
                          <a:latin typeface="+mn-lt"/>
                        </a:rPr>
                        <a:t>4.5</a:t>
                      </a:r>
                    </a:p>
                  </a:txBody>
                  <a:tcPr anchor="ctr"/>
                </a:tc>
                <a:extLst>
                  <a:ext uri="{0D108BD9-81ED-4DB2-BD59-A6C34878D82A}">
                    <a16:rowId xmlns:a16="http://schemas.microsoft.com/office/drawing/2014/main" val="10005"/>
                  </a:ext>
                </a:extLst>
              </a:tr>
              <a:tr h="288425">
                <a:tc>
                  <a:txBody>
                    <a:bodyPr/>
                    <a:lstStyle/>
                    <a:p>
                      <a:pPr algn="ctr"/>
                      <a:r>
                        <a:rPr lang="hr-HR" sz="1400" dirty="0" err="1">
                          <a:latin typeface="+mn-lt"/>
                        </a:rPr>
                        <a:t>Purchasing</a:t>
                      </a:r>
                      <a:r>
                        <a:rPr lang="hr-HR" sz="1400" dirty="0">
                          <a:latin typeface="+mn-lt"/>
                        </a:rPr>
                        <a:t> </a:t>
                      </a:r>
                      <a:r>
                        <a:rPr lang="hr-HR" sz="1400" dirty="0" err="1">
                          <a:latin typeface="+mn-lt"/>
                        </a:rPr>
                        <a:t>services</a:t>
                      </a:r>
                      <a:r>
                        <a:rPr lang="hr-HR" sz="1400" dirty="0">
                          <a:latin typeface="+mn-lt"/>
                        </a:rPr>
                        <a:t> </a:t>
                      </a:r>
                      <a:r>
                        <a:rPr lang="hr-HR" sz="1400" dirty="0" err="1">
                          <a:latin typeface="+mn-lt"/>
                        </a:rPr>
                        <a:t>and</a:t>
                      </a:r>
                      <a:r>
                        <a:rPr lang="hr-HR" sz="1400" dirty="0">
                          <a:latin typeface="+mn-lt"/>
                        </a:rPr>
                        <a:t> </a:t>
                      </a:r>
                      <a:r>
                        <a:rPr lang="hr-HR" sz="1400" dirty="0" err="1">
                          <a:latin typeface="+mn-lt"/>
                        </a:rPr>
                        <a:t>supplies</a:t>
                      </a:r>
                      <a:endParaRPr lang="hr-HR" sz="1400" dirty="0">
                        <a:latin typeface="+mn-lt"/>
                      </a:endParaRPr>
                    </a:p>
                  </a:txBody>
                  <a:tcPr/>
                </a:tc>
                <a:tc>
                  <a:txBody>
                    <a:bodyPr/>
                    <a:lstStyle/>
                    <a:p>
                      <a:pPr algn="ctr"/>
                      <a:r>
                        <a:rPr lang="hr-HR" sz="1400" dirty="0">
                          <a:latin typeface="+mn-lt"/>
                        </a:rPr>
                        <a:t>4.6</a:t>
                      </a:r>
                    </a:p>
                  </a:txBody>
                  <a:tcPr anchor="ctr"/>
                </a:tc>
                <a:extLst>
                  <a:ext uri="{0D108BD9-81ED-4DB2-BD59-A6C34878D82A}">
                    <a16:rowId xmlns:a16="http://schemas.microsoft.com/office/drawing/2014/main" val="10006"/>
                  </a:ext>
                </a:extLst>
              </a:tr>
              <a:tr h="288425">
                <a:tc>
                  <a:txBody>
                    <a:bodyPr/>
                    <a:lstStyle/>
                    <a:p>
                      <a:pPr algn="ctr"/>
                      <a:r>
                        <a:rPr lang="hr-HR" sz="1400" dirty="0">
                          <a:latin typeface="+mn-lt"/>
                        </a:rPr>
                        <a:t>Service to </a:t>
                      </a:r>
                      <a:r>
                        <a:rPr lang="hr-HR" sz="1400" dirty="0" err="1">
                          <a:latin typeface="+mn-lt"/>
                        </a:rPr>
                        <a:t>the</a:t>
                      </a:r>
                      <a:r>
                        <a:rPr lang="hr-HR" sz="1400" dirty="0">
                          <a:latin typeface="+mn-lt"/>
                        </a:rPr>
                        <a:t> </a:t>
                      </a:r>
                      <a:r>
                        <a:rPr lang="hr-HR" sz="1400" dirty="0" err="1">
                          <a:latin typeface="+mn-lt"/>
                        </a:rPr>
                        <a:t>customer</a:t>
                      </a:r>
                      <a:endParaRPr lang="hr-HR" sz="1400" dirty="0">
                        <a:latin typeface="+mn-lt"/>
                      </a:endParaRPr>
                    </a:p>
                  </a:txBody>
                  <a:tcPr/>
                </a:tc>
                <a:tc>
                  <a:txBody>
                    <a:bodyPr/>
                    <a:lstStyle/>
                    <a:p>
                      <a:pPr algn="ctr"/>
                      <a:r>
                        <a:rPr lang="hr-HR" sz="1400" dirty="0">
                          <a:latin typeface="+mn-lt"/>
                        </a:rPr>
                        <a:t>4.7</a:t>
                      </a:r>
                    </a:p>
                  </a:txBody>
                  <a:tcPr anchor="ctr"/>
                </a:tc>
                <a:extLst>
                  <a:ext uri="{0D108BD9-81ED-4DB2-BD59-A6C34878D82A}">
                    <a16:rowId xmlns:a16="http://schemas.microsoft.com/office/drawing/2014/main" val="10007"/>
                  </a:ext>
                </a:extLst>
              </a:tr>
              <a:tr h="288425">
                <a:tc>
                  <a:txBody>
                    <a:bodyPr/>
                    <a:lstStyle/>
                    <a:p>
                      <a:pPr algn="ctr"/>
                      <a:r>
                        <a:rPr lang="hr-HR" sz="1400" dirty="0" err="1">
                          <a:latin typeface="+mn-lt"/>
                        </a:rPr>
                        <a:t>Complaints</a:t>
                      </a:r>
                      <a:endParaRPr lang="hr-HR" sz="1400" b="1" dirty="0">
                        <a:latin typeface="+mn-lt"/>
                      </a:endParaRPr>
                    </a:p>
                  </a:txBody>
                  <a:tcPr/>
                </a:tc>
                <a:tc>
                  <a:txBody>
                    <a:bodyPr/>
                    <a:lstStyle/>
                    <a:p>
                      <a:pPr algn="ctr"/>
                      <a:r>
                        <a:rPr lang="hr-HR" sz="1400" dirty="0">
                          <a:latin typeface="+mn-lt"/>
                        </a:rPr>
                        <a:t>4.8</a:t>
                      </a:r>
                    </a:p>
                  </a:txBody>
                  <a:tcPr anchor="ctr"/>
                </a:tc>
                <a:extLst>
                  <a:ext uri="{0D108BD9-81ED-4DB2-BD59-A6C34878D82A}">
                    <a16:rowId xmlns:a16="http://schemas.microsoft.com/office/drawing/2014/main" val="10008"/>
                  </a:ext>
                </a:extLst>
              </a:tr>
              <a:tr h="288425">
                <a:tc>
                  <a:txBody>
                    <a:bodyPr/>
                    <a:lstStyle/>
                    <a:p>
                      <a:pPr algn="ctr"/>
                      <a:r>
                        <a:rPr lang="hr-HR" sz="1400" dirty="0" err="1">
                          <a:latin typeface="+mn-lt"/>
                        </a:rPr>
                        <a:t>Control</a:t>
                      </a:r>
                      <a:r>
                        <a:rPr lang="hr-HR" sz="1400" dirty="0">
                          <a:latin typeface="+mn-lt"/>
                        </a:rPr>
                        <a:t> </a:t>
                      </a:r>
                      <a:r>
                        <a:rPr lang="hr-HR" sz="1400" dirty="0" err="1">
                          <a:latin typeface="+mn-lt"/>
                        </a:rPr>
                        <a:t>of</a:t>
                      </a:r>
                      <a:r>
                        <a:rPr lang="hr-HR" sz="1400" dirty="0">
                          <a:latin typeface="+mn-lt"/>
                        </a:rPr>
                        <a:t> </a:t>
                      </a:r>
                      <a:r>
                        <a:rPr lang="hr-HR" sz="1400" dirty="0" err="1">
                          <a:latin typeface="+mn-lt"/>
                        </a:rPr>
                        <a:t>nonconforming</a:t>
                      </a:r>
                      <a:r>
                        <a:rPr lang="hr-HR" sz="1400" dirty="0">
                          <a:latin typeface="+mn-lt"/>
                        </a:rPr>
                        <a:t> </a:t>
                      </a:r>
                      <a:r>
                        <a:rPr lang="hr-HR" sz="1400" dirty="0" err="1">
                          <a:latin typeface="+mn-lt"/>
                        </a:rPr>
                        <a:t>testing</a:t>
                      </a:r>
                      <a:endParaRPr lang="hr-HR" sz="1400" dirty="0">
                        <a:latin typeface="+mn-lt"/>
                      </a:endParaRPr>
                    </a:p>
                  </a:txBody>
                  <a:tcPr/>
                </a:tc>
                <a:tc>
                  <a:txBody>
                    <a:bodyPr/>
                    <a:lstStyle/>
                    <a:p>
                      <a:pPr algn="ctr"/>
                      <a:r>
                        <a:rPr lang="hr-HR" sz="1400" dirty="0">
                          <a:latin typeface="+mn-lt"/>
                        </a:rPr>
                        <a:t>4.9</a:t>
                      </a:r>
                    </a:p>
                  </a:txBody>
                  <a:tcPr anchor="ctr"/>
                </a:tc>
                <a:extLst>
                  <a:ext uri="{0D108BD9-81ED-4DB2-BD59-A6C34878D82A}">
                    <a16:rowId xmlns:a16="http://schemas.microsoft.com/office/drawing/2014/main" val="10009"/>
                  </a:ext>
                </a:extLst>
              </a:tr>
              <a:tr h="288425">
                <a:tc>
                  <a:txBody>
                    <a:bodyPr/>
                    <a:lstStyle/>
                    <a:p>
                      <a:pPr algn="ctr"/>
                      <a:r>
                        <a:rPr lang="hr-HR" sz="1400" dirty="0" err="1">
                          <a:latin typeface="+mn-lt"/>
                        </a:rPr>
                        <a:t>Improvement</a:t>
                      </a:r>
                      <a:endParaRPr lang="hr-HR" sz="1400" dirty="0">
                        <a:latin typeface="+mn-lt"/>
                      </a:endParaRPr>
                    </a:p>
                  </a:txBody>
                  <a:tcPr/>
                </a:tc>
                <a:tc>
                  <a:txBody>
                    <a:bodyPr/>
                    <a:lstStyle/>
                    <a:p>
                      <a:pPr algn="ctr"/>
                      <a:r>
                        <a:rPr lang="hr-HR" sz="1400" dirty="0">
                          <a:latin typeface="+mn-lt"/>
                        </a:rPr>
                        <a:t>4.10</a:t>
                      </a:r>
                    </a:p>
                  </a:txBody>
                  <a:tcPr anchor="ctr"/>
                </a:tc>
                <a:extLst>
                  <a:ext uri="{0D108BD9-81ED-4DB2-BD59-A6C34878D82A}">
                    <a16:rowId xmlns:a16="http://schemas.microsoft.com/office/drawing/2014/main" val="10010"/>
                  </a:ext>
                </a:extLst>
              </a:tr>
              <a:tr h="288425">
                <a:tc>
                  <a:txBody>
                    <a:bodyPr/>
                    <a:lstStyle/>
                    <a:p>
                      <a:pPr algn="ctr"/>
                      <a:r>
                        <a:rPr lang="hr-HR" sz="1400" dirty="0" err="1">
                          <a:latin typeface="+mn-lt"/>
                        </a:rPr>
                        <a:t>Corrective</a:t>
                      </a:r>
                      <a:r>
                        <a:rPr lang="hr-HR" sz="1400" dirty="0">
                          <a:latin typeface="+mn-lt"/>
                        </a:rPr>
                        <a:t> </a:t>
                      </a:r>
                      <a:r>
                        <a:rPr lang="hr-HR" sz="1400" dirty="0" err="1">
                          <a:latin typeface="+mn-lt"/>
                        </a:rPr>
                        <a:t>action</a:t>
                      </a:r>
                      <a:endParaRPr lang="hr-HR" sz="1400" dirty="0">
                        <a:latin typeface="+mn-lt"/>
                      </a:endParaRPr>
                    </a:p>
                  </a:txBody>
                  <a:tcPr/>
                </a:tc>
                <a:tc>
                  <a:txBody>
                    <a:bodyPr/>
                    <a:lstStyle/>
                    <a:p>
                      <a:pPr algn="ctr"/>
                      <a:r>
                        <a:rPr lang="hr-HR" sz="1400" dirty="0">
                          <a:latin typeface="+mn-lt"/>
                        </a:rPr>
                        <a:t>4.11</a:t>
                      </a:r>
                    </a:p>
                  </a:txBody>
                  <a:tcPr anchor="ctr"/>
                </a:tc>
                <a:extLst>
                  <a:ext uri="{0D108BD9-81ED-4DB2-BD59-A6C34878D82A}">
                    <a16:rowId xmlns:a16="http://schemas.microsoft.com/office/drawing/2014/main" val="10011"/>
                  </a:ext>
                </a:extLst>
              </a:tr>
              <a:tr h="288425">
                <a:tc>
                  <a:txBody>
                    <a:bodyPr/>
                    <a:lstStyle/>
                    <a:p>
                      <a:pPr algn="ctr"/>
                      <a:r>
                        <a:rPr lang="hr-HR" sz="1400" dirty="0">
                          <a:latin typeface="+mn-lt"/>
                        </a:rPr>
                        <a:t>Preventive </a:t>
                      </a:r>
                      <a:r>
                        <a:rPr lang="hr-HR" sz="1400" dirty="0" err="1">
                          <a:latin typeface="+mn-lt"/>
                        </a:rPr>
                        <a:t>action</a:t>
                      </a:r>
                      <a:endParaRPr lang="hr-HR" sz="1400" dirty="0">
                        <a:latin typeface="+mn-lt"/>
                      </a:endParaRPr>
                    </a:p>
                  </a:txBody>
                  <a:tcPr/>
                </a:tc>
                <a:tc>
                  <a:txBody>
                    <a:bodyPr/>
                    <a:lstStyle/>
                    <a:p>
                      <a:pPr algn="ctr"/>
                      <a:r>
                        <a:rPr lang="hr-HR" sz="1400" dirty="0">
                          <a:latin typeface="+mn-lt"/>
                        </a:rPr>
                        <a:t>4.12</a:t>
                      </a:r>
                    </a:p>
                  </a:txBody>
                  <a:tcPr anchor="ctr"/>
                </a:tc>
                <a:extLst>
                  <a:ext uri="{0D108BD9-81ED-4DB2-BD59-A6C34878D82A}">
                    <a16:rowId xmlns:a16="http://schemas.microsoft.com/office/drawing/2014/main" val="10012"/>
                  </a:ext>
                </a:extLst>
              </a:tr>
              <a:tr h="288425">
                <a:tc>
                  <a:txBody>
                    <a:bodyPr/>
                    <a:lstStyle/>
                    <a:p>
                      <a:pPr algn="ctr"/>
                      <a:r>
                        <a:rPr lang="hr-HR" sz="1400" dirty="0" err="1">
                          <a:latin typeface="+mn-lt"/>
                        </a:rPr>
                        <a:t>Control</a:t>
                      </a:r>
                      <a:r>
                        <a:rPr lang="hr-HR" sz="1400" dirty="0">
                          <a:latin typeface="+mn-lt"/>
                        </a:rPr>
                        <a:t> </a:t>
                      </a:r>
                      <a:r>
                        <a:rPr lang="hr-HR" sz="1400" dirty="0" err="1">
                          <a:latin typeface="+mn-lt"/>
                        </a:rPr>
                        <a:t>of</a:t>
                      </a:r>
                      <a:r>
                        <a:rPr lang="hr-HR" sz="1400" dirty="0">
                          <a:latin typeface="+mn-lt"/>
                        </a:rPr>
                        <a:t> </a:t>
                      </a:r>
                      <a:r>
                        <a:rPr lang="hr-HR" sz="1400" dirty="0" err="1">
                          <a:latin typeface="+mn-lt"/>
                        </a:rPr>
                        <a:t>records</a:t>
                      </a:r>
                      <a:endParaRPr lang="hr-HR" sz="1400" dirty="0">
                        <a:latin typeface="+mn-lt"/>
                      </a:endParaRPr>
                    </a:p>
                  </a:txBody>
                  <a:tcPr/>
                </a:tc>
                <a:tc>
                  <a:txBody>
                    <a:bodyPr/>
                    <a:lstStyle/>
                    <a:p>
                      <a:pPr algn="ctr"/>
                      <a:r>
                        <a:rPr lang="hr-HR" sz="1400" dirty="0">
                          <a:latin typeface="+mn-lt"/>
                        </a:rPr>
                        <a:t>4.13</a:t>
                      </a:r>
                    </a:p>
                  </a:txBody>
                  <a:tcPr anchor="ctr"/>
                </a:tc>
                <a:extLst>
                  <a:ext uri="{0D108BD9-81ED-4DB2-BD59-A6C34878D82A}">
                    <a16:rowId xmlns:a16="http://schemas.microsoft.com/office/drawing/2014/main" val="10013"/>
                  </a:ext>
                </a:extLst>
              </a:tr>
              <a:tr h="288425">
                <a:tc>
                  <a:txBody>
                    <a:bodyPr/>
                    <a:lstStyle/>
                    <a:p>
                      <a:pPr algn="ctr"/>
                      <a:r>
                        <a:rPr lang="hr-HR" sz="1400" dirty="0" err="1">
                          <a:latin typeface="+mn-lt"/>
                        </a:rPr>
                        <a:t>Internal</a:t>
                      </a:r>
                      <a:r>
                        <a:rPr lang="hr-HR" sz="1400" dirty="0">
                          <a:latin typeface="+mn-lt"/>
                        </a:rPr>
                        <a:t> </a:t>
                      </a:r>
                      <a:r>
                        <a:rPr lang="hr-HR" sz="1400" dirty="0" err="1">
                          <a:latin typeface="+mn-lt"/>
                        </a:rPr>
                        <a:t>audits</a:t>
                      </a:r>
                      <a:endParaRPr lang="hr-HR" sz="1400" dirty="0">
                        <a:latin typeface="+mn-lt"/>
                      </a:endParaRPr>
                    </a:p>
                  </a:txBody>
                  <a:tcPr/>
                </a:tc>
                <a:tc>
                  <a:txBody>
                    <a:bodyPr/>
                    <a:lstStyle/>
                    <a:p>
                      <a:pPr algn="ctr"/>
                      <a:r>
                        <a:rPr lang="hr-HR" sz="1400" dirty="0">
                          <a:latin typeface="+mn-lt"/>
                        </a:rPr>
                        <a:t>4.14</a:t>
                      </a:r>
                    </a:p>
                  </a:txBody>
                  <a:tcPr anchor="ctr"/>
                </a:tc>
                <a:extLst>
                  <a:ext uri="{0D108BD9-81ED-4DB2-BD59-A6C34878D82A}">
                    <a16:rowId xmlns:a16="http://schemas.microsoft.com/office/drawing/2014/main" val="10014"/>
                  </a:ext>
                </a:extLst>
              </a:tr>
              <a:tr h="288425">
                <a:tc>
                  <a:txBody>
                    <a:bodyPr/>
                    <a:lstStyle/>
                    <a:p>
                      <a:pPr algn="ctr"/>
                      <a:r>
                        <a:rPr lang="hr-HR" sz="1400" dirty="0">
                          <a:latin typeface="+mn-lt"/>
                        </a:rPr>
                        <a:t>Management </a:t>
                      </a:r>
                      <a:r>
                        <a:rPr lang="hr-HR" sz="1400" dirty="0" err="1">
                          <a:latin typeface="+mn-lt"/>
                        </a:rPr>
                        <a:t>reviews</a:t>
                      </a:r>
                      <a:endParaRPr lang="hr-HR" sz="1400" dirty="0">
                        <a:latin typeface="+mn-lt"/>
                      </a:endParaRPr>
                    </a:p>
                  </a:txBody>
                  <a:tcPr/>
                </a:tc>
                <a:tc>
                  <a:txBody>
                    <a:bodyPr/>
                    <a:lstStyle/>
                    <a:p>
                      <a:pPr algn="ctr"/>
                      <a:r>
                        <a:rPr lang="hr-HR" sz="1400" dirty="0">
                          <a:latin typeface="+mn-lt"/>
                        </a:rPr>
                        <a:t>4.15</a:t>
                      </a:r>
                    </a:p>
                  </a:txBody>
                  <a:tcPr anchor="ctr"/>
                </a:tc>
                <a:extLst>
                  <a:ext uri="{0D108BD9-81ED-4DB2-BD59-A6C34878D82A}">
                    <a16:rowId xmlns:a16="http://schemas.microsoft.com/office/drawing/2014/main" val="10015"/>
                  </a:ext>
                </a:extLst>
              </a:tr>
            </a:tbl>
          </a:graphicData>
        </a:graphic>
      </p:graphicFrame>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388183893"/>
      </p:ext>
    </p:extLst>
  </p:cSld>
  <p:clrMapOvr>
    <a:masterClrMapping/>
  </p:clrMapOvr>
  <p:transition spd="med">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800767"/>
          </a:xfrm>
          <a:prstGeom prst="rect">
            <a:avLst/>
          </a:prstGeom>
        </p:spPr>
        <p:txBody>
          <a:bodyPr wrap="square">
            <a:spAutoFit/>
          </a:bodyPr>
          <a:lstStyle/>
          <a:p>
            <a:pPr marL="0" lvl="1">
              <a:spcBef>
                <a:spcPct val="20000"/>
              </a:spcBef>
            </a:pPr>
            <a:r>
              <a:rPr lang="hr-BA" sz="2400" b="1" dirty="0">
                <a:solidFill>
                  <a:srgbClr val="1F497D"/>
                </a:solidFill>
              </a:rPr>
              <a:t>HRN EN 14211:2012 </a:t>
            </a:r>
            <a:endParaRPr lang="pl-PL" sz="2000" b="1" dirty="0">
              <a:solidFill>
                <a:srgbClr val="0070C0"/>
              </a:solidFill>
            </a:endParaRPr>
          </a:p>
          <a:p>
            <a:r>
              <a:rPr lang="hr-HR" dirty="0"/>
              <a:t>NO</a:t>
            </a:r>
            <a:r>
              <a:rPr lang="hr-HR" baseline="-25000" dirty="0"/>
              <a:t>2</a:t>
            </a:r>
            <a:r>
              <a:rPr lang="hr-HR" dirty="0"/>
              <a:t> </a:t>
            </a:r>
            <a:r>
              <a:rPr lang="en-US" dirty="0"/>
              <a:t>concentrations</a:t>
            </a:r>
            <a:r>
              <a:rPr lang="hr-HR" dirty="0"/>
              <a:t> </a:t>
            </a:r>
            <a:r>
              <a:rPr lang="en-US" dirty="0"/>
              <a:t>are measured directly in volume/volume units (ppb) if </a:t>
            </a:r>
            <a:r>
              <a:rPr lang="hr-HR" dirty="0" err="1"/>
              <a:t>the</a:t>
            </a:r>
            <a:r>
              <a:rPr lang="hr-HR" dirty="0"/>
              <a:t> </a:t>
            </a:r>
            <a:r>
              <a:rPr lang="en-US" dirty="0"/>
              <a:t>calibration is carried out with a '</a:t>
            </a:r>
            <a:r>
              <a:rPr lang="en-US" dirty="0" err="1"/>
              <a:t>vol</a:t>
            </a:r>
            <a:r>
              <a:rPr lang="en-US" dirty="0"/>
              <a:t>/</a:t>
            </a:r>
            <a:r>
              <a:rPr lang="en-US" dirty="0" err="1"/>
              <a:t>vol</a:t>
            </a:r>
            <a:r>
              <a:rPr lang="en-US" dirty="0"/>
              <a:t>' et</a:t>
            </a:r>
            <a:r>
              <a:rPr lang="hr-HR" dirty="0"/>
              <a:t>h</a:t>
            </a:r>
            <a:r>
              <a:rPr lang="en-US" dirty="0" err="1"/>
              <a:t>alon</a:t>
            </a:r>
            <a:r>
              <a:rPr lang="en-US" dirty="0"/>
              <a:t>. After obtaining concentration in ppb the result is</a:t>
            </a:r>
            <a:r>
              <a:rPr lang="hr-HR" dirty="0"/>
              <a:t> </a:t>
            </a:r>
            <a:r>
              <a:rPr lang="en-US" dirty="0"/>
              <a:t>converted to </a:t>
            </a:r>
            <a:r>
              <a:rPr lang="en-US" dirty="0" err="1"/>
              <a:t>μg</a:t>
            </a:r>
            <a:r>
              <a:rPr lang="en-US" dirty="0"/>
              <a:t>/</a:t>
            </a:r>
            <a:r>
              <a:rPr lang="hr-HR" dirty="0"/>
              <a:t>m</a:t>
            </a:r>
            <a:r>
              <a:rPr lang="hr-HR" baseline="30000" dirty="0"/>
              <a:t>3</a:t>
            </a:r>
            <a:r>
              <a:rPr lang="en-US" dirty="0"/>
              <a:t> using standard conversion factors for temperature 20</a:t>
            </a:r>
            <a:r>
              <a:rPr lang="hr-HR" dirty="0"/>
              <a:t> </a:t>
            </a:r>
            <a:r>
              <a:rPr lang="en-US" dirty="0"/>
              <a:t>° C and a pressure of 101.3 </a:t>
            </a:r>
            <a:r>
              <a:rPr lang="en-US" dirty="0" err="1"/>
              <a:t>kPa</a:t>
            </a:r>
            <a:r>
              <a:rPr lang="hr-HR" dirty="0"/>
              <a:t>.</a:t>
            </a:r>
          </a:p>
          <a:p>
            <a:r>
              <a:rPr lang="hr-HR" dirty="0"/>
              <a:t> </a:t>
            </a:r>
          </a:p>
          <a:p>
            <a:pPr algn="ctr"/>
            <a:r>
              <a:rPr lang="hr-HR" dirty="0"/>
              <a:t>	1 </a:t>
            </a:r>
            <a:r>
              <a:rPr lang="hr-HR" dirty="0" err="1"/>
              <a:t>ppb</a:t>
            </a:r>
            <a:r>
              <a:rPr lang="hr-HR" dirty="0"/>
              <a:t> (</a:t>
            </a:r>
            <a:r>
              <a:rPr lang="hr-HR" dirty="0" err="1"/>
              <a:t>nmol</a:t>
            </a:r>
            <a:r>
              <a:rPr lang="hr-HR" dirty="0"/>
              <a:t>/mol) NO</a:t>
            </a:r>
            <a:r>
              <a:rPr lang="hr-HR" baseline="-25000" dirty="0"/>
              <a:t>2</a:t>
            </a:r>
            <a:r>
              <a:rPr lang="hr-HR" dirty="0"/>
              <a:t>  =  1,91 µg/m</a:t>
            </a:r>
            <a:r>
              <a:rPr lang="hr-HR" baseline="30000" dirty="0"/>
              <a:t>3 </a:t>
            </a:r>
            <a:r>
              <a:rPr lang="hr-HR" dirty="0"/>
              <a:t>NO</a:t>
            </a:r>
            <a:r>
              <a:rPr lang="hr-HR" baseline="-25000" dirty="0"/>
              <a:t>2	</a:t>
            </a:r>
            <a:endParaRPr lang="hr-HR" dirty="0"/>
          </a:p>
          <a:p>
            <a:pPr algn="ctr"/>
            <a:r>
              <a:rPr lang="hr-HR" dirty="0"/>
              <a:t>	1 </a:t>
            </a:r>
            <a:r>
              <a:rPr lang="hr-HR" dirty="0" err="1"/>
              <a:t>ppb</a:t>
            </a:r>
            <a:r>
              <a:rPr lang="hr-HR" dirty="0"/>
              <a:t> (</a:t>
            </a:r>
            <a:r>
              <a:rPr lang="hr-HR" dirty="0" err="1"/>
              <a:t>nmol</a:t>
            </a:r>
            <a:r>
              <a:rPr lang="hr-HR" dirty="0"/>
              <a:t>/mol) NO  =  1,25 µg/m</a:t>
            </a:r>
            <a:r>
              <a:rPr lang="hr-HR" baseline="30000" dirty="0"/>
              <a:t>3 </a:t>
            </a:r>
            <a:r>
              <a:rPr lang="hr-HR" dirty="0"/>
              <a:t>NO</a:t>
            </a:r>
            <a:endParaRPr lang="pl-PL" sz="2000" dirty="0">
              <a:solidFill>
                <a:srgbClr val="0070C0"/>
              </a:solidFill>
            </a:endParaRPr>
          </a:p>
          <a:p>
            <a:pPr marL="0" lvl="1" algn="ctr">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850256681"/>
      </p:ext>
    </p:extLst>
  </p:cSld>
  <p:clrMapOvr>
    <a:masterClrMapping/>
  </p:clrMapOvr>
  <p:transition spd="med">
    <p:fade thruBlk="1"/>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200329"/>
          </a:xfrm>
          <a:prstGeom prst="rect">
            <a:avLst/>
          </a:prstGeom>
        </p:spPr>
        <p:txBody>
          <a:bodyPr wrap="square">
            <a:spAutoFit/>
          </a:bodyPr>
          <a:lstStyle/>
          <a:p>
            <a:pPr marL="0" lvl="1">
              <a:spcBef>
                <a:spcPct val="20000"/>
              </a:spcBef>
            </a:pPr>
            <a:r>
              <a:rPr lang="hr-BA" sz="2400" b="1" dirty="0">
                <a:solidFill>
                  <a:srgbClr val="1F497D"/>
                </a:solidFill>
              </a:rPr>
              <a:t>HRN EN 14211:2012 </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8" name="Slika 7"/>
          <p:cNvPicPr>
            <a:picLocks noChangeAspect="1"/>
          </p:cNvPicPr>
          <p:nvPr/>
        </p:nvPicPr>
        <p:blipFill>
          <a:blip r:embed="rId4"/>
          <a:stretch>
            <a:fillRect/>
          </a:stretch>
        </p:blipFill>
        <p:spPr>
          <a:xfrm>
            <a:off x="2609618" y="2127435"/>
            <a:ext cx="6266427" cy="3025174"/>
          </a:xfrm>
          <a:prstGeom prst="rect">
            <a:avLst/>
          </a:prstGeom>
        </p:spPr>
      </p:pic>
      <p:pic>
        <p:nvPicPr>
          <p:cNvPr id="10" name="Slika 9"/>
          <p:cNvPicPr>
            <a:picLocks noChangeAspect="1"/>
          </p:cNvPicPr>
          <p:nvPr/>
        </p:nvPicPr>
        <p:blipFill>
          <a:blip r:embed="rId5"/>
          <a:stretch>
            <a:fillRect/>
          </a:stretch>
        </p:blipFill>
        <p:spPr>
          <a:xfrm>
            <a:off x="262847" y="2472630"/>
            <a:ext cx="2290876" cy="2334783"/>
          </a:xfrm>
          <a:prstGeom prst="rect">
            <a:avLst/>
          </a:prstGeom>
        </p:spPr>
      </p:pic>
      <p:sp>
        <p:nvSpPr>
          <p:cNvPr id="13" name="TextBox 12"/>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814369379"/>
      </p:ext>
    </p:extLst>
  </p:cSld>
  <p:clrMapOvr>
    <a:masterClrMapping/>
  </p:clrMapOvr>
  <p:transition spd="med">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938992"/>
          </a:xfrm>
          <a:prstGeom prst="rect">
            <a:avLst/>
          </a:prstGeom>
        </p:spPr>
        <p:txBody>
          <a:bodyPr wrap="square">
            <a:spAutoFit/>
          </a:bodyPr>
          <a:lstStyle/>
          <a:p>
            <a:pPr marL="0" lvl="1">
              <a:spcBef>
                <a:spcPct val="20000"/>
              </a:spcBef>
            </a:pPr>
            <a:r>
              <a:rPr lang="hr-BA" sz="2400" b="1" dirty="0">
                <a:solidFill>
                  <a:srgbClr val="1F497D"/>
                </a:solidFill>
              </a:rPr>
              <a:t>HRN EN 14211:2012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HORIBA – APNA 370</a:t>
            </a:r>
          </a:p>
          <a:p>
            <a:pPr marL="0" lvl="1">
              <a:spcBef>
                <a:spcPct val="20000"/>
              </a:spcBef>
            </a:pPr>
            <a:endParaRPr lang="pl-PL" sz="2000" dirty="0">
              <a:solidFill>
                <a:srgbClr val="0070C0"/>
              </a:solidFill>
            </a:endParaRPr>
          </a:p>
        </p:txBody>
      </p:sp>
      <p:pic>
        <p:nvPicPr>
          <p:cNvPr id="4" name="Slika 3"/>
          <p:cNvPicPr>
            <a:picLocks noChangeAspect="1"/>
          </p:cNvPicPr>
          <p:nvPr/>
        </p:nvPicPr>
        <p:blipFill>
          <a:blip r:embed="rId4"/>
          <a:stretch>
            <a:fillRect/>
          </a:stretch>
        </p:blipFill>
        <p:spPr>
          <a:xfrm>
            <a:off x="1962614" y="2932768"/>
            <a:ext cx="5699435" cy="3094679"/>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478182170"/>
      </p:ext>
    </p:extLst>
  </p:cSld>
  <p:clrMapOvr>
    <a:masterClrMapping/>
  </p:clrMapOvr>
  <p:transition spd="med">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308324"/>
          </a:xfrm>
          <a:prstGeom prst="rect">
            <a:avLst/>
          </a:prstGeom>
        </p:spPr>
        <p:txBody>
          <a:bodyPr wrap="square">
            <a:spAutoFit/>
          </a:bodyPr>
          <a:lstStyle/>
          <a:p>
            <a:pPr marL="0" lvl="1">
              <a:spcBef>
                <a:spcPct val="20000"/>
              </a:spcBef>
            </a:pPr>
            <a:r>
              <a:rPr lang="hr-BA" sz="2400" b="1" dirty="0">
                <a:solidFill>
                  <a:srgbClr val="1F497D"/>
                </a:solidFill>
              </a:rPr>
              <a:t>HRN EN 14211:2012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THERMO SCIENTIFIC</a:t>
            </a:r>
          </a:p>
          <a:p>
            <a:pPr marL="0" lvl="1">
              <a:spcBef>
                <a:spcPct val="20000"/>
              </a:spcBef>
            </a:pPr>
            <a:r>
              <a:rPr lang="pl-PL" sz="2000" dirty="0">
                <a:solidFill>
                  <a:srgbClr val="0070C0"/>
                </a:solidFill>
              </a:rPr>
              <a:t>– MODEL 42i</a:t>
            </a:r>
          </a:p>
          <a:p>
            <a:pPr marL="0" lvl="1">
              <a:spcBef>
                <a:spcPct val="20000"/>
              </a:spcBef>
            </a:pPr>
            <a:endParaRPr lang="pl-PL" sz="2000" dirty="0">
              <a:solidFill>
                <a:srgbClr val="0070C0"/>
              </a:solidFill>
            </a:endParaRPr>
          </a:p>
        </p:txBody>
      </p:sp>
      <p:pic>
        <p:nvPicPr>
          <p:cNvPr id="4" name="Slika 3"/>
          <p:cNvPicPr>
            <a:picLocks noChangeAspect="1"/>
          </p:cNvPicPr>
          <p:nvPr/>
        </p:nvPicPr>
        <p:blipFill>
          <a:blip r:embed="rId4"/>
          <a:stretch>
            <a:fillRect/>
          </a:stretch>
        </p:blipFill>
        <p:spPr>
          <a:xfrm>
            <a:off x="2659795" y="2504575"/>
            <a:ext cx="5605691" cy="2915820"/>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569272848"/>
      </p:ext>
    </p:extLst>
  </p:cSld>
  <p:clrMapOvr>
    <a:masterClrMapping/>
  </p:clrMapOvr>
  <p:transition spd="med">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2308324"/>
          </a:xfrm>
          <a:prstGeom prst="rect">
            <a:avLst/>
          </a:prstGeom>
        </p:spPr>
        <p:txBody>
          <a:bodyPr wrap="square">
            <a:spAutoFit/>
          </a:bodyPr>
          <a:lstStyle/>
          <a:p>
            <a:pPr marL="0" lvl="1">
              <a:spcBef>
                <a:spcPct val="20000"/>
              </a:spcBef>
            </a:pPr>
            <a:r>
              <a:rPr lang="hr-BA" sz="2400" b="1" dirty="0">
                <a:solidFill>
                  <a:srgbClr val="1F497D"/>
                </a:solidFill>
              </a:rPr>
              <a:t>HRN EN 14211:2012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TELEDYNE</a:t>
            </a:r>
          </a:p>
          <a:p>
            <a:pPr marL="0" lvl="1">
              <a:spcBef>
                <a:spcPct val="20000"/>
              </a:spcBef>
            </a:pPr>
            <a:r>
              <a:rPr lang="pl-PL" sz="2000" dirty="0">
                <a:solidFill>
                  <a:srgbClr val="0070C0"/>
                </a:solidFill>
              </a:rPr>
              <a:t>– API T200 </a:t>
            </a:r>
          </a:p>
          <a:p>
            <a:pPr marL="0" lvl="1">
              <a:spcBef>
                <a:spcPct val="20000"/>
              </a:spcBef>
            </a:pPr>
            <a:endParaRPr lang="pl-PL" sz="2000" dirty="0">
              <a:solidFill>
                <a:srgbClr val="0070C0"/>
              </a:solidFill>
            </a:endParaRPr>
          </a:p>
        </p:txBody>
      </p:sp>
      <p:pic>
        <p:nvPicPr>
          <p:cNvPr id="8" name="Slika 7"/>
          <p:cNvPicPr>
            <a:picLocks noChangeAspect="1"/>
          </p:cNvPicPr>
          <p:nvPr/>
        </p:nvPicPr>
        <p:blipFill>
          <a:blip r:embed="rId4"/>
          <a:stretch>
            <a:fillRect/>
          </a:stretch>
        </p:blipFill>
        <p:spPr>
          <a:xfrm>
            <a:off x="1610188" y="2397512"/>
            <a:ext cx="6922200" cy="3002504"/>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27116432"/>
      </p:ext>
    </p:extLst>
  </p:cSld>
  <p:clrMapOvr>
    <a:masterClrMapping/>
  </p:clrMapOvr>
  <p:transition spd="med">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2308324"/>
          </a:xfrm>
          <a:prstGeom prst="rect">
            <a:avLst/>
          </a:prstGeom>
        </p:spPr>
        <p:txBody>
          <a:bodyPr wrap="square">
            <a:spAutoFit/>
          </a:bodyPr>
          <a:lstStyle/>
          <a:p>
            <a:pPr marL="0" lvl="1">
              <a:spcBef>
                <a:spcPct val="20000"/>
              </a:spcBef>
            </a:pPr>
            <a:r>
              <a:rPr lang="hr-BA" sz="2400" b="1" dirty="0">
                <a:solidFill>
                  <a:srgbClr val="1F497D"/>
                </a:solidFill>
              </a:rPr>
              <a:t>HRN EN 14211:2012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ENVIRONNEMENT</a:t>
            </a:r>
          </a:p>
          <a:p>
            <a:pPr marL="0" lvl="1">
              <a:spcBef>
                <a:spcPct val="20000"/>
              </a:spcBef>
            </a:pPr>
            <a:r>
              <a:rPr lang="pl-PL" sz="2000" dirty="0">
                <a:solidFill>
                  <a:srgbClr val="0070C0"/>
                </a:solidFill>
              </a:rPr>
              <a:t>– ACM 32</a:t>
            </a:r>
          </a:p>
          <a:p>
            <a:pPr marL="0" lvl="1">
              <a:spcBef>
                <a:spcPct val="20000"/>
              </a:spcBef>
            </a:pPr>
            <a:endParaRPr lang="pl-PL" sz="2000" dirty="0">
              <a:solidFill>
                <a:srgbClr val="0070C0"/>
              </a:solidFill>
            </a:endParaRPr>
          </a:p>
        </p:txBody>
      </p:sp>
      <p:pic>
        <p:nvPicPr>
          <p:cNvPr id="10" name="Slika 9"/>
          <p:cNvPicPr>
            <a:picLocks noChangeAspect="1"/>
          </p:cNvPicPr>
          <p:nvPr/>
        </p:nvPicPr>
        <p:blipFill>
          <a:blip r:embed="rId4"/>
          <a:stretch>
            <a:fillRect/>
          </a:stretch>
        </p:blipFill>
        <p:spPr>
          <a:xfrm>
            <a:off x="1996069" y="2657475"/>
            <a:ext cx="6027102" cy="3109984"/>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062265217"/>
      </p:ext>
    </p:extLst>
  </p:cSld>
  <p:clrMapOvr>
    <a:masterClrMapping/>
  </p:clrMapOvr>
  <p:transition spd="med">
    <p:fade thruBlk="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262979"/>
          </a:xfrm>
          <a:prstGeom prst="rect">
            <a:avLst/>
          </a:prstGeom>
        </p:spPr>
        <p:txBody>
          <a:bodyPr wrap="square">
            <a:spAutoFit/>
          </a:bodyPr>
          <a:lstStyle/>
          <a:p>
            <a:pPr marL="0" lvl="1">
              <a:spcBef>
                <a:spcPct val="20000"/>
              </a:spcBef>
            </a:pPr>
            <a:r>
              <a:rPr lang="hr-BA" sz="2400" b="1" dirty="0">
                <a:solidFill>
                  <a:srgbClr val="1F497D"/>
                </a:solidFill>
              </a:rPr>
              <a:t>HRN EN 14625:2012 </a:t>
            </a:r>
            <a:endParaRPr lang="pl-PL" sz="2000" b="1" dirty="0">
              <a:solidFill>
                <a:srgbClr val="0070C0"/>
              </a:solidFill>
            </a:endParaRPr>
          </a:p>
          <a:p>
            <a:pPr marL="0" lvl="1">
              <a:spcBef>
                <a:spcPct val="20000"/>
              </a:spcBef>
            </a:pPr>
            <a:r>
              <a:rPr lang="pl-PL" sz="2000" i="1" dirty="0">
                <a:solidFill>
                  <a:srgbClr val="0070C0"/>
                </a:solidFill>
              </a:rPr>
              <a:t>Ambient air – </a:t>
            </a:r>
            <a:r>
              <a:rPr lang="en-US" sz="2000" i="1" dirty="0">
                <a:solidFill>
                  <a:srgbClr val="0070C0"/>
                </a:solidFill>
              </a:rPr>
              <a:t>Standard method for the measurement of the concentration of ozone by ultraviolet photometry </a:t>
            </a:r>
            <a:endParaRPr lang="hr-HR" sz="2000" i="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This European Standard establishes a method for continuous measurement for</a:t>
            </a:r>
            <a:r>
              <a:rPr lang="hr-HR" sz="2000" dirty="0">
                <a:solidFill>
                  <a:srgbClr val="0070C0"/>
                </a:solidFill>
              </a:rPr>
              <a:t> </a:t>
            </a:r>
            <a:r>
              <a:rPr lang="en-US" sz="2000" dirty="0">
                <a:solidFill>
                  <a:srgbClr val="0070C0"/>
                </a:solidFill>
              </a:rPr>
              <a:t>determination</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concentrations of ozone in the ambient air </a:t>
            </a:r>
            <a:r>
              <a:rPr lang="hr-HR" sz="2000" dirty="0" err="1">
                <a:solidFill>
                  <a:srgbClr val="0070C0"/>
                </a:solidFill>
              </a:rPr>
              <a:t>by</a:t>
            </a:r>
            <a:r>
              <a:rPr lang="hr-HR" sz="2000" dirty="0">
                <a:solidFill>
                  <a:srgbClr val="0070C0"/>
                </a:solidFill>
              </a:rPr>
              <a:t> </a:t>
            </a:r>
            <a:r>
              <a:rPr lang="en-US" sz="2000" b="1" dirty="0">
                <a:solidFill>
                  <a:srgbClr val="0070C0"/>
                </a:solidFill>
              </a:rPr>
              <a:t>ultraviolet photometry</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standard describes the performance characteristics and sets the minimum</a:t>
            </a:r>
            <a:r>
              <a:rPr lang="hr-HR" sz="2000" dirty="0">
                <a:solidFill>
                  <a:srgbClr val="0070C0"/>
                </a:solidFill>
              </a:rPr>
              <a:t> </a:t>
            </a:r>
            <a:r>
              <a:rPr lang="en-US" sz="2000" dirty="0">
                <a:solidFill>
                  <a:srgbClr val="0070C0"/>
                </a:solidFill>
              </a:rPr>
              <a:t>criteria required for</a:t>
            </a:r>
            <a:r>
              <a:rPr lang="hr-HR" sz="2000" dirty="0">
                <a:solidFill>
                  <a:srgbClr val="0070C0"/>
                </a:solidFill>
              </a:rPr>
              <a:t> </a:t>
            </a:r>
            <a:r>
              <a:rPr lang="en-US" sz="2000" dirty="0">
                <a:solidFill>
                  <a:srgbClr val="0070C0"/>
                </a:solidFill>
              </a:rPr>
              <a:t>selecting the appropriate analyzer</a:t>
            </a:r>
            <a:r>
              <a:rPr lang="pl-PL" sz="2000" dirty="0">
                <a:solidFill>
                  <a:srgbClr val="0070C0"/>
                </a:solidFill>
              </a:rPr>
              <a:t>. </a:t>
            </a:r>
          </a:p>
          <a:p>
            <a:pPr marL="0" lvl="1">
              <a:spcBef>
                <a:spcPct val="20000"/>
              </a:spcBef>
            </a:pPr>
            <a:r>
              <a:rPr lang="en-US" sz="2000" dirty="0">
                <a:solidFill>
                  <a:srgbClr val="0070C0"/>
                </a:solidFill>
              </a:rPr>
              <a:t>It also includes an assessment of the suitability of the analyzer for use on the</a:t>
            </a:r>
            <a:r>
              <a:rPr lang="hr-HR" sz="2000" dirty="0">
                <a:solidFill>
                  <a:srgbClr val="0070C0"/>
                </a:solidFill>
              </a:rPr>
              <a:t> </a:t>
            </a:r>
            <a:r>
              <a:rPr lang="en-US" sz="2000" dirty="0">
                <a:solidFill>
                  <a:srgbClr val="0070C0"/>
                </a:solidFill>
              </a:rPr>
              <a:t>meter</a:t>
            </a:r>
            <a:r>
              <a:rPr lang="hr-HR" sz="2000" dirty="0">
                <a:solidFill>
                  <a:srgbClr val="0070C0"/>
                </a:solidFill>
              </a:rPr>
              <a:t> </a:t>
            </a:r>
            <a:r>
              <a:rPr lang="en-US" sz="2000" dirty="0">
                <a:solidFill>
                  <a:srgbClr val="0070C0"/>
                </a:solidFill>
              </a:rPr>
              <a:t>station to meet the data quality requirements in accordance with the Directive</a:t>
            </a:r>
            <a:r>
              <a:rPr lang="hr-HR" sz="2000" dirty="0">
                <a:solidFill>
                  <a:srgbClr val="0070C0"/>
                </a:solidFill>
              </a:rPr>
              <a:t> </a:t>
            </a:r>
            <a:r>
              <a:rPr lang="pl-PL" sz="2000" dirty="0">
                <a:solidFill>
                  <a:srgbClr val="0070C0"/>
                </a:solidFill>
              </a:rPr>
              <a:t>2008/50/EC.</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12" name="Slika 11"/>
          <p:cNvPicPr>
            <a:picLocks noChangeAspect="1"/>
          </p:cNvPicPr>
          <p:nvPr/>
        </p:nvPicPr>
        <p:blipFill>
          <a:blip r:embed="rId4"/>
          <a:stretch>
            <a:fillRect/>
          </a:stretch>
        </p:blipFill>
        <p:spPr>
          <a:xfrm>
            <a:off x="7218307" y="1931151"/>
            <a:ext cx="1609725" cy="1009650"/>
          </a:xfrm>
          <a:prstGeom prst="rect">
            <a:avLst/>
          </a:prstGeom>
        </p:spPr>
      </p:pic>
      <p:sp>
        <p:nvSpPr>
          <p:cNvPr id="13" name="TextBox 12"/>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38388842"/>
      </p:ext>
    </p:extLst>
  </p:cSld>
  <p:clrMapOvr>
    <a:masterClrMapping/>
  </p:clrMapOvr>
  <p:transition spd="med">
    <p:fade thruBlk="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785652"/>
          </a:xfrm>
          <a:prstGeom prst="rect">
            <a:avLst/>
          </a:prstGeom>
        </p:spPr>
        <p:txBody>
          <a:bodyPr wrap="square">
            <a:spAutoFit/>
          </a:bodyPr>
          <a:lstStyle/>
          <a:p>
            <a:pPr marL="0" lvl="1">
              <a:spcBef>
                <a:spcPct val="20000"/>
              </a:spcBef>
            </a:pPr>
            <a:r>
              <a:rPr lang="hr-BA" sz="2400" b="1" dirty="0">
                <a:solidFill>
                  <a:srgbClr val="1F497D"/>
                </a:solidFill>
              </a:rPr>
              <a:t>HRN EN 14625:2012 </a:t>
            </a:r>
            <a:endParaRPr lang="pl-PL" sz="2000" b="1" dirty="0">
              <a:solidFill>
                <a:srgbClr val="0070C0"/>
              </a:solidFill>
            </a:endParaRPr>
          </a:p>
          <a:p>
            <a:pPr marL="0" lvl="1">
              <a:spcBef>
                <a:spcPct val="20000"/>
              </a:spcBef>
            </a:pPr>
            <a:r>
              <a:rPr lang="pl-PL" sz="2000" i="1" dirty="0">
                <a:solidFill>
                  <a:srgbClr val="0070C0"/>
                </a:solidFill>
              </a:rPr>
              <a:t>MEASUREMENT AREA</a:t>
            </a:r>
          </a:p>
          <a:p>
            <a:pPr marL="0" lvl="1" algn="ctr">
              <a:spcBef>
                <a:spcPct val="20000"/>
              </a:spcBef>
            </a:pPr>
            <a:r>
              <a:rPr lang="hr-HR" sz="2000" b="1" dirty="0"/>
              <a:t>0 - 500 µg/m</a:t>
            </a:r>
            <a:r>
              <a:rPr lang="hr-HR" sz="2000" b="1" baseline="30000" dirty="0"/>
              <a:t>3</a:t>
            </a:r>
            <a:r>
              <a:rPr lang="hr-HR" sz="2000" b="1" dirty="0"/>
              <a:t> </a:t>
            </a:r>
          </a:p>
          <a:p>
            <a:pPr marL="0" lvl="1" algn="ctr">
              <a:spcBef>
                <a:spcPct val="20000"/>
              </a:spcBef>
            </a:pPr>
            <a:r>
              <a:rPr lang="hr-HR" sz="2000" dirty="0"/>
              <a:t>(0 – 250 </a:t>
            </a:r>
            <a:r>
              <a:rPr lang="hr-HR" sz="2000" dirty="0" err="1"/>
              <a:t>nmol</a:t>
            </a:r>
            <a:r>
              <a:rPr lang="hr-HR" sz="2000" dirty="0"/>
              <a:t>/mol)</a:t>
            </a:r>
          </a:p>
          <a:p>
            <a:pPr marL="0" lvl="1">
              <a:spcBef>
                <a:spcPct val="20000"/>
              </a:spcBef>
            </a:pPr>
            <a:endParaRPr lang="pl-PL" sz="2000" dirty="0">
              <a:solidFill>
                <a:srgbClr val="0070C0"/>
              </a:solidFill>
            </a:endParaRPr>
          </a:p>
          <a:p>
            <a:pPr marL="0" lvl="1">
              <a:spcBef>
                <a:spcPct val="20000"/>
              </a:spcBef>
            </a:pPr>
            <a:r>
              <a:rPr lang="pl-PL" sz="2000" i="1" dirty="0">
                <a:solidFill>
                  <a:srgbClr val="0070C0"/>
                </a:solidFill>
              </a:rPr>
              <a:t>MEASUREMENT PRINCIPLE</a:t>
            </a:r>
          </a:p>
          <a:p>
            <a:pPr marL="0" lvl="1">
              <a:spcBef>
                <a:spcPct val="20000"/>
              </a:spcBef>
            </a:pPr>
            <a:endParaRPr lang="pl-PL" sz="2000" i="1" dirty="0">
              <a:solidFill>
                <a:srgbClr val="0070C0"/>
              </a:solidFill>
            </a:endParaRPr>
          </a:p>
          <a:p>
            <a:pPr marL="0" lvl="1" algn="ctr">
              <a:spcBef>
                <a:spcPct val="20000"/>
              </a:spcBef>
            </a:pPr>
            <a:r>
              <a:rPr lang="pl-PL" sz="2000" b="1" dirty="0"/>
              <a:t>UV PHOTOMETRY</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a:stretch>
            <a:fillRect/>
          </a:stretch>
        </p:blipFill>
        <p:spPr>
          <a:xfrm>
            <a:off x="3575932" y="4301439"/>
            <a:ext cx="1823689" cy="1965795"/>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619545355"/>
      </p:ext>
    </p:extLst>
  </p:cSld>
  <p:clrMapOvr>
    <a:masterClrMapping/>
  </p:clrMapOvr>
  <p:transition spd="med">
    <p:fade thruBlk="1"/>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60677" y="311591"/>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931985"/>
            <a:ext cx="8797149" cy="6186309"/>
          </a:xfrm>
          <a:prstGeom prst="rect">
            <a:avLst/>
          </a:prstGeom>
        </p:spPr>
        <p:txBody>
          <a:bodyPr wrap="square">
            <a:spAutoFit/>
          </a:bodyPr>
          <a:lstStyle/>
          <a:p>
            <a:pPr marL="0" lvl="1">
              <a:spcBef>
                <a:spcPct val="20000"/>
              </a:spcBef>
            </a:pPr>
            <a:r>
              <a:rPr lang="hr-BA" sz="2400" b="1" dirty="0">
                <a:solidFill>
                  <a:srgbClr val="1F497D"/>
                </a:solidFill>
              </a:rPr>
              <a:t>HRN EN 14625:2012 </a:t>
            </a:r>
            <a:endParaRPr lang="pl-PL" sz="2000" b="1" dirty="0">
              <a:solidFill>
                <a:srgbClr val="0070C0"/>
              </a:solidFill>
            </a:endParaRPr>
          </a:p>
          <a:p>
            <a:r>
              <a:rPr lang="en-US" dirty="0"/>
              <a:t>The method is based on the ability of ozone to absorb UV radiation</a:t>
            </a:r>
            <a:r>
              <a:rPr lang="hr-HR" dirty="0"/>
              <a:t>. </a:t>
            </a:r>
          </a:p>
          <a:p>
            <a:endParaRPr lang="hr-HR" dirty="0"/>
          </a:p>
          <a:p>
            <a:r>
              <a:rPr lang="en-US" dirty="0"/>
              <a:t>Sampled air is filtered at the inlet into the analyzer, and with constant and known flow</a:t>
            </a:r>
            <a:r>
              <a:rPr lang="hr-HR" dirty="0"/>
              <a:t> </a:t>
            </a:r>
            <a:r>
              <a:rPr lang="en-US" dirty="0"/>
              <a:t>flows</a:t>
            </a:r>
            <a:r>
              <a:rPr lang="hr-HR" dirty="0"/>
              <a:t> to </a:t>
            </a:r>
            <a:r>
              <a:rPr lang="hr-HR" dirty="0" err="1"/>
              <a:t>the</a:t>
            </a:r>
            <a:r>
              <a:rPr lang="hr-HR" dirty="0"/>
              <a:t> </a:t>
            </a:r>
            <a:r>
              <a:rPr lang="en-US" dirty="0"/>
              <a:t>reaction cell in which the conditions of constant pressure and temperature are</a:t>
            </a:r>
            <a:r>
              <a:rPr lang="hr-HR" dirty="0"/>
              <a:t> </a:t>
            </a:r>
            <a:r>
              <a:rPr lang="en-US" dirty="0"/>
              <a:t>maintained. In that</a:t>
            </a:r>
            <a:r>
              <a:rPr lang="hr-HR" dirty="0"/>
              <a:t> </a:t>
            </a:r>
            <a:r>
              <a:rPr lang="en-US" dirty="0"/>
              <a:t>conditions the air is exposed to constant radiation of low pressure mercury lamps with peak values</a:t>
            </a:r>
            <a:r>
              <a:rPr lang="hr-HR" dirty="0"/>
              <a:t> </a:t>
            </a:r>
            <a:r>
              <a:rPr lang="en-US" dirty="0"/>
              <a:t>of 253.7 nm. Sensitive photodiodes or photomultiplier detectors measure the intensity of the radiation</a:t>
            </a:r>
            <a:r>
              <a:rPr lang="hr-HR" dirty="0"/>
              <a:t> </a:t>
            </a:r>
            <a:r>
              <a:rPr lang="en-US" dirty="0"/>
              <a:t>which passed through the reaction cell. Ozone in the air sample absorbs a certain amount</a:t>
            </a:r>
            <a:r>
              <a:rPr lang="hr-HR" dirty="0"/>
              <a:t> </a:t>
            </a:r>
            <a:r>
              <a:rPr lang="hr-HR" dirty="0" err="1"/>
              <a:t>of</a:t>
            </a:r>
            <a:r>
              <a:rPr lang="hr-HR" dirty="0"/>
              <a:t> </a:t>
            </a:r>
            <a:r>
              <a:rPr lang="en-US" dirty="0"/>
              <a:t>radiation that is </a:t>
            </a:r>
            <a:r>
              <a:rPr lang="hr-HR" dirty="0"/>
              <a:t>at </a:t>
            </a:r>
            <a:r>
              <a:rPr lang="hr-HR" dirty="0" err="1"/>
              <a:t>constant</a:t>
            </a:r>
            <a:r>
              <a:rPr lang="hr-HR" dirty="0"/>
              <a:t> </a:t>
            </a:r>
            <a:r>
              <a:rPr lang="hr-HR" dirty="0" err="1"/>
              <a:t>conditions</a:t>
            </a:r>
            <a:r>
              <a:rPr lang="hr-HR" dirty="0"/>
              <a:t> </a:t>
            </a:r>
            <a:r>
              <a:rPr lang="en-US" dirty="0"/>
              <a:t>in proportion to the concentration of ozone in the sample</a:t>
            </a:r>
            <a:r>
              <a:rPr lang="hr-HR" dirty="0"/>
              <a:t>. </a:t>
            </a:r>
          </a:p>
          <a:p>
            <a:endParaRPr lang="hr-HR" dirty="0"/>
          </a:p>
          <a:p>
            <a:r>
              <a:rPr lang="en-US" dirty="0"/>
              <a:t>There are two basic ways of quantifying this absorption. One is to get through the same</a:t>
            </a:r>
            <a:r>
              <a:rPr lang="hr-HR" dirty="0"/>
              <a:t> </a:t>
            </a:r>
            <a:r>
              <a:rPr lang="en-US" dirty="0"/>
              <a:t>reaction</a:t>
            </a:r>
            <a:r>
              <a:rPr lang="hr-HR" dirty="0"/>
              <a:t> </a:t>
            </a:r>
            <a:r>
              <a:rPr lang="en-US" dirty="0"/>
              <a:t>cell the alternating air and ozone-free air sample, and the other is that there are two</a:t>
            </a:r>
            <a:r>
              <a:rPr lang="hr-HR" dirty="0"/>
              <a:t> </a:t>
            </a:r>
            <a:r>
              <a:rPr lang="en-US" dirty="0"/>
              <a:t>identical cells, and through one </a:t>
            </a:r>
            <a:r>
              <a:rPr lang="hr-HR" dirty="0" err="1"/>
              <a:t>there</a:t>
            </a:r>
            <a:r>
              <a:rPr lang="hr-HR" dirty="0"/>
              <a:t> is a </a:t>
            </a:r>
            <a:r>
              <a:rPr lang="en-US" dirty="0"/>
              <a:t>continuous passage of air </a:t>
            </a:r>
            <a:r>
              <a:rPr lang="hr-HR" dirty="0" err="1"/>
              <a:t>sample</a:t>
            </a:r>
            <a:r>
              <a:rPr lang="en-US" dirty="0"/>
              <a:t>, and through the other </a:t>
            </a:r>
            <a:r>
              <a:rPr lang="hr-HR" dirty="0" err="1"/>
              <a:t>the</a:t>
            </a:r>
            <a:r>
              <a:rPr lang="hr-HR" dirty="0"/>
              <a:t> </a:t>
            </a:r>
            <a:r>
              <a:rPr lang="en-US" dirty="0"/>
              <a:t>air without</a:t>
            </a:r>
            <a:r>
              <a:rPr lang="hr-HR" dirty="0"/>
              <a:t> </a:t>
            </a:r>
            <a:r>
              <a:rPr lang="en-US" dirty="0"/>
              <a:t>ozone. In both modes, ozone-free air is obtained by catalytically conducting air</a:t>
            </a:r>
            <a:r>
              <a:rPr lang="hr-HR" dirty="0"/>
              <a:t> </a:t>
            </a:r>
            <a:r>
              <a:rPr lang="en-US" dirty="0"/>
              <a:t>ozone convector. The difference in radiation intensity measured in the air with or without ozone,</a:t>
            </a:r>
            <a:r>
              <a:rPr lang="hr-HR" dirty="0"/>
              <a:t> </a:t>
            </a:r>
            <a:r>
              <a:rPr lang="en-US" dirty="0"/>
              <a:t>represents the absorption of radiation. Sampling of air containing a known concentration of ozone</a:t>
            </a:r>
            <a:r>
              <a:rPr lang="hr-HR" dirty="0"/>
              <a:t> </a:t>
            </a:r>
            <a:r>
              <a:rPr lang="en-US" dirty="0"/>
              <a:t>the analyzer is tuned, and it is possible to calculate the absorption from the calibration direction</a:t>
            </a:r>
            <a:r>
              <a:rPr lang="hr-HR" dirty="0"/>
              <a:t> </a:t>
            </a:r>
            <a:r>
              <a:rPr lang="en-US" dirty="0"/>
              <a:t>ozone concentration</a:t>
            </a:r>
            <a:r>
              <a:rPr lang="hr-HR" dirty="0"/>
              <a:t>.</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446510012"/>
      </p:ext>
    </p:extLst>
  </p:cSld>
  <p:clrMapOvr>
    <a:masterClrMapping/>
  </p:clrMapOvr>
  <p:transition spd="med">
    <p:fade thruBlk="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200329"/>
          </a:xfrm>
          <a:prstGeom prst="rect">
            <a:avLst/>
          </a:prstGeom>
        </p:spPr>
        <p:txBody>
          <a:bodyPr wrap="square">
            <a:spAutoFit/>
          </a:bodyPr>
          <a:lstStyle/>
          <a:p>
            <a:pPr marL="0" lvl="1">
              <a:spcBef>
                <a:spcPct val="20000"/>
              </a:spcBef>
            </a:pPr>
            <a:r>
              <a:rPr lang="hr-BA" sz="2400" b="1" dirty="0">
                <a:solidFill>
                  <a:srgbClr val="1F497D"/>
                </a:solidFill>
              </a:rPr>
              <a:t>HRN EN 14625:2012 </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8" name="Slika 7"/>
          <p:cNvPicPr>
            <a:picLocks noChangeAspect="1"/>
          </p:cNvPicPr>
          <p:nvPr/>
        </p:nvPicPr>
        <p:blipFill>
          <a:blip r:embed="rId4"/>
          <a:stretch>
            <a:fillRect/>
          </a:stretch>
        </p:blipFill>
        <p:spPr>
          <a:xfrm>
            <a:off x="3000137" y="1466711"/>
            <a:ext cx="5297462" cy="4466665"/>
          </a:xfrm>
          <a:prstGeom prst="rect">
            <a:avLst/>
          </a:prstGeom>
        </p:spPr>
      </p:pic>
      <p:pic>
        <p:nvPicPr>
          <p:cNvPr id="10" name="Slika 9"/>
          <p:cNvPicPr>
            <a:picLocks noChangeAspect="1"/>
          </p:cNvPicPr>
          <p:nvPr/>
        </p:nvPicPr>
        <p:blipFill>
          <a:blip r:embed="rId5"/>
          <a:stretch>
            <a:fillRect/>
          </a:stretch>
        </p:blipFill>
        <p:spPr>
          <a:xfrm>
            <a:off x="1310508" y="3767696"/>
            <a:ext cx="3277038" cy="2193262"/>
          </a:xfrm>
          <a:prstGeom prst="rect">
            <a:avLst/>
          </a:prstGeom>
        </p:spPr>
      </p:pic>
      <p:sp>
        <p:nvSpPr>
          <p:cNvPr id="13" name="TextBox 12"/>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833699193"/>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79440" y="1674027"/>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12" name="Tablica 11"/>
          <p:cNvGraphicFramePr>
            <a:graphicFrameLocks noGrp="1"/>
          </p:cNvGraphicFramePr>
          <p:nvPr>
            <p:extLst>
              <p:ext uri="{D42A27DB-BD31-4B8C-83A1-F6EECF244321}">
                <p14:modId xmlns:p14="http://schemas.microsoft.com/office/powerpoint/2010/main" val="2032611868"/>
              </p:ext>
            </p:extLst>
          </p:nvPr>
        </p:nvGraphicFramePr>
        <p:xfrm>
          <a:off x="1132522" y="1604656"/>
          <a:ext cx="7056785" cy="4306378"/>
        </p:xfrm>
        <a:graphic>
          <a:graphicData uri="http://schemas.openxmlformats.org/drawingml/2006/table">
            <a:tbl>
              <a:tblPr firstRow="1" bandRow="1">
                <a:tableStyleId>{5C22544A-7EE6-4342-B048-85BDC9FD1C3A}</a:tableStyleId>
              </a:tblPr>
              <a:tblGrid>
                <a:gridCol w="5400601">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tblGrid>
              <a:tr h="432048">
                <a:tc>
                  <a:txBody>
                    <a:bodyPr/>
                    <a:lstStyle/>
                    <a:p>
                      <a:endParaRPr lang="hr-HR" dirty="0"/>
                    </a:p>
                  </a:txBody>
                  <a:tcPr/>
                </a:tc>
                <a:tc>
                  <a:txBody>
                    <a:bodyPr/>
                    <a:lstStyle/>
                    <a:p>
                      <a:pPr algn="ctr"/>
                      <a:r>
                        <a:rPr lang="hr-HR" sz="1200" dirty="0"/>
                        <a:t>Standard </a:t>
                      </a:r>
                      <a:r>
                        <a:rPr lang="hr-HR" sz="1200" dirty="0" err="1"/>
                        <a:t>item</a:t>
                      </a:r>
                      <a:endParaRPr lang="hr-HR" sz="1600" dirty="0"/>
                    </a:p>
                  </a:txBody>
                  <a:tcPr anchor="ctr"/>
                </a:tc>
                <a:extLst>
                  <a:ext uri="{0D108BD9-81ED-4DB2-BD59-A6C34878D82A}">
                    <a16:rowId xmlns:a16="http://schemas.microsoft.com/office/drawing/2014/main" val="10000"/>
                  </a:ext>
                </a:extLst>
              </a:tr>
              <a:tr h="387433">
                <a:tc>
                  <a:txBody>
                    <a:bodyPr/>
                    <a:lstStyle/>
                    <a:p>
                      <a:pPr algn="ctr"/>
                      <a:r>
                        <a:rPr lang="hr-HR" sz="1400" dirty="0"/>
                        <a:t>General</a:t>
                      </a:r>
                    </a:p>
                  </a:txBody>
                  <a:tcPr anchor="ctr"/>
                </a:tc>
                <a:tc>
                  <a:txBody>
                    <a:bodyPr/>
                    <a:lstStyle/>
                    <a:p>
                      <a:pPr algn="ctr"/>
                      <a:r>
                        <a:rPr lang="hr-HR" sz="1400" dirty="0"/>
                        <a:t>5.1</a:t>
                      </a:r>
                    </a:p>
                  </a:txBody>
                  <a:tcPr anchor="ctr"/>
                </a:tc>
                <a:extLst>
                  <a:ext uri="{0D108BD9-81ED-4DB2-BD59-A6C34878D82A}">
                    <a16:rowId xmlns:a16="http://schemas.microsoft.com/office/drawing/2014/main" val="10001"/>
                  </a:ext>
                </a:extLst>
              </a:tr>
              <a:tr h="387433">
                <a:tc>
                  <a:txBody>
                    <a:bodyPr/>
                    <a:lstStyle/>
                    <a:p>
                      <a:pPr algn="ctr"/>
                      <a:r>
                        <a:rPr lang="hr-HR" sz="1400" b="1" dirty="0"/>
                        <a:t>PERSONNEL</a:t>
                      </a:r>
                    </a:p>
                  </a:txBody>
                  <a:tcPr anchor="ctr"/>
                </a:tc>
                <a:tc>
                  <a:txBody>
                    <a:bodyPr/>
                    <a:lstStyle/>
                    <a:p>
                      <a:pPr algn="ctr"/>
                      <a:r>
                        <a:rPr lang="hr-HR" sz="1400" dirty="0"/>
                        <a:t>5.2</a:t>
                      </a:r>
                    </a:p>
                  </a:txBody>
                  <a:tcPr anchor="ctr"/>
                </a:tc>
                <a:extLst>
                  <a:ext uri="{0D108BD9-81ED-4DB2-BD59-A6C34878D82A}">
                    <a16:rowId xmlns:a16="http://schemas.microsoft.com/office/drawing/2014/main" val="10002"/>
                  </a:ext>
                </a:extLst>
              </a:tr>
              <a:tr h="387433">
                <a:tc>
                  <a:txBody>
                    <a:bodyPr/>
                    <a:lstStyle/>
                    <a:p>
                      <a:pPr algn="ctr"/>
                      <a:r>
                        <a:rPr lang="hr-HR" sz="1400" b="1" dirty="0"/>
                        <a:t>ACCOMMODATION AND ENVIRONMENTAL CONDITIONS</a:t>
                      </a:r>
                    </a:p>
                  </a:txBody>
                  <a:tcPr anchor="ctr"/>
                </a:tc>
                <a:tc>
                  <a:txBody>
                    <a:bodyPr/>
                    <a:lstStyle/>
                    <a:p>
                      <a:pPr algn="ctr"/>
                      <a:r>
                        <a:rPr lang="hr-HR" sz="1400" dirty="0"/>
                        <a:t>5.3</a:t>
                      </a:r>
                    </a:p>
                  </a:txBody>
                  <a:tcPr anchor="ctr"/>
                </a:tc>
                <a:extLst>
                  <a:ext uri="{0D108BD9-81ED-4DB2-BD59-A6C34878D82A}">
                    <a16:rowId xmlns:a16="http://schemas.microsoft.com/office/drawing/2014/main" val="10003"/>
                  </a:ext>
                </a:extLst>
              </a:tr>
              <a:tr h="387433">
                <a:tc>
                  <a:txBody>
                    <a:bodyPr/>
                    <a:lstStyle/>
                    <a:p>
                      <a:pPr algn="ctr"/>
                      <a:r>
                        <a:rPr lang="hr-HR" sz="1400" dirty="0"/>
                        <a:t>TEST AND CALIBRATION </a:t>
                      </a:r>
                      <a:r>
                        <a:rPr lang="hr-HR" sz="1400" b="1" dirty="0"/>
                        <a:t>METHODS</a:t>
                      </a:r>
                    </a:p>
                  </a:txBody>
                  <a:tcPr anchor="ctr"/>
                </a:tc>
                <a:tc>
                  <a:txBody>
                    <a:bodyPr/>
                    <a:lstStyle/>
                    <a:p>
                      <a:pPr algn="ctr"/>
                      <a:r>
                        <a:rPr lang="hr-HR" sz="1400" dirty="0"/>
                        <a:t>5.4</a:t>
                      </a:r>
                    </a:p>
                  </a:txBody>
                  <a:tcPr anchor="ctr"/>
                </a:tc>
                <a:extLst>
                  <a:ext uri="{0D108BD9-81ED-4DB2-BD59-A6C34878D82A}">
                    <a16:rowId xmlns:a16="http://schemas.microsoft.com/office/drawing/2014/main" val="10004"/>
                  </a:ext>
                </a:extLst>
              </a:tr>
              <a:tr h="387433">
                <a:tc>
                  <a:txBody>
                    <a:bodyPr/>
                    <a:lstStyle/>
                    <a:p>
                      <a:pPr algn="ctr"/>
                      <a:r>
                        <a:rPr lang="hr-HR" sz="1400" b="1" dirty="0"/>
                        <a:t>EQUIPMENT</a:t>
                      </a:r>
                    </a:p>
                  </a:txBody>
                  <a:tcPr anchor="ctr"/>
                </a:tc>
                <a:tc>
                  <a:txBody>
                    <a:bodyPr/>
                    <a:lstStyle/>
                    <a:p>
                      <a:pPr algn="ctr"/>
                      <a:r>
                        <a:rPr lang="hr-HR" sz="1400" dirty="0"/>
                        <a:t>5.5</a:t>
                      </a:r>
                    </a:p>
                  </a:txBody>
                  <a:tcPr anchor="ctr"/>
                </a:tc>
                <a:extLst>
                  <a:ext uri="{0D108BD9-81ED-4DB2-BD59-A6C34878D82A}">
                    <a16:rowId xmlns:a16="http://schemas.microsoft.com/office/drawing/2014/main" val="10005"/>
                  </a:ext>
                </a:extLst>
              </a:tr>
              <a:tr h="387433">
                <a:tc>
                  <a:txBody>
                    <a:bodyPr/>
                    <a:lstStyle/>
                    <a:p>
                      <a:pPr algn="ctr"/>
                      <a:r>
                        <a:rPr lang="hr-HR" sz="1400" b="1" dirty="0"/>
                        <a:t>MEASUREMENT TRACEABILITY</a:t>
                      </a:r>
                    </a:p>
                  </a:txBody>
                  <a:tcPr anchor="ctr"/>
                </a:tc>
                <a:tc>
                  <a:txBody>
                    <a:bodyPr/>
                    <a:lstStyle/>
                    <a:p>
                      <a:pPr algn="ctr"/>
                      <a:r>
                        <a:rPr lang="hr-HR" sz="1400" dirty="0"/>
                        <a:t>5.6</a:t>
                      </a:r>
                    </a:p>
                  </a:txBody>
                  <a:tcPr anchor="ctr"/>
                </a:tc>
                <a:extLst>
                  <a:ext uri="{0D108BD9-81ED-4DB2-BD59-A6C34878D82A}">
                    <a16:rowId xmlns:a16="http://schemas.microsoft.com/office/drawing/2014/main" val="10006"/>
                  </a:ext>
                </a:extLst>
              </a:tr>
              <a:tr h="387433">
                <a:tc>
                  <a:txBody>
                    <a:bodyPr/>
                    <a:lstStyle/>
                    <a:p>
                      <a:pPr algn="ctr"/>
                      <a:r>
                        <a:rPr lang="hr-HR" sz="1400" dirty="0"/>
                        <a:t>SAMPLING</a:t>
                      </a:r>
                    </a:p>
                  </a:txBody>
                  <a:tcPr anchor="ctr"/>
                </a:tc>
                <a:tc>
                  <a:txBody>
                    <a:bodyPr/>
                    <a:lstStyle/>
                    <a:p>
                      <a:pPr algn="ctr"/>
                      <a:r>
                        <a:rPr lang="hr-HR" sz="1400" dirty="0"/>
                        <a:t>5.7</a:t>
                      </a:r>
                    </a:p>
                  </a:txBody>
                  <a:tcPr anchor="ctr"/>
                </a:tc>
                <a:extLst>
                  <a:ext uri="{0D108BD9-81ED-4DB2-BD59-A6C34878D82A}">
                    <a16:rowId xmlns:a16="http://schemas.microsoft.com/office/drawing/2014/main" val="10007"/>
                  </a:ext>
                </a:extLst>
              </a:tr>
              <a:tr h="387433">
                <a:tc>
                  <a:txBody>
                    <a:bodyPr/>
                    <a:lstStyle/>
                    <a:p>
                      <a:pPr algn="ctr"/>
                      <a:r>
                        <a:rPr lang="hr-HR" sz="1400" b="1" dirty="0"/>
                        <a:t>HANDLING </a:t>
                      </a:r>
                      <a:r>
                        <a:rPr lang="hr-HR" sz="1400" b="0" dirty="0"/>
                        <a:t>OF TEST AND CALIBRATION ITEMS</a:t>
                      </a:r>
                    </a:p>
                  </a:txBody>
                  <a:tcPr anchor="ctr"/>
                </a:tc>
                <a:tc>
                  <a:txBody>
                    <a:bodyPr/>
                    <a:lstStyle/>
                    <a:p>
                      <a:pPr algn="ctr"/>
                      <a:r>
                        <a:rPr lang="hr-HR" sz="1400" dirty="0"/>
                        <a:t>5.8</a:t>
                      </a:r>
                    </a:p>
                  </a:txBody>
                  <a:tcPr anchor="ctr"/>
                </a:tc>
                <a:extLst>
                  <a:ext uri="{0D108BD9-81ED-4DB2-BD59-A6C34878D82A}">
                    <a16:rowId xmlns:a16="http://schemas.microsoft.com/office/drawing/2014/main" val="10008"/>
                  </a:ext>
                </a:extLst>
              </a:tr>
              <a:tr h="387433">
                <a:tc>
                  <a:txBody>
                    <a:bodyPr/>
                    <a:lstStyle/>
                    <a:p>
                      <a:pPr algn="ctr"/>
                      <a:r>
                        <a:rPr lang="hr-HR" sz="1400" b="1" dirty="0"/>
                        <a:t>ASSURING THE QUALITY OF RESULTS</a:t>
                      </a:r>
                    </a:p>
                  </a:txBody>
                  <a:tcPr anchor="ctr"/>
                </a:tc>
                <a:tc>
                  <a:txBody>
                    <a:bodyPr/>
                    <a:lstStyle/>
                    <a:p>
                      <a:pPr algn="ctr"/>
                      <a:r>
                        <a:rPr lang="hr-HR" sz="1400" dirty="0"/>
                        <a:t>5.9</a:t>
                      </a:r>
                    </a:p>
                  </a:txBody>
                  <a:tcPr anchor="ctr"/>
                </a:tc>
                <a:extLst>
                  <a:ext uri="{0D108BD9-81ED-4DB2-BD59-A6C34878D82A}">
                    <a16:rowId xmlns:a16="http://schemas.microsoft.com/office/drawing/2014/main" val="10009"/>
                  </a:ext>
                </a:extLst>
              </a:tr>
              <a:tr h="387433">
                <a:tc>
                  <a:txBody>
                    <a:bodyPr/>
                    <a:lstStyle/>
                    <a:p>
                      <a:pPr algn="ctr"/>
                      <a:r>
                        <a:rPr lang="hr-HR" sz="1400" b="1" dirty="0"/>
                        <a:t>REPORTING THE RESULTS</a:t>
                      </a:r>
                    </a:p>
                  </a:txBody>
                  <a:tcPr anchor="ctr"/>
                </a:tc>
                <a:tc>
                  <a:txBody>
                    <a:bodyPr/>
                    <a:lstStyle/>
                    <a:p>
                      <a:pPr algn="ctr"/>
                      <a:r>
                        <a:rPr lang="hr-HR" sz="1400" dirty="0"/>
                        <a:t>5.10</a:t>
                      </a:r>
                    </a:p>
                  </a:txBody>
                  <a:tcPr anchor="ctr"/>
                </a:tc>
                <a:extLst>
                  <a:ext uri="{0D108BD9-81ED-4DB2-BD59-A6C34878D82A}">
                    <a16:rowId xmlns:a16="http://schemas.microsoft.com/office/drawing/2014/main" val="10010"/>
                  </a:ext>
                </a:extLst>
              </a:tr>
            </a:tbl>
          </a:graphicData>
        </a:graphic>
      </p:graphicFrame>
      <p:sp>
        <p:nvSpPr>
          <p:cNvPr id="13" name="TextBox 12"/>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50856345"/>
      </p:ext>
    </p:extLst>
  </p:cSld>
  <p:clrMapOvr>
    <a:masterClrMapping/>
  </p:clrMapOvr>
  <p:transition spd="med">
    <p:fade thruBlk="1"/>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938992"/>
          </a:xfrm>
          <a:prstGeom prst="rect">
            <a:avLst/>
          </a:prstGeom>
        </p:spPr>
        <p:txBody>
          <a:bodyPr wrap="square">
            <a:spAutoFit/>
          </a:bodyPr>
          <a:lstStyle/>
          <a:p>
            <a:pPr marL="0" lvl="1">
              <a:spcBef>
                <a:spcPct val="20000"/>
              </a:spcBef>
            </a:pPr>
            <a:r>
              <a:rPr lang="hr-BA" sz="2400" b="1" dirty="0">
                <a:solidFill>
                  <a:srgbClr val="1F497D"/>
                </a:solidFill>
              </a:rPr>
              <a:t>HRN EN 14625:2012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HORIBA – APOA 370</a:t>
            </a:r>
          </a:p>
          <a:p>
            <a:pPr marL="0" lvl="1">
              <a:spcBef>
                <a:spcPct val="20000"/>
              </a:spcBef>
            </a:pPr>
            <a:endParaRPr lang="pl-PL" sz="2000" dirty="0">
              <a:solidFill>
                <a:srgbClr val="0070C0"/>
              </a:solidFill>
            </a:endParaRPr>
          </a:p>
        </p:txBody>
      </p:sp>
      <p:pic>
        <p:nvPicPr>
          <p:cNvPr id="4" name="Slika 3"/>
          <p:cNvPicPr>
            <a:picLocks noChangeAspect="1"/>
          </p:cNvPicPr>
          <p:nvPr/>
        </p:nvPicPr>
        <p:blipFill>
          <a:blip r:embed="rId4"/>
          <a:stretch>
            <a:fillRect/>
          </a:stretch>
        </p:blipFill>
        <p:spPr>
          <a:xfrm>
            <a:off x="2356164" y="2192648"/>
            <a:ext cx="6214592" cy="3612881"/>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066172053"/>
      </p:ext>
    </p:extLst>
  </p:cSld>
  <p:clrMapOvr>
    <a:masterClrMapping/>
  </p:clrMapOvr>
  <p:transition spd="med">
    <p:fade thruBlk="1"/>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308324"/>
          </a:xfrm>
          <a:prstGeom prst="rect">
            <a:avLst/>
          </a:prstGeom>
        </p:spPr>
        <p:txBody>
          <a:bodyPr wrap="square">
            <a:spAutoFit/>
          </a:bodyPr>
          <a:lstStyle/>
          <a:p>
            <a:pPr marL="0" lvl="1">
              <a:spcBef>
                <a:spcPct val="20000"/>
              </a:spcBef>
            </a:pPr>
            <a:r>
              <a:rPr lang="hr-BA" sz="2400" b="1" dirty="0">
                <a:solidFill>
                  <a:srgbClr val="1F497D"/>
                </a:solidFill>
              </a:rPr>
              <a:t>HRN EN 14625:2012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THERMO SCIENTIFIC</a:t>
            </a:r>
          </a:p>
          <a:p>
            <a:pPr marL="0" lvl="1">
              <a:spcBef>
                <a:spcPct val="20000"/>
              </a:spcBef>
            </a:pPr>
            <a:r>
              <a:rPr lang="pl-PL" sz="2000" dirty="0">
                <a:solidFill>
                  <a:srgbClr val="0070C0"/>
                </a:solidFill>
              </a:rPr>
              <a:t>– MODEL 49i</a:t>
            </a:r>
          </a:p>
          <a:p>
            <a:pPr marL="0" lvl="1">
              <a:spcBef>
                <a:spcPct val="20000"/>
              </a:spcBef>
            </a:pPr>
            <a:endParaRPr lang="pl-PL" sz="2000" dirty="0">
              <a:solidFill>
                <a:srgbClr val="0070C0"/>
              </a:solidFill>
            </a:endParaRPr>
          </a:p>
        </p:txBody>
      </p:sp>
      <p:pic>
        <p:nvPicPr>
          <p:cNvPr id="12" name="Slika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9244" y="2593671"/>
            <a:ext cx="4361987" cy="2848645"/>
          </a:xfrm>
          <a:prstGeom prst="rect">
            <a:avLst/>
          </a:prstGeom>
        </p:spPr>
      </p:pic>
      <p:sp>
        <p:nvSpPr>
          <p:cNvPr id="13" name="TextBox 12"/>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659646462"/>
      </p:ext>
    </p:extLst>
  </p:cSld>
  <p:clrMapOvr>
    <a:masterClrMapping/>
  </p:clrMapOvr>
  <p:transition spd="med">
    <p:fade thruBlk="1"/>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2308324"/>
          </a:xfrm>
          <a:prstGeom prst="rect">
            <a:avLst/>
          </a:prstGeom>
        </p:spPr>
        <p:txBody>
          <a:bodyPr wrap="square">
            <a:spAutoFit/>
          </a:bodyPr>
          <a:lstStyle/>
          <a:p>
            <a:pPr marL="0" lvl="1">
              <a:spcBef>
                <a:spcPct val="20000"/>
              </a:spcBef>
            </a:pPr>
            <a:r>
              <a:rPr lang="hr-BA" sz="2400" b="1" dirty="0">
                <a:solidFill>
                  <a:srgbClr val="1F497D"/>
                </a:solidFill>
              </a:rPr>
              <a:t>HRN EN 14625:2012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TELEDYNE</a:t>
            </a:r>
          </a:p>
          <a:p>
            <a:pPr marL="0" lvl="1">
              <a:spcBef>
                <a:spcPct val="20000"/>
              </a:spcBef>
            </a:pPr>
            <a:r>
              <a:rPr lang="pl-PL" sz="2000" dirty="0">
                <a:solidFill>
                  <a:srgbClr val="0070C0"/>
                </a:solidFill>
              </a:rPr>
              <a:t>– API T400 </a:t>
            </a:r>
          </a:p>
          <a:p>
            <a:pPr marL="0" lvl="1">
              <a:spcBef>
                <a:spcPct val="20000"/>
              </a:spcBef>
            </a:pPr>
            <a:endParaRPr lang="pl-PL" sz="2000" dirty="0">
              <a:solidFill>
                <a:srgbClr val="0070C0"/>
              </a:solidFill>
            </a:endParaRPr>
          </a:p>
        </p:txBody>
      </p:sp>
      <p:pic>
        <p:nvPicPr>
          <p:cNvPr id="8" name="Slika 7"/>
          <p:cNvPicPr>
            <a:picLocks noChangeAspect="1"/>
          </p:cNvPicPr>
          <p:nvPr/>
        </p:nvPicPr>
        <p:blipFill>
          <a:blip r:embed="rId4"/>
          <a:stretch>
            <a:fillRect/>
          </a:stretch>
        </p:blipFill>
        <p:spPr>
          <a:xfrm>
            <a:off x="2037886" y="2097087"/>
            <a:ext cx="5715000" cy="2886075"/>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175071389"/>
      </p:ext>
    </p:extLst>
  </p:cSld>
  <p:clrMapOvr>
    <a:masterClrMapping/>
  </p:clrMapOvr>
  <p:transition spd="med">
    <p:fade thruBlk="1"/>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1938992"/>
          </a:xfrm>
          <a:prstGeom prst="rect">
            <a:avLst/>
          </a:prstGeom>
        </p:spPr>
        <p:txBody>
          <a:bodyPr wrap="square">
            <a:spAutoFit/>
          </a:bodyPr>
          <a:lstStyle/>
          <a:p>
            <a:pPr marL="0" lvl="1">
              <a:spcBef>
                <a:spcPct val="20000"/>
              </a:spcBef>
            </a:pPr>
            <a:r>
              <a:rPr lang="hr-BA" sz="2400" b="1" dirty="0">
                <a:solidFill>
                  <a:srgbClr val="1F497D"/>
                </a:solidFill>
              </a:rPr>
              <a:t>HRN EN 14625:2012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ENVIRONNEMENT</a:t>
            </a:r>
          </a:p>
          <a:p>
            <a:pPr marL="0" lvl="1">
              <a:spcBef>
                <a:spcPct val="20000"/>
              </a:spcBef>
            </a:pPr>
            <a:r>
              <a:rPr lang="pl-PL" sz="2000" dirty="0">
                <a:solidFill>
                  <a:srgbClr val="0070C0"/>
                </a:solidFill>
              </a:rPr>
              <a:t>– O342</a:t>
            </a:r>
          </a:p>
        </p:txBody>
      </p:sp>
      <p:pic>
        <p:nvPicPr>
          <p:cNvPr id="4" name="Slika 3"/>
          <p:cNvPicPr>
            <a:picLocks noChangeAspect="1"/>
          </p:cNvPicPr>
          <p:nvPr/>
        </p:nvPicPr>
        <p:blipFill>
          <a:blip r:embed="rId4"/>
          <a:stretch>
            <a:fillRect/>
          </a:stretch>
        </p:blipFill>
        <p:spPr>
          <a:xfrm>
            <a:off x="2009599" y="2741340"/>
            <a:ext cx="5319882" cy="2745059"/>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984510165"/>
      </p:ext>
    </p:extLst>
  </p:cSld>
  <p:clrMapOvr>
    <a:masterClrMapping/>
  </p:clrMapOvr>
  <p:transition spd="med">
    <p:fade thruBlk="1"/>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893647"/>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Ambient air – </a:t>
            </a:r>
            <a:r>
              <a:rPr lang="en-US" sz="2000" i="1" dirty="0">
                <a:solidFill>
                  <a:srgbClr val="0070C0"/>
                </a:solidFill>
              </a:rPr>
              <a:t>Standard method for the measurement of the</a:t>
            </a:r>
            <a:r>
              <a:rPr lang="hr-HR" sz="2000" i="1" dirty="0">
                <a:solidFill>
                  <a:srgbClr val="0070C0"/>
                </a:solidFill>
              </a:rPr>
              <a:t> </a:t>
            </a:r>
            <a:r>
              <a:rPr lang="en-US" sz="2000" i="1" dirty="0">
                <a:solidFill>
                  <a:srgbClr val="0070C0"/>
                </a:solidFill>
              </a:rPr>
              <a:t>concentration of carbon monoxide by non-dispersive infrared spectroscopy</a:t>
            </a:r>
            <a:endParaRPr lang="pl-PL" sz="2000" dirty="0">
              <a:solidFill>
                <a:srgbClr val="0070C0"/>
              </a:solidFill>
            </a:endParaRPr>
          </a:p>
          <a:p>
            <a:pPr marL="0" lvl="1">
              <a:spcBef>
                <a:spcPct val="20000"/>
              </a:spcBef>
            </a:pPr>
            <a:r>
              <a:rPr lang="en-US" sz="2000" dirty="0">
                <a:solidFill>
                  <a:srgbClr val="0070C0"/>
                </a:solidFill>
              </a:rPr>
              <a:t>This European </a:t>
            </a:r>
            <a:r>
              <a:rPr lang="hr-HR" sz="2000" dirty="0">
                <a:solidFill>
                  <a:srgbClr val="0070C0"/>
                </a:solidFill>
              </a:rPr>
              <a:t>s</a:t>
            </a:r>
            <a:r>
              <a:rPr lang="en-US" sz="2000" dirty="0" err="1">
                <a:solidFill>
                  <a:srgbClr val="0070C0"/>
                </a:solidFill>
              </a:rPr>
              <a:t>tandard</a:t>
            </a:r>
            <a:r>
              <a:rPr lang="en-US" sz="2000" dirty="0">
                <a:solidFill>
                  <a:srgbClr val="0070C0"/>
                </a:solidFill>
              </a:rPr>
              <a:t> establishes a method for continuous measurement for</a:t>
            </a:r>
            <a:r>
              <a:rPr lang="hr-HR" sz="2000" dirty="0">
                <a:solidFill>
                  <a:srgbClr val="0070C0"/>
                </a:solidFill>
              </a:rPr>
              <a:t> </a:t>
            </a:r>
            <a:r>
              <a:rPr lang="en-US" sz="2000" dirty="0">
                <a:solidFill>
                  <a:srgbClr val="0070C0"/>
                </a:solidFill>
              </a:rPr>
              <a:t>determination</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concentrations of carbon monoxide in the ambient air on the</a:t>
            </a:r>
            <a:r>
              <a:rPr lang="hr-HR" sz="2000" dirty="0">
                <a:solidFill>
                  <a:srgbClr val="0070C0"/>
                </a:solidFill>
              </a:rPr>
              <a:t> </a:t>
            </a:r>
            <a:r>
              <a:rPr lang="en-US" sz="2000" dirty="0">
                <a:solidFill>
                  <a:srgbClr val="0070C0"/>
                </a:solidFill>
              </a:rPr>
              <a:t>measurement principle</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b="1" dirty="0">
                <a:solidFill>
                  <a:srgbClr val="0070C0"/>
                </a:solidFill>
              </a:rPr>
              <a:t>non-dispersive infrared spectroscopy</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standard describes the performance characteristics and sets the minimum</a:t>
            </a:r>
            <a:r>
              <a:rPr lang="hr-HR" sz="2000" dirty="0">
                <a:solidFill>
                  <a:srgbClr val="0070C0"/>
                </a:solidFill>
              </a:rPr>
              <a:t> </a:t>
            </a:r>
            <a:r>
              <a:rPr lang="en-US" sz="2000" dirty="0">
                <a:solidFill>
                  <a:srgbClr val="0070C0"/>
                </a:solidFill>
              </a:rPr>
              <a:t>criteria required for</a:t>
            </a:r>
            <a:r>
              <a:rPr lang="hr-HR" sz="2000" dirty="0">
                <a:solidFill>
                  <a:srgbClr val="0070C0"/>
                </a:solidFill>
              </a:rPr>
              <a:t> </a:t>
            </a:r>
            <a:r>
              <a:rPr lang="en-US" sz="2000" dirty="0">
                <a:solidFill>
                  <a:srgbClr val="0070C0"/>
                </a:solidFill>
              </a:rPr>
              <a:t>selecting the appropriate analyzer</a:t>
            </a:r>
            <a:r>
              <a:rPr lang="pl-PL" sz="2000" dirty="0">
                <a:solidFill>
                  <a:srgbClr val="0070C0"/>
                </a:solidFill>
              </a:rPr>
              <a:t>. </a:t>
            </a:r>
          </a:p>
          <a:p>
            <a:pPr marL="0" lvl="1">
              <a:spcBef>
                <a:spcPct val="20000"/>
              </a:spcBef>
            </a:pPr>
            <a:r>
              <a:rPr lang="en-US" sz="2000" dirty="0">
                <a:solidFill>
                  <a:srgbClr val="0070C0"/>
                </a:solidFill>
              </a:rPr>
              <a:t>It also includes an assessment of the suitability of the analyzer for use on the</a:t>
            </a:r>
            <a:r>
              <a:rPr lang="hr-HR" sz="2000" dirty="0">
                <a:solidFill>
                  <a:srgbClr val="0070C0"/>
                </a:solidFill>
              </a:rPr>
              <a:t> </a:t>
            </a:r>
            <a:r>
              <a:rPr lang="en-US" sz="2000" dirty="0">
                <a:solidFill>
                  <a:srgbClr val="0070C0"/>
                </a:solidFill>
              </a:rPr>
              <a:t>meter</a:t>
            </a:r>
            <a:r>
              <a:rPr lang="hr-HR" sz="2000" dirty="0">
                <a:solidFill>
                  <a:srgbClr val="0070C0"/>
                </a:solidFill>
              </a:rPr>
              <a:t> </a:t>
            </a:r>
            <a:r>
              <a:rPr lang="en-US" sz="2000" dirty="0">
                <a:solidFill>
                  <a:srgbClr val="0070C0"/>
                </a:solidFill>
              </a:rPr>
              <a:t>station to meet the data quality requirements in accordance with the Directive</a:t>
            </a:r>
            <a:r>
              <a:rPr lang="hr-HR" sz="2000" dirty="0">
                <a:solidFill>
                  <a:srgbClr val="0070C0"/>
                </a:solidFill>
              </a:rPr>
              <a:t> </a:t>
            </a:r>
            <a:r>
              <a:rPr lang="pl-PL" sz="2000" dirty="0">
                <a:solidFill>
                  <a:srgbClr val="0070C0"/>
                </a:solidFill>
              </a:rPr>
              <a:t>2008/50/EC.</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13" name="Slika 12"/>
          <p:cNvPicPr>
            <a:picLocks noChangeAspect="1"/>
          </p:cNvPicPr>
          <p:nvPr/>
        </p:nvPicPr>
        <p:blipFill>
          <a:blip r:embed="rId4"/>
          <a:stretch>
            <a:fillRect/>
          </a:stretch>
        </p:blipFill>
        <p:spPr>
          <a:xfrm>
            <a:off x="7500374" y="1415231"/>
            <a:ext cx="1609725" cy="1019175"/>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654300565"/>
      </p:ext>
    </p:extLst>
  </p:cSld>
  <p:clrMapOvr>
    <a:masterClrMapping/>
  </p:clrMapOvr>
  <p:transition spd="med">
    <p:fade thruBlk="1"/>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785652"/>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MEASUREMENT AREA</a:t>
            </a:r>
          </a:p>
          <a:p>
            <a:pPr marL="0" lvl="1" algn="ctr">
              <a:spcBef>
                <a:spcPct val="20000"/>
              </a:spcBef>
            </a:pPr>
            <a:r>
              <a:rPr lang="hr-HR" sz="2000" b="1" dirty="0"/>
              <a:t>0 - 100 mg/m</a:t>
            </a:r>
            <a:r>
              <a:rPr lang="hr-HR" sz="2000" b="1" baseline="30000" dirty="0"/>
              <a:t>3</a:t>
            </a:r>
            <a:r>
              <a:rPr lang="hr-HR" sz="2000" b="1" dirty="0"/>
              <a:t> </a:t>
            </a:r>
          </a:p>
          <a:p>
            <a:pPr marL="0" lvl="1" algn="ctr">
              <a:spcBef>
                <a:spcPct val="20000"/>
              </a:spcBef>
            </a:pPr>
            <a:r>
              <a:rPr lang="hr-HR" sz="2000" dirty="0"/>
              <a:t>(0 – 86 </a:t>
            </a:r>
            <a:r>
              <a:rPr lang="hr-HR" sz="2000" dirty="0" err="1">
                <a:latin typeface="Symbol" panose="05050102010706020507" pitchFamily="18" charset="2"/>
              </a:rPr>
              <a:t>m</a:t>
            </a:r>
            <a:r>
              <a:rPr lang="hr-HR" sz="2000" dirty="0" err="1"/>
              <a:t>mol</a:t>
            </a:r>
            <a:r>
              <a:rPr lang="hr-HR" sz="2000" dirty="0"/>
              <a:t>/mol)</a:t>
            </a:r>
          </a:p>
          <a:p>
            <a:pPr marL="0" lvl="1">
              <a:spcBef>
                <a:spcPct val="20000"/>
              </a:spcBef>
            </a:pPr>
            <a:endParaRPr lang="pl-PL" sz="2000" dirty="0">
              <a:solidFill>
                <a:srgbClr val="0070C0"/>
              </a:solidFill>
            </a:endParaRPr>
          </a:p>
          <a:p>
            <a:pPr marL="0" lvl="1">
              <a:spcBef>
                <a:spcPct val="20000"/>
              </a:spcBef>
            </a:pPr>
            <a:r>
              <a:rPr lang="pl-PL" sz="2000" i="1" dirty="0">
                <a:solidFill>
                  <a:srgbClr val="0070C0"/>
                </a:solidFill>
              </a:rPr>
              <a:t>MEASUREMENT PRINCIPLE</a:t>
            </a:r>
          </a:p>
          <a:p>
            <a:pPr marL="0" lvl="1">
              <a:spcBef>
                <a:spcPct val="20000"/>
              </a:spcBef>
            </a:pPr>
            <a:endParaRPr lang="pl-PL" sz="2000" i="1" dirty="0">
              <a:solidFill>
                <a:srgbClr val="0070C0"/>
              </a:solidFill>
            </a:endParaRPr>
          </a:p>
          <a:p>
            <a:pPr marL="0" lvl="1" algn="ctr">
              <a:spcBef>
                <a:spcPct val="20000"/>
              </a:spcBef>
            </a:pPr>
            <a:r>
              <a:rPr lang="pl-PL" sz="2000" b="1" dirty="0"/>
              <a:t>NON-DISPERSIVE INFRARED SPECTROSCOPY</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4" name="Slika 3"/>
          <p:cNvPicPr>
            <a:picLocks noChangeAspect="1"/>
          </p:cNvPicPr>
          <p:nvPr/>
        </p:nvPicPr>
        <p:blipFill>
          <a:blip r:embed="rId4"/>
          <a:stretch>
            <a:fillRect/>
          </a:stretch>
        </p:blipFill>
        <p:spPr>
          <a:xfrm>
            <a:off x="3492414" y="4558826"/>
            <a:ext cx="2194708" cy="1092104"/>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80704440"/>
      </p:ext>
    </p:extLst>
  </p:cSld>
  <p:clrMapOvr>
    <a:masterClrMapping/>
  </p:clrMapOvr>
  <p:transition spd="med">
    <p:fade thruBlk="1"/>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61547" y="1072662"/>
            <a:ext cx="8780844" cy="6186309"/>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r>
              <a:rPr lang="en-US" dirty="0"/>
              <a:t>The measurement principle is based on non-</a:t>
            </a:r>
            <a:r>
              <a:rPr lang="hr-HR" dirty="0" err="1"/>
              <a:t>dispersive</a:t>
            </a:r>
            <a:r>
              <a:rPr lang="en-US" dirty="0"/>
              <a:t> infrared spectroscopy since</a:t>
            </a:r>
            <a:r>
              <a:rPr lang="hr-HR" dirty="0"/>
              <a:t> </a:t>
            </a:r>
            <a:r>
              <a:rPr lang="en-US" dirty="0"/>
              <a:t>CO molecules</a:t>
            </a:r>
            <a:r>
              <a:rPr lang="hr-HR" dirty="0"/>
              <a:t> </a:t>
            </a:r>
            <a:r>
              <a:rPr lang="en-US" dirty="0"/>
              <a:t>have the ability to absorb infrared radiation. Spectroscopic analysis is based on</a:t>
            </a:r>
            <a:r>
              <a:rPr lang="hr-HR" dirty="0"/>
              <a:t> </a:t>
            </a:r>
            <a:r>
              <a:rPr lang="en-US" dirty="0"/>
              <a:t>applying the Beer - Lambert law. CO has the highest absorption at 4.67 </a:t>
            </a:r>
            <a:r>
              <a:rPr lang="en-US" dirty="0" err="1"/>
              <a:t>μm</a:t>
            </a:r>
            <a:r>
              <a:rPr lang="en-US" dirty="0"/>
              <a:t> and the absorption degree</a:t>
            </a:r>
            <a:r>
              <a:rPr lang="hr-HR" dirty="0"/>
              <a:t> </a:t>
            </a:r>
            <a:r>
              <a:rPr lang="en-US" dirty="0"/>
              <a:t>of IR radiation depends on the length of the absorption chamber, the absorption coefficient and</a:t>
            </a:r>
            <a:r>
              <a:rPr lang="hr-HR" dirty="0"/>
              <a:t> CO </a:t>
            </a:r>
            <a:r>
              <a:rPr lang="en-US" dirty="0"/>
              <a:t>concentration in the sample introduced into the</a:t>
            </a:r>
            <a:r>
              <a:rPr lang="hr-HR" dirty="0"/>
              <a:t> </a:t>
            </a:r>
            <a:r>
              <a:rPr lang="en-US" dirty="0"/>
              <a:t>absorption chamber according to the following equation</a:t>
            </a:r>
            <a:r>
              <a:rPr lang="hr-HR" dirty="0"/>
              <a:t>: </a:t>
            </a:r>
          </a:p>
          <a:p>
            <a:r>
              <a:rPr lang="hr-HR" dirty="0"/>
              <a:t> </a:t>
            </a:r>
          </a:p>
          <a:p>
            <a:r>
              <a:rPr lang="hr-HR" dirty="0"/>
              <a:t>T= I/</a:t>
            </a:r>
            <a:r>
              <a:rPr lang="hr-HR" dirty="0" err="1"/>
              <a:t>I</a:t>
            </a:r>
            <a:r>
              <a:rPr lang="hr-HR" baseline="-25000" dirty="0" err="1"/>
              <a:t>o</a:t>
            </a:r>
            <a:r>
              <a:rPr lang="hr-HR" dirty="0"/>
              <a:t>=e</a:t>
            </a:r>
            <a:r>
              <a:rPr lang="hr-HR" baseline="30000" dirty="0"/>
              <a:t>(-</a:t>
            </a:r>
            <a:r>
              <a:rPr lang="hr-HR" baseline="30000" dirty="0" err="1"/>
              <a:t>axc</a:t>
            </a:r>
            <a:r>
              <a:rPr lang="hr-HR" baseline="30000" dirty="0"/>
              <a:t>)</a:t>
            </a:r>
            <a:endParaRPr lang="hr-HR" dirty="0"/>
          </a:p>
          <a:p>
            <a:r>
              <a:rPr lang="hr-HR" dirty="0" err="1"/>
              <a:t>where</a:t>
            </a:r>
            <a:r>
              <a:rPr lang="hr-HR" dirty="0"/>
              <a:t>:</a:t>
            </a:r>
          </a:p>
          <a:p>
            <a:r>
              <a:rPr lang="hr-HR" dirty="0"/>
              <a:t>T - </a:t>
            </a:r>
            <a:r>
              <a:rPr lang="en-US" dirty="0"/>
              <a:t>radiation transmission through the sample to detector</a:t>
            </a:r>
            <a:endParaRPr lang="hr-HR" dirty="0"/>
          </a:p>
          <a:p>
            <a:r>
              <a:rPr lang="hr-HR" dirty="0"/>
              <a:t>I - </a:t>
            </a:r>
            <a:r>
              <a:rPr lang="en-US" dirty="0"/>
              <a:t>radiation intensity after absorption in the CO sample</a:t>
            </a:r>
            <a:endParaRPr lang="hr-HR" dirty="0"/>
          </a:p>
          <a:p>
            <a:r>
              <a:rPr lang="hr-HR" dirty="0" err="1"/>
              <a:t>I</a:t>
            </a:r>
            <a:r>
              <a:rPr lang="hr-HR" baseline="-25000" dirty="0" err="1"/>
              <a:t>o</a:t>
            </a:r>
            <a:r>
              <a:rPr lang="hr-HR" dirty="0"/>
              <a:t> - </a:t>
            </a:r>
            <a:r>
              <a:rPr lang="en-US" dirty="0"/>
              <a:t>radiation intensity after passing through the sample without CO</a:t>
            </a:r>
            <a:endParaRPr lang="hr-HR" dirty="0"/>
          </a:p>
          <a:p>
            <a:r>
              <a:rPr lang="hr-HR" dirty="0"/>
              <a:t>a - </a:t>
            </a:r>
            <a:r>
              <a:rPr lang="hr-HR" dirty="0" err="1"/>
              <a:t>molar</a:t>
            </a:r>
            <a:r>
              <a:rPr lang="hr-HR" dirty="0"/>
              <a:t> </a:t>
            </a:r>
            <a:r>
              <a:rPr lang="hr-HR" dirty="0" err="1"/>
              <a:t>absorption</a:t>
            </a:r>
            <a:r>
              <a:rPr lang="hr-HR" dirty="0"/>
              <a:t> </a:t>
            </a:r>
            <a:r>
              <a:rPr lang="hr-HR" dirty="0" err="1"/>
              <a:t>coefficient</a:t>
            </a:r>
            <a:r>
              <a:rPr lang="hr-HR" dirty="0"/>
              <a:t> </a:t>
            </a:r>
            <a:r>
              <a:rPr lang="hr-HR" dirty="0" err="1"/>
              <a:t>of</a:t>
            </a:r>
            <a:r>
              <a:rPr lang="hr-HR" dirty="0"/>
              <a:t> CO</a:t>
            </a:r>
          </a:p>
          <a:p>
            <a:r>
              <a:rPr lang="hr-HR" dirty="0"/>
              <a:t>x - </a:t>
            </a:r>
            <a:r>
              <a:rPr lang="en-US" dirty="0"/>
              <a:t>length of the absorption chamber</a:t>
            </a:r>
            <a:endParaRPr lang="hr-HR" dirty="0"/>
          </a:p>
          <a:p>
            <a:r>
              <a:rPr lang="hr-HR" dirty="0"/>
              <a:t>c - </a:t>
            </a:r>
            <a:r>
              <a:rPr lang="hr-HR" dirty="0" err="1"/>
              <a:t>concentration</a:t>
            </a:r>
            <a:r>
              <a:rPr lang="hr-HR" dirty="0"/>
              <a:t> </a:t>
            </a:r>
            <a:r>
              <a:rPr lang="hr-HR" dirty="0" err="1"/>
              <a:t>of</a:t>
            </a:r>
            <a:r>
              <a:rPr lang="hr-HR" dirty="0"/>
              <a:t> CO</a:t>
            </a:r>
          </a:p>
          <a:p>
            <a:r>
              <a:rPr lang="hr-HR" dirty="0"/>
              <a:t> </a:t>
            </a:r>
          </a:p>
          <a:p>
            <a:r>
              <a:rPr lang="en-US" dirty="0"/>
              <a:t>Interference</a:t>
            </a:r>
            <a:r>
              <a:rPr lang="hr-HR" dirty="0"/>
              <a:t>s</a:t>
            </a:r>
            <a:r>
              <a:rPr lang="en-US" dirty="0"/>
              <a:t> from other gases that absorb </a:t>
            </a:r>
            <a:r>
              <a:rPr lang="hr-HR" dirty="0"/>
              <a:t>at </a:t>
            </a:r>
            <a:r>
              <a:rPr lang="en-US" dirty="0"/>
              <a:t>close wavelengths are removed</a:t>
            </a:r>
            <a:r>
              <a:rPr lang="hr-HR" dirty="0"/>
              <a:t> </a:t>
            </a:r>
            <a:r>
              <a:rPr lang="en-US" dirty="0"/>
              <a:t>using a gas filter called the correlation wheel</a:t>
            </a:r>
            <a:r>
              <a:rPr lang="hr-HR" dirty="0"/>
              <a:t>.</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340078702"/>
      </p:ext>
    </p:extLst>
  </p:cSld>
  <p:clrMapOvr>
    <a:masterClrMapping/>
  </p:clrMapOvr>
  <p:transition spd="med">
    <p:fade thruBlk="1"/>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200329"/>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a:stretch>
            <a:fillRect/>
          </a:stretch>
        </p:blipFill>
        <p:spPr>
          <a:xfrm>
            <a:off x="3806102" y="1466711"/>
            <a:ext cx="4770257" cy="4762307"/>
          </a:xfrm>
          <a:prstGeom prst="rect">
            <a:avLst/>
          </a:prstGeom>
        </p:spPr>
      </p:pic>
      <p:pic>
        <p:nvPicPr>
          <p:cNvPr id="4" name="Slika 3"/>
          <p:cNvPicPr>
            <a:picLocks noChangeAspect="1"/>
          </p:cNvPicPr>
          <p:nvPr/>
        </p:nvPicPr>
        <p:blipFill>
          <a:blip r:embed="rId5"/>
          <a:stretch>
            <a:fillRect/>
          </a:stretch>
        </p:blipFill>
        <p:spPr>
          <a:xfrm>
            <a:off x="871334" y="2696702"/>
            <a:ext cx="3208464" cy="2571535"/>
          </a:xfrm>
          <a:prstGeom prst="rect">
            <a:avLst/>
          </a:prstGeom>
        </p:spPr>
      </p:pic>
      <p:sp>
        <p:nvSpPr>
          <p:cNvPr id="13" name="TextBox 12"/>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73229983"/>
      </p:ext>
    </p:extLst>
  </p:cSld>
  <p:clrMapOvr>
    <a:masterClrMapping/>
  </p:clrMapOvr>
  <p:transition spd="med">
    <p:fade thruBlk="1"/>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938992"/>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HORIBA – APMA 370</a:t>
            </a: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a:stretch>
            <a:fillRect/>
          </a:stretch>
        </p:blipFill>
        <p:spPr>
          <a:xfrm>
            <a:off x="2999678" y="2448235"/>
            <a:ext cx="4783409" cy="3101708"/>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04648032"/>
      </p:ext>
    </p:extLst>
  </p:cSld>
  <p:clrMapOvr>
    <a:masterClrMapping/>
  </p:clrMapOvr>
  <p:transition spd="med">
    <p:fade thruBlk="1"/>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308324"/>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THERMO SCIENTIFIC</a:t>
            </a:r>
          </a:p>
          <a:p>
            <a:pPr marL="0" lvl="1">
              <a:spcBef>
                <a:spcPct val="20000"/>
              </a:spcBef>
            </a:pPr>
            <a:r>
              <a:rPr lang="pl-PL" sz="2000" dirty="0">
                <a:solidFill>
                  <a:srgbClr val="0070C0"/>
                </a:solidFill>
              </a:rPr>
              <a:t>– MODEL 48i</a:t>
            </a:r>
          </a:p>
          <a:p>
            <a:pPr marL="0" lvl="1">
              <a:spcBef>
                <a:spcPct val="20000"/>
              </a:spcBef>
            </a:pPr>
            <a:endParaRPr lang="pl-PL" sz="2000" dirty="0">
              <a:solidFill>
                <a:srgbClr val="0070C0"/>
              </a:solidFill>
            </a:endParaRPr>
          </a:p>
        </p:txBody>
      </p:sp>
      <p:pic>
        <p:nvPicPr>
          <p:cNvPr id="4" name="Slika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371" y="2546428"/>
            <a:ext cx="5024321" cy="3247010"/>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721080711"/>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16758"/>
          </a:xfrm>
          <a:prstGeom prst="rect">
            <a:avLst/>
          </a:prstGeom>
        </p:spPr>
        <p:txBody>
          <a:bodyPr wrap="square">
            <a:spAutoFit/>
          </a:bodyPr>
          <a:lstStyle/>
          <a:p>
            <a:pPr marL="0" lvl="1">
              <a:spcBef>
                <a:spcPct val="20000"/>
              </a:spcBef>
            </a:pPr>
            <a:r>
              <a:rPr lang="hr-BA" sz="2400" b="1" dirty="0">
                <a:solidFill>
                  <a:srgbClr val="1F497D"/>
                </a:solidFill>
              </a:rPr>
              <a:t>4.1 ORGANIZATION</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Laboratories must be a legally recognizable body (or organization within which</a:t>
            </a:r>
            <a:r>
              <a:rPr lang="hr-HR" sz="2000" dirty="0">
                <a:solidFill>
                  <a:srgbClr val="0070C0"/>
                </a:solidFill>
              </a:rPr>
              <a:t> </a:t>
            </a:r>
            <a:r>
              <a:rPr lang="en-US" sz="2000" dirty="0">
                <a:solidFill>
                  <a:srgbClr val="0070C0"/>
                </a:solidFill>
              </a:rPr>
              <a:t>the lab</a:t>
            </a:r>
            <a:r>
              <a:rPr lang="hr-HR" sz="2000" dirty="0" err="1">
                <a:solidFill>
                  <a:srgbClr val="0070C0"/>
                </a:solidFill>
              </a:rPr>
              <a:t>oratory</a:t>
            </a:r>
            <a:r>
              <a:rPr lang="en-US" sz="2000" dirty="0">
                <a:solidFill>
                  <a:srgbClr val="0070C0"/>
                </a:solidFill>
              </a:rPr>
              <a:t> works)</a:t>
            </a:r>
            <a:r>
              <a:rPr lang="hr-HR" sz="2000" dirty="0">
                <a:solidFill>
                  <a:srgbClr val="0070C0"/>
                </a:solidFill>
              </a:rPr>
              <a:t> </a:t>
            </a:r>
          </a:p>
          <a:p>
            <a:pPr marL="0" lvl="1">
              <a:spcBef>
                <a:spcPct val="20000"/>
              </a:spcBef>
            </a:pPr>
            <a:r>
              <a:rPr lang="hr-HR" sz="2000" dirty="0" err="1">
                <a:solidFill>
                  <a:srgbClr val="0070C0"/>
                </a:solidFill>
              </a:rPr>
              <a:t>It</a:t>
            </a:r>
            <a:r>
              <a:rPr lang="hr-HR" sz="2000" dirty="0">
                <a:solidFill>
                  <a:srgbClr val="0070C0"/>
                </a:solidFill>
              </a:rPr>
              <a:t> </a:t>
            </a:r>
            <a:r>
              <a:rPr lang="en-US" sz="2000" dirty="0">
                <a:solidFill>
                  <a:srgbClr val="0070C0"/>
                </a:solidFill>
              </a:rPr>
              <a:t>must be responsible for all </a:t>
            </a:r>
            <a:r>
              <a:rPr lang="hr-HR" sz="2000" dirty="0" err="1">
                <a:solidFill>
                  <a:srgbClr val="0070C0"/>
                </a:solidFill>
              </a:rPr>
              <a:t>its</a:t>
            </a:r>
            <a:r>
              <a:rPr lang="hr-HR" sz="2000" dirty="0">
                <a:solidFill>
                  <a:srgbClr val="0070C0"/>
                </a:solidFill>
              </a:rPr>
              <a:t> </a:t>
            </a:r>
            <a:r>
              <a:rPr lang="en-US" sz="2000" dirty="0">
                <a:solidFill>
                  <a:srgbClr val="0070C0"/>
                </a:solidFill>
              </a:rPr>
              <a:t>activities in any way (on a permanent lab locations, temporary locations, mobile or stationary)</a:t>
            </a:r>
            <a:r>
              <a:rPr lang="hr-HR" sz="2000" dirty="0">
                <a:solidFill>
                  <a:srgbClr val="0070C0"/>
                </a:solidFill>
              </a:rPr>
              <a:t> </a:t>
            </a:r>
          </a:p>
          <a:p>
            <a:pPr marL="0" lvl="1">
              <a:spcBef>
                <a:spcPct val="20000"/>
              </a:spcBef>
            </a:pPr>
            <a:r>
              <a:rPr lang="en-US" sz="2000" dirty="0">
                <a:solidFill>
                  <a:srgbClr val="0070C0"/>
                </a:solidFill>
              </a:rPr>
              <a:t>It must work independently, professionally, consistently and impartially - it must not exist</a:t>
            </a:r>
            <a:r>
              <a:rPr lang="hr-HR" sz="2000" dirty="0">
                <a:solidFill>
                  <a:srgbClr val="0070C0"/>
                </a:solidFill>
              </a:rPr>
              <a:t> </a:t>
            </a:r>
            <a:r>
              <a:rPr lang="en-US" sz="2000" dirty="0">
                <a:solidFill>
                  <a:srgbClr val="0070C0"/>
                </a:solidFill>
              </a:rPr>
              <a:t>conflict of interest</a:t>
            </a:r>
            <a:endParaRPr lang="pl-PL" sz="2000" dirty="0">
              <a:solidFill>
                <a:srgbClr val="0070C0"/>
              </a:solidFill>
            </a:endParaRPr>
          </a:p>
          <a:p>
            <a:pPr marL="0" lvl="1">
              <a:spcBef>
                <a:spcPct val="20000"/>
              </a:spcBef>
            </a:pPr>
            <a:r>
              <a:rPr lang="en-US" sz="2000" dirty="0">
                <a:solidFill>
                  <a:srgbClr val="0070C0"/>
                </a:solidFill>
              </a:rPr>
              <a:t>The powers and responsibilities must be defined</a:t>
            </a:r>
            <a:endParaRPr lang="hr-HR" sz="2000" dirty="0">
              <a:solidFill>
                <a:srgbClr val="0070C0"/>
              </a:solidFill>
            </a:endParaRPr>
          </a:p>
          <a:p>
            <a:pPr marL="0" lvl="1">
              <a:spcBef>
                <a:spcPct val="20000"/>
              </a:spcBef>
            </a:pPr>
            <a:r>
              <a:rPr lang="en-US" sz="2000" dirty="0">
                <a:solidFill>
                  <a:srgbClr val="0070C0"/>
                </a:solidFill>
              </a:rPr>
              <a:t>An effective organization must be provided</a:t>
            </a:r>
            <a:endParaRPr lang="hr-HR" sz="2000" dirty="0">
              <a:solidFill>
                <a:srgbClr val="0070C0"/>
              </a:solidFill>
            </a:endParaRPr>
          </a:p>
          <a:p>
            <a:pPr marL="0" lvl="1">
              <a:spcBef>
                <a:spcPct val="20000"/>
              </a:spcBef>
            </a:pPr>
            <a:r>
              <a:rPr lang="en-US" sz="2000" dirty="0">
                <a:solidFill>
                  <a:srgbClr val="0070C0"/>
                </a:solidFill>
              </a:rPr>
              <a:t>There must be policies and procedures for protecting confidential information</a:t>
            </a:r>
            <a:endParaRPr lang="hr-HR" sz="2000" dirty="0">
              <a:solidFill>
                <a:srgbClr val="0070C0"/>
              </a:solidFill>
            </a:endParaRPr>
          </a:p>
          <a:p>
            <a:pPr marL="0" lvl="1">
              <a:spcBef>
                <a:spcPct val="20000"/>
              </a:spcBef>
            </a:pPr>
            <a:r>
              <a:rPr lang="en-US" sz="2000" dirty="0">
                <a:solidFill>
                  <a:srgbClr val="0070C0"/>
                </a:solidFill>
              </a:rPr>
              <a:t>There must be policies and procedures to ensure expertise, impartiality,</a:t>
            </a:r>
            <a:r>
              <a:rPr lang="hr-HR" sz="2000" dirty="0">
                <a:solidFill>
                  <a:srgbClr val="0070C0"/>
                </a:solidFill>
              </a:rPr>
              <a:t> </a:t>
            </a:r>
            <a:r>
              <a:rPr lang="en-US" sz="2000" dirty="0">
                <a:solidFill>
                  <a:srgbClr val="0070C0"/>
                </a:solidFill>
              </a:rPr>
              <a:t>judgments and consistency in work</a:t>
            </a:r>
          </a:p>
          <a:p>
            <a:pPr marL="0" lvl="1">
              <a:spcBef>
                <a:spcPct val="20000"/>
              </a:spcBef>
            </a:pPr>
            <a:r>
              <a:rPr lang="en-US" sz="2000" dirty="0">
                <a:solidFill>
                  <a:srgbClr val="0070C0"/>
                </a:solidFill>
              </a:rPr>
              <a:t>Inter</a:t>
            </a:r>
            <a:r>
              <a:rPr lang="hr-HR" sz="2000" dirty="0">
                <a:solidFill>
                  <a:srgbClr val="0070C0"/>
                </a:solidFill>
              </a:rPr>
              <a:t>-</a:t>
            </a:r>
            <a:r>
              <a:rPr lang="hr-HR" sz="2000" dirty="0" err="1">
                <a:solidFill>
                  <a:srgbClr val="0070C0"/>
                </a:solidFill>
              </a:rPr>
              <a:t>relations</a:t>
            </a:r>
            <a:r>
              <a:rPr lang="en-US" sz="2000" dirty="0">
                <a:solidFill>
                  <a:srgbClr val="0070C0"/>
                </a:solidFill>
              </a:rPr>
              <a:t> within the laboratory have to be defined</a:t>
            </a:r>
            <a:endParaRPr lang="pl-PL" sz="2000" dirty="0">
              <a:solidFill>
                <a:srgbClr val="0070C0"/>
              </a:solidFill>
            </a:endParaRP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29693727"/>
      </p:ext>
    </p:extLst>
  </p:cSld>
  <p:clrMapOvr>
    <a:masterClrMapping/>
  </p:clrMapOvr>
  <p:transition spd="med">
    <p:fade thruBlk="1"/>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2308324"/>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TELEDYNE</a:t>
            </a:r>
          </a:p>
          <a:p>
            <a:pPr marL="0" lvl="1">
              <a:spcBef>
                <a:spcPct val="20000"/>
              </a:spcBef>
            </a:pPr>
            <a:r>
              <a:rPr lang="pl-PL" sz="2000" dirty="0">
                <a:solidFill>
                  <a:srgbClr val="0070C0"/>
                </a:solidFill>
              </a:rPr>
              <a:t>– API T300 </a:t>
            </a:r>
          </a:p>
          <a:p>
            <a:pPr marL="0" lvl="1">
              <a:spcBef>
                <a:spcPct val="20000"/>
              </a:spcBef>
            </a:pPr>
            <a:endParaRPr lang="pl-PL" sz="2000" dirty="0">
              <a:solidFill>
                <a:srgbClr val="0070C0"/>
              </a:solidFill>
            </a:endParaRPr>
          </a:p>
        </p:txBody>
      </p:sp>
      <p:pic>
        <p:nvPicPr>
          <p:cNvPr id="4" name="Slika 3"/>
          <p:cNvPicPr>
            <a:picLocks noChangeAspect="1"/>
          </p:cNvPicPr>
          <p:nvPr/>
        </p:nvPicPr>
        <p:blipFill>
          <a:blip r:embed="rId4"/>
          <a:stretch>
            <a:fillRect/>
          </a:stretch>
        </p:blipFill>
        <p:spPr>
          <a:xfrm>
            <a:off x="1734017" y="2258435"/>
            <a:ext cx="6133166" cy="3166867"/>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834873531"/>
      </p:ext>
    </p:extLst>
  </p:cSld>
  <p:clrMapOvr>
    <a:masterClrMapping/>
  </p:clrMapOvr>
  <p:transition spd="med">
    <p:fade thruBlk="1"/>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1938992"/>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ENVIRONNEMENT</a:t>
            </a:r>
          </a:p>
          <a:p>
            <a:pPr marL="0" lvl="1">
              <a:spcBef>
                <a:spcPct val="20000"/>
              </a:spcBef>
            </a:pPr>
            <a:r>
              <a:rPr lang="pl-PL" sz="2000" dirty="0">
                <a:solidFill>
                  <a:srgbClr val="0070C0"/>
                </a:solidFill>
              </a:rPr>
              <a:t>– CO 12</a:t>
            </a:r>
          </a:p>
        </p:txBody>
      </p:sp>
      <p:pic>
        <p:nvPicPr>
          <p:cNvPr id="8" name="Slika 7"/>
          <p:cNvPicPr>
            <a:picLocks noChangeAspect="1"/>
          </p:cNvPicPr>
          <p:nvPr/>
        </p:nvPicPr>
        <p:blipFill>
          <a:blip r:embed="rId4"/>
          <a:stretch>
            <a:fillRect/>
          </a:stretch>
        </p:blipFill>
        <p:spPr>
          <a:xfrm>
            <a:off x="2123100" y="2076993"/>
            <a:ext cx="6333893" cy="3562815"/>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133963592"/>
      </p:ext>
    </p:extLst>
  </p:cSld>
  <p:clrMapOvr>
    <a:masterClrMapping/>
  </p:clrMapOvr>
  <p:transition spd="med">
    <p:fade thruBlk="1"/>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0" y="1209245"/>
            <a:ext cx="8842391" cy="5447645"/>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Ambient air – </a:t>
            </a:r>
            <a:r>
              <a:rPr lang="en-US" sz="2000" i="1" dirty="0">
                <a:solidFill>
                  <a:srgbClr val="0070C0"/>
                </a:solidFill>
              </a:rPr>
              <a:t>Standard method for measurement of benzene concentrations </a:t>
            </a:r>
            <a:r>
              <a:rPr lang="pl-PL" sz="2000" i="1" dirty="0">
                <a:solidFill>
                  <a:srgbClr val="0070C0"/>
                </a:solidFill>
              </a:rPr>
              <a:t>– </a:t>
            </a:r>
            <a:r>
              <a:rPr lang="en-US" sz="2000" i="1" dirty="0">
                <a:solidFill>
                  <a:srgbClr val="0070C0"/>
                </a:solidFill>
              </a:rPr>
              <a:t>Part 3: Automated pumped sampling with in situ gas chromatography </a:t>
            </a:r>
            <a:endParaRPr lang="pl-PL" sz="2000" i="1" dirty="0">
              <a:solidFill>
                <a:srgbClr val="0070C0"/>
              </a:solidFill>
            </a:endParaRPr>
          </a:p>
          <a:p>
            <a:pPr marL="0" lvl="1">
              <a:spcBef>
                <a:spcPct val="20000"/>
              </a:spcBef>
            </a:pPr>
            <a:endParaRPr lang="pl-PL" sz="2000" i="1" dirty="0">
              <a:solidFill>
                <a:srgbClr val="0070C0"/>
              </a:solidFill>
            </a:endParaRPr>
          </a:p>
          <a:p>
            <a:pPr marL="0" lvl="1">
              <a:spcBef>
                <a:spcPct val="20000"/>
              </a:spcBef>
            </a:pPr>
            <a:endParaRPr lang="pl-PL" sz="1400" dirty="0">
              <a:solidFill>
                <a:srgbClr val="0070C0"/>
              </a:solidFill>
            </a:endParaRPr>
          </a:p>
          <a:p>
            <a:pPr marL="0" lvl="1">
              <a:spcBef>
                <a:spcPct val="20000"/>
              </a:spcBef>
            </a:pPr>
            <a:r>
              <a:rPr lang="en-US" sz="2000" dirty="0">
                <a:solidFill>
                  <a:srgbClr val="0070C0"/>
                </a:solidFill>
              </a:rPr>
              <a:t>This European </a:t>
            </a:r>
            <a:r>
              <a:rPr lang="hr-HR" sz="2000" dirty="0">
                <a:solidFill>
                  <a:srgbClr val="0070C0"/>
                </a:solidFill>
              </a:rPr>
              <a:t>s</a:t>
            </a:r>
            <a:r>
              <a:rPr lang="en-US" sz="2000" dirty="0" err="1">
                <a:solidFill>
                  <a:srgbClr val="0070C0"/>
                </a:solidFill>
              </a:rPr>
              <a:t>tandard</a:t>
            </a:r>
            <a:r>
              <a:rPr lang="en-US" sz="2000" dirty="0">
                <a:solidFill>
                  <a:srgbClr val="0070C0"/>
                </a:solidFill>
              </a:rPr>
              <a:t> establishes a method for continuous measurement for</a:t>
            </a:r>
            <a:r>
              <a:rPr lang="hr-HR" sz="2000" dirty="0">
                <a:solidFill>
                  <a:srgbClr val="0070C0"/>
                </a:solidFill>
              </a:rPr>
              <a:t> </a:t>
            </a:r>
            <a:r>
              <a:rPr lang="en-US" sz="2000" dirty="0">
                <a:solidFill>
                  <a:srgbClr val="0070C0"/>
                </a:solidFill>
              </a:rPr>
              <a:t>determination</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concentrations of benzene in the ambient air based on automated</a:t>
            </a:r>
            <a:r>
              <a:rPr lang="hr-HR" sz="2000" dirty="0">
                <a:solidFill>
                  <a:srgbClr val="0070C0"/>
                </a:solidFill>
              </a:rPr>
              <a:t> </a:t>
            </a:r>
            <a:r>
              <a:rPr lang="en-US" sz="2000" dirty="0">
                <a:solidFill>
                  <a:srgbClr val="0070C0"/>
                </a:solidFill>
              </a:rPr>
              <a:t>sampling by </a:t>
            </a:r>
            <a:r>
              <a:rPr lang="en-US" sz="2000" b="1" dirty="0">
                <a:solidFill>
                  <a:srgbClr val="0070C0"/>
                </a:solidFill>
              </a:rPr>
              <a:t>gas chromatography</a:t>
            </a:r>
            <a:r>
              <a:rPr lang="pl-PL" sz="2000" dirty="0">
                <a:solidFill>
                  <a:srgbClr val="0070C0"/>
                </a:solidFill>
              </a:rPr>
              <a:t>. </a:t>
            </a:r>
          </a:p>
          <a:p>
            <a:pPr marL="0" lvl="1">
              <a:spcBef>
                <a:spcPct val="20000"/>
              </a:spcBef>
            </a:pPr>
            <a:endParaRPr lang="pl-PL" sz="1600" dirty="0">
              <a:solidFill>
                <a:srgbClr val="0070C0"/>
              </a:solidFill>
            </a:endParaRPr>
          </a:p>
          <a:p>
            <a:pPr marL="0" lvl="1">
              <a:spcBef>
                <a:spcPct val="20000"/>
              </a:spcBef>
            </a:pPr>
            <a:r>
              <a:rPr lang="en-US" sz="2000" dirty="0">
                <a:solidFill>
                  <a:srgbClr val="0070C0"/>
                </a:solidFill>
              </a:rPr>
              <a:t>The standard describes the performance characteristics and sets the minimum</a:t>
            </a:r>
            <a:r>
              <a:rPr lang="hr-HR" sz="2000" dirty="0">
                <a:solidFill>
                  <a:srgbClr val="0070C0"/>
                </a:solidFill>
              </a:rPr>
              <a:t> </a:t>
            </a:r>
            <a:r>
              <a:rPr lang="en-US" sz="2000" dirty="0">
                <a:solidFill>
                  <a:srgbClr val="0070C0"/>
                </a:solidFill>
              </a:rPr>
              <a:t>criteria required for</a:t>
            </a:r>
            <a:r>
              <a:rPr lang="hr-HR" sz="2000" dirty="0">
                <a:solidFill>
                  <a:srgbClr val="0070C0"/>
                </a:solidFill>
              </a:rPr>
              <a:t> </a:t>
            </a:r>
            <a:r>
              <a:rPr lang="en-US" sz="2000" dirty="0">
                <a:solidFill>
                  <a:srgbClr val="0070C0"/>
                </a:solidFill>
              </a:rPr>
              <a:t>selecting the appropriate analyzer</a:t>
            </a:r>
            <a:r>
              <a:rPr lang="pl-PL" sz="2000" dirty="0">
                <a:solidFill>
                  <a:srgbClr val="0070C0"/>
                </a:solidFill>
              </a:rPr>
              <a:t>. </a:t>
            </a:r>
          </a:p>
          <a:p>
            <a:pPr marL="0" lvl="1">
              <a:spcBef>
                <a:spcPct val="20000"/>
              </a:spcBef>
            </a:pPr>
            <a:r>
              <a:rPr lang="en-US" sz="2000" dirty="0">
                <a:solidFill>
                  <a:srgbClr val="0070C0"/>
                </a:solidFill>
              </a:rPr>
              <a:t>It also includes an assessment of the suitability of the analyzer for use on the</a:t>
            </a:r>
            <a:r>
              <a:rPr lang="hr-HR" sz="2000" dirty="0">
                <a:solidFill>
                  <a:srgbClr val="0070C0"/>
                </a:solidFill>
              </a:rPr>
              <a:t> </a:t>
            </a:r>
            <a:r>
              <a:rPr lang="en-US" sz="2000" dirty="0">
                <a:solidFill>
                  <a:srgbClr val="0070C0"/>
                </a:solidFill>
              </a:rPr>
              <a:t>meter</a:t>
            </a:r>
            <a:r>
              <a:rPr lang="hr-HR" sz="2000" dirty="0">
                <a:solidFill>
                  <a:srgbClr val="0070C0"/>
                </a:solidFill>
              </a:rPr>
              <a:t> </a:t>
            </a:r>
            <a:r>
              <a:rPr lang="en-US" sz="2000" dirty="0">
                <a:solidFill>
                  <a:srgbClr val="0070C0"/>
                </a:solidFill>
              </a:rPr>
              <a:t>station to meet the data quality requirements in accordance with the Directive</a:t>
            </a:r>
            <a:r>
              <a:rPr lang="hr-HR" sz="2000" dirty="0">
                <a:solidFill>
                  <a:srgbClr val="0070C0"/>
                </a:solidFill>
              </a:rPr>
              <a:t> </a:t>
            </a:r>
            <a:r>
              <a:rPr lang="pl-PL" sz="2000" dirty="0">
                <a:solidFill>
                  <a:srgbClr val="0070C0"/>
                </a:solidFill>
              </a:rPr>
              <a:t>2008/50/EC.</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12" name="Slika 11"/>
          <p:cNvPicPr>
            <a:picLocks noChangeAspect="1"/>
          </p:cNvPicPr>
          <p:nvPr/>
        </p:nvPicPr>
        <p:blipFill>
          <a:blip r:embed="rId4"/>
          <a:stretch>
            <a:fillRect/>
          </a:stretch>
        </p:blipFill>
        <p:spPr>
          <a:xfrm>
            <a:off x="6549426" y="2055875"/>
            <a:ext cx="2447925" cy="1019175"/>
          </a:xfrm>
          <a:prstGeom prst="rect">
            <a:avLst/>
          </a:prstGeom>
        </p:spPr>
      </p:pic>
      <p:sp>
        <p:nvSpPr>
          <p:cNvPr id="13" name="TextBox 12"/>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737402544"/>
      </p:ext>
    </p:extLst>
  </p:cSld>
  <p:clrMapOvr>
    <a:masterClrMapping/>
  </p:clrMapOvr>
  <p:transition spd="med">
    <p:fade thruBlk="1"/>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785652"/>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MEASUREMENT AREA</a:t>
            </a:r>
          </a:p>
          <a:p>
            <a:pPr marL="0" lvl="1" algn="ctr">
              <a:spcBef>
                <a:spcPct val="20000"/>
              </a:spcBef>
            </a:pPr>
            <a:r>
              <a:rPr lang="hr-HR" sz="2000" b="1" dirty="0"/>
              <a:t>0 - 50 µg/m</a:t>
            </a:r>
            <a:r>
              <a:rPr lang="hr-HR" sz="2000" b="1" baseline="30000" dirty="0"/>
              <a:t>3</a:t>
            </a:r>
            <a:r>
              <a:rPr lang="hr-HR" sz="2000" b="1" dirty="0"/>
              <a:t> </a:t>
            </a:r>
          </a:p>
          <a:p>
            <a:pPr marL="0" lvl="1" algn="ctr">
              <a:spcBef>
                <a:spcPct val="20000"/>
              </a:spcBef>
            </a:pPr>
            <a:r>
              <a:rPr lang="hr-HR" sz="2000" dirty="0"/>
              <a:t>(0 – 15,4 </a:t>
            </a:r>
            <a:r>
              <a:rPr lang="hr-HR" sz="2000" dirty="0" err="1"/>
              <a:t>nmol</a:t>
            </a:r>
            <a:r>
              <a:rPr lang="hr-HR" sz="2000" dirty="0"/>
              <a:t>/mol)</a:t>
            </a:r>
          </a:p>
          <a:p>
            <a:pPr marL="0" lvl="1">
              <a:spcBef>
                <a:spcPct val="20000"/>
              </a:spcBef>
            </a:pPr>
            <a:endParaRPr lang="pl-PL" sz="2000" dirty="0">
              <a:solidFill>
                <a:srgbClr val="0070C0"/>
              </a:solidFill>
            </a:endParaRPr>
          </a:p>
          <a:p>
            <a:pPr marL="0" lvl="1">
              <a:spcBef>
                <a:spcPct val="20000"/>
              </a:spcBef>
            </a:pPr>
            <a:r>
              <a:rPr lang="pl-PL" sz="2000" i="1" dirty="0">
                <a:solidFill>
                  <a:srgbClr val="0070C0"/>
                </a:solidFill>
              </a:rPr>
              <a:t>MEASUREMENT PRINCIPLE</a:t>
            </a:r>
          </a:p>
          <a:p>
            <a:pPr marL="0" lvl="1">
              <a:spcBef>
                <a:spcPct val="20000"/>
              </a:spcBef>
            </a:pPr>
            <a:endParaRPr lang="pl-PL" sz="2000" i="1" dirty="0">
              <a:solidFill>
                <a:srgbClr val="0070C0"/>
              </a:solidFill>
            </a:endParaRPr>
          </a:p>
          <a:p>
            <a:pPr marL="0" lvl="1" algn="ctr">
              <a:spcBef>
                <a:spcPct val="20000"/>
              </a:spcBef>
            </a:pPr>
            <a:r>
              <a:rPr lang="pl-PL" sz="2000" b="1" dirty="0"/>
              <a:t>GAS CROMATOGRAPHY</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a:stretch>
            <a:fillRect/>
          </a:stretch>
        </p:blipFill>
        <p:spPr>
          <a:xfrm>
            <a:off x="2401802" y="4498350"/>
            <a:ext cx="4171950" cy="800100"/>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418235390"/>
      </p:ext>
    </p:extLst>
  </p:cSld>
  <p:clrMapOvr>
    <a:masterClrMapping/>
  </p:clrMapOvr>
  <p:transition spd="med">
    <p:fade thruBlk="1"/>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924425"/>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r>
              <a:rPr lang="en-US" dirty="0"/>
              <a:t>The metering principle for benzene measurement involves sampling by diluting with heat</a:t>
            </a:r>
            <a:r>
              <a:rPr lang="hr-HR" dirty="0"/>
              <a:t> </a:t>
            </a:r>
            <a:r>
              <a:rPr lang="en-US" dirty="0"/>
              <a:t>desorption and simultaneous analysis by gas chromatography</a:t>
            </a:r>
            <a:r>
              <a:rPr lang="hr-HR" dirty="0"/>
              <a:t>.</a:t>
            </a:r>
          </a:p>
          <a:p>
            <a:endParaRPr lang="hr-HR" dirty="0"/>
          </a:p>
          <a:p>
            <a:r>
              <a:rPr lang="en-US" dirty="0"/>
              <a:t>The method according to HRN EN 14662-3 is based on classical gas chromatography and</a:t>
            </a:r>
            <a:r>
              <a:rPr lang="hr-HR" dirty="0"/>
              <a:t> </a:t>
            </a:r>
            <a:r>
              <a:rPr lang="en-US" dirty="0"/>
              <a:t>detection</a:t>
            </a:r>
            <a:r>
              <a:rPr lang="hr-HR" dirty="0"/>
              <a:t> </a:t>
            </a:r>
            <a:r>
              <a:rPr lang="en-US" dirty="0"/>
              <a:t>using a </a:t>
            </a:r>
            <a:r>
              <a:rPr lang="en-US" b="1" dirty="0"/>
              <a:t>flame (FID) or </a:t>
            </a:r>
            <a:r>
              <a:rPr lang="en-US" b="1" dirty="0" err="1"/>
              <a:t>photoionisation</a:t>
            </a:r>
            <a:r>
              <a:rPr lang="en-US" b="1" dirty="0"/>
              <a:t> (PID) </a:t>
            </a:r>
            <a:r>
              <a:rPr lang="en-US" dirty="0"/>
              <a:t>detector. Also, it is allowed to use</a:t>
            </a:r>
            <a:r>
              <a:rPr lang="hr-HR" dirty="0"/>
              <a:t> </a:t>
            </a:r>
            <a:r>
              <a:rPr lang="en-US" dirty="0"/>
              <a:t>and any other suitable detector</a:t>
            </a:r>
            <a:r>
              <a:rPr lang="hr-HR" dirty="0"/>
              <a:t>.</a:t>
            </a:r>
          </a:p>
          <a:p>
            <a:endParaRPr lang="hr-HR" dirty="0"/>
          </a:p>
          <a:p>
            <a:r>
              <a:rPr lang="en-US" dirty="0"/>
              <a:t>Measured air volume is pumped by using a pump on the adsorption pre - column which</a:t>
            </a:r>
            <a:r>
              <a:rPr lang="hr-HR" dirty="0"/>
              <a:t> </a:t>
            </a:r>
            <a:r>
              <a:rPr lang="en-US" dirty="0"/>
              <a:t>binds the benzene from the sample, and the air without benzene exits the analyzer.</a:t>
            </a:r>
            <a:r>
              <a:rPr lang="hr-HR" dirty="0"/>
              <a:t>  </a:t>
            </a:r>
            <a:r>
              <a:rPr lang="en-US" dirty="0"/>
              <a:t>Thereafter</a:t>
            </a:r>
            <a:r>
              <a:rPr lang="hr-HR" dirty="0"/>
              <a:t> </a:t>
            </a:r>
            <a:r>
              <a:rPr lang="en-US" dirty="0"/>
              <a:t>by heating the benzene vapor free from the adsorbent and by using inert gas</a:t>
            </a:r>
            <a:r>
              <a:rPr lang="hr-HR" dirty="0"/>
              <a:t> </a:t>
            </a:r>
            <a:r>
              <a:rPr lang="en-US" dirty="0"/>
              <a:t>(most often</a:t>
            </a:r>
            <a:r>
              <a:rPr lang="hr-HR" dirty="0"/>
              <a:t> </a:t>
            </a:r>
            <a:r>
              <a:rPr lang="en-US" dirty="0"/>
              <a:t>nitrogen of high purity) are transferred to a chromatographic column where</a:t>
            </a:r>
            <a:r>
              <a:rPr lang="hr-HR" dirty="0"/>
              <a:t> </a:t>
            </a:r>
            <a:r>
              <a:rPr lang="en-US" dirty="0"/>
              <a:t>separation of benzene occurs</a:t>
            </a:r>
            <a:r>
              <a:rPr lang="hr-HR" dirty="0"/>
              <a:t> </a:t>
            </a:r>
            <a:r>
              <a:rPr lang="en-US" dirty="0"/>
              <a:t>from other easily volatile hydrocarbons (xylene, toluene).</a:t>
            </a:r>
            <a:r>
              <a:rPr lang="hr-HR" dirty="0"/>
              <a:t> </a:t>
            </a:r>
            <a:r>
              <a:rPr lang="en-US" dirty="0"/>
              <a:t>Benzene injected with inert gas after</a:t>
            </a:r>
            <a:r>
              <a:rPr lang="hr-HR" dirty="0"/>
              <a:t> </a:t>
            </a:r>
            <a:r>
              <a:rPr lang="en-US" dirty="0"/>
              <a:t>passing through the column at exactly the same time as retention time (for the same chemical</a:t>
            </a:r>
            <a:r>
              <a:rPr lang="hr-HR" dirty="0"/>
              <a:t> </a:t>
            </a:r>
            <a:r>
              <a:rPr lang="en-US" dirty="0"/>
              <a:t>compound, same system and same conditions, retention time is always the same) enters the detector that registers</a:t>
            </a:r>
            <a:r>
              <a:rPr lang="hr-HR" dirty="0"/>
              <a:t> </a:t>
            </a:r>
            <a:r>
              <a:rPr lang="en-US" dirty="0"/>
              <a:t>the passage of benzene to the proportional mass of benzene</a:t>
            </a:r>
            <a:r>
              <a:rPr lang="hr-HR" dirty="0"/>
              <a:t>. </a:t>
            </a: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73316775"/>
      </p:ext>
    </p:extLst>
  </p:cSld>
  <p:clrMapOvr>
    <a:masterClrMapping/>
  </p:clrMapOvr>
  <p:transition spd="med">
    <p:fade thruBlk="1"/>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133165" y="1276905"/>
                <a:ext cx="8709225" cy="4768485"/>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r>
                  <a:rPr lang="en-US" dirty="0"/>
                  <a:t>By comparing this signal with zero air signal (benzene</a:t>
                </a:r>
                <a:r>
                  <a:rPr lang="hr-HR" dirty="0"/>
                  <a:t>-</a:t>
                </a:r>
                <a:r>
                  <a:rPr lang="hr-HR" dirty="0" err="1"/>
                  <a:t>free</a:t>
                </a:r>
                <a:r>
                  <a:rPr lang="hr-HR" dirty="0"/>
                  <a:t> </a:t>
                </a:r>
                <a:r>
                  <a:rPr lang="hr-HR" dirty="0" err="1"/>
                  <a:t>air</a:t>
                </a:r>
                <a:r>
                  <a:rPr lang="en-US" dirty="0"/>
                  <a:t>) and signal</a:t>
                </a:r>
                <a:r>
                  <a:rPr lang="hr-HR" dirty="0"/>
                  <a:t> </a:t>
                </a:r>
                <a:r>
                  <a:rPr lang="en-US" dirty="0"/>
                  <a:t>obtained by passing the air with a known benzene concentration can be calculated</a:t>
                </a:r>
                <a:r>
                  <a:rPr lang="hr-HR" dirty="0"/>
                  <a:t> </a:t>
                </a:r>
                <a:r>
                  <a:rPr lang="en-US" dirty="0"/>
                  <a:t>the concentration of benzene in the taken sample using the following equation</a:t>
                </a:r>
                <a:r>
                  <a:rPr lang="hr-HR" dirty="0"/>
                  <a:t>:</a:t>
                </a:r>
              </a:p>
              <a:p>
                <a:pPr/>
                <a14:m>
                  <m:oMathPara xmlns:m="http://schemas.openxmlformats.org/officeDocument/2006/math">
                    <m:oMathParaPr>
                      <m:jc m:val="centerGroup"/>
                    </m:oMathParaPr>
                    <m:oMath xmlns:m="http://schemas.openxmlformats.org/officeDocument/2006/math">
                      <m:sSub>
                        <m:sSubPr>
                          <m:ctrlPr>
                            <a:rPr lang="hr-HR" i="1">
                              <a:latin typeface="Cambria Math" panose="02040503050406030204" pitchFamily="18" charset="0"/>
                            </a:rPr>
                          </m:ctrlPr>
                        </m:sSubPr>
                        <m:e>
                          <m:r>
                            <a:rPr lang="hr-HR" i="1">
                              <a:latin typeface="Cambria Math"/>
                            </a:rPr>
                            <m:t>𝑐</m:t>
                          </m:r>
                        </m:e>
                        <m:sub>
                          <m:r>
                            <a:rPr lang="hr-HR" i="1">
                              <a:latin typeface="Cambria Math"/>
                            </a:rPr>
                            <m:t>𝑚</m:t>
                          </m:r>
                        </m:sub>
                      </m:sSub>
                      <m:r>
                        <a:rPr lang="hr-HR" i="1">
                          <a:latin typeface="Cambria Math"/>
                        </a:rPr>
                        <m:t>=</m:t>
                      </m:r>
                      <m:f>
                        <m:fPr>
                          <m:ctrlPr>
                            <a:rPr lang="hr-HR" i="1">
                              <a:latin typeface="Cambria Math" panose="02040503050406030204" pitchFamily="18" charset="0"/>
                            </a:rPr>
                          </m:ctrlPr>
                        </m:fPr>
                        <m:num>
                          <m:sSub>
                            <m:sSubPr>
                              <m:ctrlPr>
                                <a:rPr lang="hr-HR" i="1">
                                  <a:latin typeface="Cambria Math" panose="02040503050406030204" pitchFamily="18" charset="0"/>
                                </a:rPr>
                              </m:ctrlPr>
                            </m:sSubPr>
                            <m:e>
                              <m:r>
                                <a:rPr lang="hr-HR" i="1">
                                  <a:latin typeface="Cambria Math"/>
                                </a:rPr>
                                <m:t>𝑚</m:t>
                              </m:r>
                            </m:e>
                            <m:sub>
                              <m:r>
                                <a:rPr lang="hr-HR" i="1">
                                  <a:latin typeface="Cambria Math"/>
                                </a:rPr>
                                <m:t>𝑠𝑎𝑚</m:t>
                              </m:r>
                            </m:sub>
                          </m:sSub>
                        </m:num>
                        <m:den>
                          <m:sSub>
                            <m:sSubPr>
                              <m:ctrlPr>
                                <a:rPr lang="hr-HR" i="1">
                                  <a:latin typeface="Cambria Math" panose="02040503050406030204" pitchFamily="18" charset="0"/>
                                </a:rPr>
                              </m:ctrlPr>
                            </m:sSubPr>
                            <m:e>
                              <m:r>
                                <a:rPr lang="hr-HR" i="1">
                                  <a:latin typeface="Cambria Math"/>
                                </a:rPr>
                                <m:t>𝑉</m:t>
                              </m:r>
                            </m:e>
                            <m:sub>
                              <m:r>
                                <a:rPr lang="hr-HR" i="1">
                                  <a:latin typeface="Cambria Math"/>
                                </a:rPr>
                                <m:t>𝑠𝑎𝑚</m:t>
                              </m:r>
                            </m:sub>
                          </m:sSub>
                        </m:den>
                      </m:f>
                    </m:oMath>
                  </m:oMathPara>
                </a14:m>
                <a:endParaRPr lang="hr-HR" dirty="0"/>
              </a:p>
              <a:p>
                <a:r>
                  <a:rPr lang="hr-HR" dirty="0"/>
                  <a:t> </a:t>
                </a:r>
              </a:p>
              <a:p>
                <a:r>
                  <a:rPr lang="hr-HR" dirty="0" err="1"/>
                  <a:t>where</a:t>
                </a:r>
                <a:r>
                  <a:rPr lang="hr-HR" dirty="0"/>
                  <a:t>: </a:t>
                </a:r>
              </a:p>
              <a:p>
                <a:r>
                  <a:rPr lang="hr-HR" dirty="0"/>
                  <a:t>c</a:t>
                </a:r>
                <a:r>
                  <a:rPr lang="hr-HR" baseline="-25000" dirty="0"/>
                  <a:t>m</a:t>
                </a:r>
                <a:r>
                  <a:rPr lang="hr-HR" dirty="0"/>
                  <a:t> = </a:t>
                </a:r>
                <a:r>
                  <a:rPr lang="en-US" dirty="0"/>
                  <a:t>concentration of benzene in the air sample</a:t>
                </a:r>
                <a:r>
                  <a:rPr lang="hr-HR" dirty="0"/>
                  <a:t>; </a:t>
                </a:r>
              </a:p>
              <a:p>
                <a:r>
                  <a:rPr lang="hr-HR" dirty="0" err="1"/>
                  <a:t>m</a:t>
                </a:r>
                <a:r>
                  <a:rPr lang="hr-HR" baseline="-25000" dirty="0" err="1"/>
                  <a:t>sam</a:t>
                </a:r>
                <a:r>
                  <a:rPr lang="hr-HR" dirty="0"/>
                  <a:t> = </a:t>
                </a:r>
                <a:r>
                  <a:rPr lang="en-US" dirty="0"/>
                  <a:t>mass of benzene in the sample</a:t>
                </a:r>
                <a:r>
                  <a:rPr lang="hr-HR" dirty="0"/>
                  <a:t>; </a:t>
                </a:r>
              </a:p>
              <a:p>
                <a:r>
                  <a:rPr lang="hr-HR" dirty="0" err="1"/>
                  <a:t>V</a:t>
                </a:r>
                <a:r>
                  <a:rPr lang="hr-HR" baseline="-25000" dirty="0" err="1"/>
                  <a:t>sam</a:t>
                </a:r>
                <a:r>
                  <a:rPr lang="hr-HR" dirty="0"/>
                  <a:t> = </a:t>
                </a:r>
                <a:r>
                  <a:rPr lang="hr-HR" dirty="0" err="1"/>
                  <a:t>sample</a:t>
                </a:r>
                <a:r>
                  <a:rPr lang="hr-HR" dirty="0"/>
                  <a:t> </a:t>
                </a:r>
                <a:r>
                  <a:rPr lang="hr-HR" dirty="0" err="1"/>
                  <a:t>volume</a:t>
                </a:r>
                <a:r>
                  <a:rPr lang="hr-HR" dirty="0"/>
                  <a:t>.</a:t>
                </a:r>
              </a:p>
              <a:p>
                <a:r>
                  <a:rPr lang="hr-HR" dirty="0"/>
                  <a:t> </a:t>
                </a:r>
              </a:p>
              <a:p>
                <a:r>
                  <a:rPr lang="en-US" dirty="0"/>
                  <a:t>Subsequently, the concentration </a:t>
                </a:r>
                <a:r>
                  <a:rPr lang="hr-HR" dirty="0"/>
                  <a:t>is </a:t>
                </a:r>
                <a:r>
                  <a:rPr lang="hr-HR" dirty="0" err="1"/>
                  <a:t>converted</a:t>
                </a:r>
                <a:r>
                  <a:rPr lang="hr-HR" dirty="0"/>
                  <a:t> to</a:t>
                </a:r>
                <a:r>
                  <a:rPr lang="en-US" dirty="0"/>
                  <a:t> </a:t>
                </a:r>
                <a:r>
                  <a:rPr lang="en-US" dirty="0" err="1"/>
                  <a:t>μg</a:t>
                </a:r>
                <a:r>
                  <a:rPr lang="en-US" dirty="0"/>
                  <a:t>/m3 using standard conversion</a:t>
                </a:r>
                <a:r>
                  <a:rPr lang="hr-HR" dirty="0"/>
                  <a:t> </a:t>
                </a:r>
                <a:r>
                  <a:rPr lang="en-US" dirty="0"/>
                  <a:t>factors for a temperature of 20°C and an atmospheric pressure of 101.3 </a:t>
                </a:r>
                <a:r>
                  <a:rPr lang="en-US" dirty="0" err="1"/>
                  <a:t>kPa</a:t>
                </a:r>
                <a:r>
                  <a:rPr lang="hr-HR" dirty="0"/>
                  <a:t>.</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33165" y="1276905"/>
                <a:ext cx="8709225" cy="4768485"/>
              </a:xfrm>
              <a:prstGeom prst="rect">
                <a:avLst/>
              </a:prstGeom>
              <a:blipFill rotWithShape="1">
                <a:blip r:embed="rId4"/>
                <a:stretch>
                  <a:fillRect l="-1120" t="-1022" r="-350"/>
                </a:stretch>
              </a:blipFill>
            </p:spPr>
            <p:txBody>
              <a:bodyPr/>
              <a:lstStyle/>
              <a:p>
                <a:r>
                  <a:rPr lang="hr-HR">
                    <a:noFill/>
                  </a:rPr>
                  <a:t> </a:t>
                </a:r>
              </a:p>
            </p:txBody>
          </p:sp>
        </mc:Fallback>
      </mc:AlternateContent>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122856881"/>
      </p:ext>
    </p:extLst>
  </p:cSld>
  <p:clrMapOvr>
    <a:masterClrMapping/>
  </p:clrMapOvr>
  <p:transition spd="med">
    <p:fade thruBlk="1"/>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308324"/>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CHROMATOTEC</a:t>
            </a:r>
          </a:p>
          <a:p>
            <a:pPr marL="0" lvl="1">
              <a:spcBef>
                <a:spcPct val="20000"/>
              </a:spcBef>
            </a:pPr>
            <a:r>
              <a:rPr lang="pl-PL" sz="2000" dirty="0">
                <a:solidFill>
                  <a:srgbClr val="0070C0"/>
                </a:solidFill>
              </a:rPr>
              <a:t>– GC 866</a:t>
            </a:r>
          </a:p>
          <a:p>
            <a:pPr marL="0" lvl="1">
              <a:spcBef>
                <a:spcPct val="20000"/>
              </a:spcBef>
            </a:pPr>
            <a:endParaRPr lang="pl-PL" sz="2000" dirty="0">
              <a:solidFill>
                <a:srgbClr val="0070C0"/>
              </a:solidFill>
            </a:endParaRPr>
          </a:p>
        </p:txBody>
      </p:sp>
      <p:pic>
        <p:nvPicPr>
          <p:cNvPr id="12" name="Slika 11"/>
          <p:cNvPicPr>
            <a:picLocks noChangeAspect="1"/>
          </p:cNvPicPr>
          <p:nvPr/>
        </p:nvPicPr>
        <p:blipFill>
          <a:blip r:embed="rId4"/>
          <a:stretch>
            <a:fillRect/>
          </a:stretch>
        </p:blipFill>
        <p:spPr>
          <a:xfrm>
            <a:off x="1928142" y="1788957"/>
            <a:ext cx="6914248" cy="4170902"/>
          </a:xfrm>
          <a:prstGeom prst="rect">
            <a:avLst/>
          </a:prstGeom>
        </p:spPr>
      </p:pic>
      <p:sp>
        <p:nvSpPr>
          <p:cNvPr id="13" name="TextBox 12"/>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224377276"/>
      </p:ext>
    </p:extLst>
  </p:cSld>
  <p:clrMapOvr>
    <a:masterClrMapping/>
  </p:clrMapOvr>
  <p:transition spd="med">
    <p:fade thruBlk="1"/>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308324"/>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SYNTECH </a:t>
            </a:r>
          </a:p>
          <a:p>
            <a:pPr marL="0" lvl="1">
              <a:spcBef>
                <a:spcPct val="20000"/>
              </a:spcBef>
            </a:pPr>
            <a:r>
              <a:rPr lang="pl-PL" sz="2000" dirty="0">
                <a:solidFill>
                  <a:srgbClr val="0070C0"/>
                </a:solidFill>
              </a:rPr>
              <a:t>– GC 955</a:t>
            </a: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a:stretch>
            <a:fillRect/>
          </a:stretch>
        </p:blipFill>
        <p:spPr>
          <a:xfrm>
            <a:off x="1918009" y="1718026"/>
            <a:ext cx="6307846" cy="4142152"/>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05502529"/>
      </p:ext>
    </p:extLst>
  </p:cSld>
  <p:clrMapOvr>
    <a:masterClrMapping/>
  </p:clrMapOvr>
  <p:transition spd="med">
    <p:fade thruBlk="1"/>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2308324"/>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AMA INSTRUMENTS</a:t>
            </a:r>
          </a:p>
          <a:p>
            <a:pPr marL="0" lvl="1">
              <a:spcBef>
                <a:spcPct val="20000"/>
              </a:spcBef>
            </a:pPr>
            <a:r>
              <a:rPr lang="pl-PL" sz="2000" dirty="0">
                <a:solidFill>
                  <a:srgbClr val="0070C0"/>
                </a:solidFill>
              </a:rPr>
              <a:t>– GC 5000</a:t>
            </a:r>
          </a:p>
          <a:p>
            <a:pPr marL="0" lvl="1">
              <a:spcBef>
                <a:spcPct val="20000"/>
              </a:spcBef>
            </a:pPr>
            <a:endParaRPr lang="pl-PL" sz="2000" dirty="0">
              <a:solidFill>
                <a:srgbClr val="0070C0"/>
              </a:solidFill>
            </a:endParaRPr>
          </a:p>
        </p:txBody>
      </p:sp>
      <p:pic>
        <p:nvPicPr>
          <p:cNvPr id="10" name="Slika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419" y="2301637"/>
            <a:ext cx="5852532" cy="3452994"/>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673056902"/>
      </p:ext>
    </p:extLst>
  </p:cSld>
  <p:clrMapOvr>
    <a:masterClrMapping/>
  </p:clrMapOvr>
  <p:transition spd="med">
    <p:fade thruBlk="1"/>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1938992"/>
          </a:xfrm>
          <a:prstGeom prst="rect">
            <a:avLst/>
          </a:prstGeom>
        </p:spPr>
        <p:txBody>
          <a:bodyPr wrap="square">
            <a:spAutoFit/>
          </a:bodyPr>
          <a:lstStyle/>
          <a:p>
            <a:pPr marL="0" lvl="1">
              <a:spcBef>
                <a:spcPct val="20000"/>
              </a:spcBef>
            </a:pPr>
            <a:r>
              <a:rPr lang="hr-BA" sz="2400" b="1" dirty="0">
                <a:solidFill>
                  <a:srgbClr val="1F497D"/>
                </a:solidFill>
              </a:rPr>
              <a:t>HRN EN 14626:2012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ENVIRONMENT</a:t>
            </a:r>
          </a:p>
          <a:p>
            <a:pPr marL="0" lvl="1">
              <a:spcBef>
                <a:spcPct val="20000"/>
              </a:spcBef>
            </a:pPr>
            <a:r>
              <a:rPr lang="pl-PL" sz="2000" dirty="0">
                <a:solidFill>
                  <a:srgbClr val="0070C0"/>
                </a:solidFill>
              </a:rPr>
              <a:t>– VOC 72</a:t>
            </a:r>
          </a:p>
        </p:txBody>
      </p:sp>
      <p:pic>
        <p:nvPicPr>
          <p:cNvPr id="3" name="Slika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1266" y="2115343"/>
            <a:ext cx="6469845" cy="3639288"/>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482878359"/>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01205"/>
          </a:xfrm>
          <a:prstGeom prst="rect">
            <a:avLst/>
          </a:prstGeom>
        </p:spPr>
        <p:txBody>
          <a:bodyPr wrap="square">
            <a:spAutoFit/>
          </a:bodyPr>
          <a:lstStyle/>
          <a:p>
            <a:pPr marL="0" lvl="1">
              <a:spcBef>
                <a:spcPct val="20000"/>
              </a:spcBef>
            </a:pPr>
            <a:r>
              <a:rPr lang="hr-BA" sz="2400" b="1" dirty="0">
                <a:solidFill>
                  <a:srgbClr val="1F497D"/>
                </a:solidFill>
              </a:rPr>
              <a:t>4.1 ORGANIZATION</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There must be a responsible staff (Laboratory Manager)</a:t>
            </a:r>
            <a:endParaRPr lang="hr-HR" sz="2000" dirty="0">
              <a:solidFill>
                <a:srgbClr val="0070C0"/>
              </a:solidFill>
            </a:endParaRPr>
          </a:p>
          <a:p>
            <a:pPr marL="0" lvl="1">
              <a:spcBef>
                <a:spcPct val="20000"/>
              </a:spcBef>
            </a:pPr>
            <a:r>
              <a:rPr lang="en-US" sz="2000" dirty="0">
                <a:solidFill>
                  <a:srgbClr val="0070C0"/>
                </a:solidFill>
              </a:rPr>
              <a:t>Staff supervision must be carried out</a:t>
            </a:r>
            <a:endParaRPr lang="hr-HR" sz="2000" dirty="0">
              <a:solidFill>
                <a:srgbClr val="0070C0"/>
              </a:solidFill>
            </a:endParaRPr>
          </a:p>
          <a:p>
            <a:pPr marL="0" lvl="1">
              <a:spcBef>
                <a:spcPct val="20000"/>
              </a:spcBef>
            </a:pPr>
            <a:r>
              <a:rPr lang="en-US" sz="2000" dirty="0">
                <a:solidFill>
                  <a:srgbClr val="0070C0"/>
                </a:solidFill>
              </a:rPr>
              <a:t>There must be a person responsible for the management system (</a:t>
            </a:r>
            <a:r>
              <a:rPr lang="hr-HR" sz="2000" dirty="0" err="1">
                <a:solidFill>
                  <a:srgbClr val="0070C0"/>
                </a:solidFill>
              </a:rPr>
              <a:t>Laboratory</a:t>
            </a:r>
            <a:r>
              <a:rPr lang="hr-HR" sz="2000" dirty="0">
                <a:solidFill>
                  <a:srgbClr val="0070C0"/>
                </a:solidFill>
              </a:rPr>
              <a:t> </a:t>
            </a:r>
            <a:r>
              <a:rPr lang="en-US" sz="2000" dirty="0">
                <a:solidFill>
                  <a:srgbClr val="0070C0"/>
                </a:solidFill>
              </a:rPr>
              <a:t>Quality</a:t>
            </a:r>
            <a:r>
              <a:rPr lang="hr-HR" sz="2000" dirty="0">
                <a:solidFill>
                  <a:srgbClr val="0070C0"/>
                </a:solidFill>
              </a:rPr>
              <a:t> </a:t>
            </a:r>
            <a:r>
              <a:rPr lang="en-US" sz="2000" dirty="0">
                <a:solidFill>
                  <a:srgbClr val="0070C0"/>
                </a:solidFill>
              </a:rPr>
              <a:t>Representative)</a:t>
            </a:r>
            <a:r>
              <a:rPr lang="hr-HR" sz="2000" dirty="0">
                <a:solidFill>
                  <a:srgbClr val="0070C0"/>
                </a:solidFill>
              </a:rPr>
              <a:t> </a:t>
            </a:r>
          </a:p>
          <a:p>
            <a:pPr marL="0" lvl="1">
              <a:spcBef>
                <a:spcPct val="20000"/>
              </a:spcBef>
            </a:pPr>
            <a:r>
              <a:rPr lang="en-US" sz="2000" dirty="0">
                <a:solidFill>
                  <a:srgbClr val="0070C0"/>
                </a:solidFill>
              </a:rPr>
              <a:t>Staff must be aware of the importance of their processes</a:t>
            </a:r>
            <a:endParaRPr lang="hr-HR" sz="2000" dirty="0">
              <a:solidFill>
                <a:srgbClr val="0070C0"/>
              </a:solidFill>
            </a:endParaRPr>
          </a:p>
          <a:p>
            <a:pPr marL="0" lvl="1">
              <a:spcBef>
                <a:spcPct val="20000"/>
              </a:spcBef>
            </a:pPr>
            <a:r>
              <a:rPr lang="en-US" sz="2000" dirty="0">
                <a:solidFill>
                  <a:srgbClr val="0070C0"/>
                </a:solidFill>
              </a:rPr>
              <a:t>They need to develop and maintain appropriate communication processes</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This can be achieved by describing how the requirements are met </a:t>
            </a:r>
            <a:r>
              <a:rPr lang="en-US" sz="2000" b="1" i="1" dirty="0">
                <a:solidFill>
                  <a:srgbClr val="0070C0"/>
                </a:solidFill>
              </a:rPr>
              <a:t>in the manual or</a:t>
            </a:r>
            <a:r>
              <a:rPr lang="hr-HR" sz="2000" b="1" i="1" dirty="0">
                <a:solidFill>
                  <a:srgbClr val="0070C0"/>
                </a:solidFill>
              </a:rPr>
              <a:t> </a:t>
            </a:r>
            <a:r>
              <a:rPr lang="en-US" sz="2000" b="1" i="1" dirty="0">
                <a:solidFill>
                  <a:srgbClr val="0070C0"/>
                </a:solidFill>
              </a:rPr>
              <a:t>documented procedure</a:t>
            </a:r>
            <a:r>
              <a:rPr lang="pl-PL" sz="2000" dirty="0">
                <a:solidFill>
                  <a:srgbClr val="0070C0"/>
                </a:solidFill>
              </a:rPr>
              <a:t>.</a:t>
            </a:r>
          </a:p>
          <a:p>
            <a:pPr marL="0" lvl="1">
              <a:spcBef>
                <a:spcPct val="20000"/>
              </a:spcBef>
            </a:pPr>
            <a:endParaRPr lang="pl-PL" sz="2000" dirty="0">
              <a:solidFill>
                <a:srgbClr val="0070C0"/>
              </a:solidFill>
            </a:endParaRP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407350649"/>
      </p:ext>
    </p:extLst>
  </p:cSld>
  <p:clrMapOvr>
    <a:masterClrMapping/>
  </p:clrMapOvr>
  <p:transition spd="med">
    <p:fade thruBlk="1"/>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154984"/>
          </a:xfrm>
          <a:prstGeom prst="rect">
            <a:avLst/>
          </a:prstGeom>
        </p:spPr>
        <p:txBody>
          <a:bodyPr wrap="square">
            <a:spAutoFit/>
          </a:bodyPr>
          <a:lstStyle/>
          <a:p>
            <a:pPr marL="0" lvl="1">
              <a:spcBef>
                <a:spcPct val="20000"/>
              </a:spcBef>
            </a:pPr>
            <a:r>
              <a:rPr lang="hr-HR" sz="2400" b="1" dirty="0">
                <a:solidFill>
                  <a:srgbClr val="1F497D"/>
                </a:solidFill>
              </a:rPr>
              <a:t>MEASUREMENT SYSTEM</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a:t>
            </a:r>
            <a:r>
              <a:rPr lang="en-US" sz="2000" dirty="0" err="1">
                <a:solidFill>
                  <a:srgbClr val="0070C0"/>
                </a:solidFill>
              </a:rPr>
              <a:t>measur</a:t>
            </a:r>
            <a:r>
              <a:rPr lang="hr-HR" sz="2000" dirty="0" err="1">
                <a:solidFill>
                  <a:srgbClr val="0070C0"/>
                </a:solidFill>
              </a:rPr>
              <a:t>ement</a:t>
            </a:r>
            <a:r>
              <a:rPr lang="en-US" sz="2000" dirty="0">
                <a:solidFill>
                  <a:srgbClr val="0070C0"/>
                </a:solidFill>
              </a:rPr>
              <a:t> system consists of</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 Gas analyzers</a:t>
            </a:r>
          </a:p>
          <a:p>
            <a:pPr marL="0" lvl="1">
              <a:spcBef>
                <a:spcPct val="20000"/>
              </a:spcBef>
            </a:pPr>
            <a:r>
              <a:rPr lang="pl-PL" sz="2000" dirty="0">
                <a:solidFill>
                  <a:srgbClr val="0070C0"/>
                </a:solidFill>
              </a:rPr>
              <a:t>• </a:t>
            </a:r>
            <a:r>
              <a:rPr lang="en-US" sz="2000" dirty="0">
                <a:solidFill>
                  <a:srgbClr val="0070C0"/>
                </a:solidFill>
              </a:rPr>
              <a:t>Null and Range Response Check System</a:t>
            </a:r>
            <a:endParaRPr lang="pl-PL" sz="2000" dirty="0">
              <a:solidFill>
                <a:srgbClr val="0070C0"/>
              </a:solidFill>
            </a:endParaRPr>
          </a:p>
          <a:p>
            <a:pPr marL="0" lvl="1">
              <a:spcBef>
                <a:spcPct val="20000"/>
              </a:spcBef>
            </a:pPr>
            <a:r>
              <a:rPr lang="pl-PL" sz="2000" dirty="0">
                <a:solidFill>
                  <a:srgbClr val="0070C0"/>
                </a:solidFill>
              </a:rPr>
              <a:t>• Sampling system</a:t>
            </a:r>
          </a:p>
          <a:p>
            <a:pPr marL="0" lvl="1">
              <a:spcBef>
                <a:spcPct val="20000"/>
              </a:spcBef>
            </a:pPr>
            <a:r>
              <a:rPr lang="pl-PL" sz="2000" dirty="0">
                <a:solidFill>
                  <a:srgbClr val="0070C0"/>
                </a:solidFill>
              </a:rPr>
              <a:t>• Thermostated isothermal stations</a:t>
            </a:r>
          </a:p>
          <a:p>
            <a:pPr marL="0" lvl="1">
              <a:spcBef>
                <a:spcPct val="20000"/>
              </a:spcBef>
            </a:pPr>
            <a:r>
              <a:rPr lang="pl-PL" sz="2000" dirty="0">
                <a:solidFill>
                  <a:srgbClr val="0070C0"/>
                </a:solidFill>
              </a:rPr>
              <a:t>• </a:t>
            </a:r>
            <a:r>
              <a:rPr lang="en-US" sz="2000" dirty="0">
                <a:solidFill>
                  <a:srgbClr val="0070C0"/>
                </a:solidFill>
              </a:rPr>
              <a:t>Data transfer and data collection systems</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13" name="Slika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4610" y="1276905"/>
            <a:ext cx="2867958" cy="5229922"/>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02324765"/>
      </p:ext>
    </p:extLst>
  </p:cSld>
  <p:clrMapOvr>
    <a:masterClrMapping/>
  </p:clrMapOvr>
  <p:transition spd="med">
    <p:fade thruBlk="1"/>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28096"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78313"/>
          </a:xfrm>
          <a:prstGeom prst="rect">
            <a:avLst/>
          </a:prstGeom>
        </p:spPr>
        <p:txBody>
          <a:bodyPr wrap="square">
            <a:spAutoFit/>
          </a:bodyPr>
          <a:lstStyle/>
          <a:p>
            <a:pPr marL="0" lvl="1">
              <a:spcBef>
                <a:spcPct val="20000"/>
              </a:spcBef>
            </a:pPr>
            <a:r>
              <a:rPr lang="hr-HR" sz="2400" b="1" dirty="0">
                <a:solidFill>
                  <a:srgbClr val="1F497D"/>
                </a:solidFill>
              </a:rPr>
              <a:t>MEASUREMENT SYSTEM</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GAS ANALYZERS</a:t>
            </a:r>
          </a:p>
          <a:p>
            <a:pPr marL="0" lvl="1">
              <a:spcBef>
                <a:spcPct val="20000"/>
              </a:spcBef>
            </a:pPr>
            <a:r>
              <a:rPr lang="en-US" sz="2000" dirty="0">
                <a:solidFill>
                  <a:srgbClr val="0070C0"/>
                </a:solidFill>
              </a:rPr>
              <a:t>Gas analyzers serve to measure concentrations of individual gases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Before they are placed in the isothermal shelter (measuring station) they must be calibrated as well</a:t>
            </a:r>
            <a:r>
              <a:rPr lang="hr-HR" sz="2000" dirty="0">
                <a:solidFill>
                  <a:srgbClr val="0070C0"/>
                </a:solidFill>
              </a:rPr>
              <a:t> </a:t>
            </a:r>
            <a:r>
              <a:rPr lang="en-US" sz="2000" dirty="0">
                <a:solidFill>
                  <a:srgbClr val="0070C0"/>
                </a:solidFill>
              </a:rPr>
              <a:t>check the </a:t>
            </a:r>
            <a:r>
              <a:rPr lang="hr-HR" sz="2000" dirty="0" err="1">
                <a:solidFill>
                  <a:srgbClr val="0070C0"/>
                </a:solidFill>
              </a:rPr>
              <a:t>operating</a:t>
            </a:r>
            <a:r>
              <a:rPr lang="en-US" sz="2000" dirty="0">
                <a:solidFill>
                  <a:srgbClr val="0070C0"/>
                </a:solidFill>
              </a:rPr>
              <a:t> characteristics</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After setting up the station, the response to the zero position and position </a:t>
            </a:r>
            <a:r>
              <a:rPr lang="hr-HR" sz="2000" dirty="0" err="1">
                <a:solidFill>
                  <a:srgbClr val="0070C0"/>
                </a:solidFill>
              </a:rPr>
              <a:t>of</a:t>
            </a:r>
            <a:r>
              <a:rPr lang="hr-HR" sz="2000" dirty="0">
                <a:solidFill>
                  <a:srgbClr val="0070C0"/>
                </a:solidFill>
              </a:rPr>
              <a:t> </a:t>
            </a:r>
            <a:r>
              <a:rPr lang="en-US" sz="2000" dirty="0">
                <a:solidFill>
                  <a:srgbClr val="0070C0"/>
                </a:solidFill>
              </a:rPr>
              <a:t>the range with the analyzer response tester on the zero and the range at the station</a:t>
            </a:r>
            <a:r>
              <a:rPr lang="hr-HR" sz="2000" dirty="0">
                <a:solidFill>
                  <a:srgbClr val="0070C0"/>
                </a:solidFill>
              </a:rPr>
              <a:t> are </a:t>
            </a:r>
            <a:r>
              <a:rPr lang="hr-HR" sz="2000" dirty="0" err="1">
                <a:solidFill>
                  <a:srgbClr val="0070C0"/>
                </a:solidFill>
              </a:rPr>
              <a:t>checked</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a:extLst>
              <a:ext uri="{FF2B5EF4-FFF2-40B4-BE49-F238E27FC236}">
                <a16:creationId xmlns:a16="http://schemas.microsoft.com/office/drawing/2014/main" id="{8B6D0680-3342-4969-B000-A255FF555DC1}"/>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27012046"/>
      </p:ext>
    </p:extLst>
  </p:cSld>
  <p:clrMapOvr>
    <a:masterClrMapping/>
  </p:clrMapOvr>
  <p:transition spd="med">
    <p:fade thruBlk="1"/>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28096"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178169"/>
            <a:ext cx="8825525" cy="6124754"/>
          </a:xfrm>
          <a:prstGeom prst="rect">
            <a:avLst/>
          </a:prstGeom>
        </p:spPr>
        <p:txBody>
          <a:bodyPr wrap="square">
            <a:spAutoFit/>
          </a:bodyPr>
          <a:lstStyle/>
          <a:p>
            <a:pPr marL="0" lvl="1">
              <a:spcBef>
                <a:spcPct val="20000"/>
              </a:spcBef>
            </a:pPr>
            <a:r>
              <a:rPr lang="hr-HR" sz="2400" b="1" dirty="0">
                <a:solidFill>
                  <a:srgbClr val="1F497D"/>
                </a:solidFill>
              </a:rPr>
              <a:t>MEASUREMENT SYSTEM</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ZERO AND SPAN RESPONSE SYSTEM</a:t>
            </a:r>
            <a:endParaRPr lang="pl-PL" sz="2000" i="1" dirty="0">
              <a:solidFill>
                <a:srgbClr val="0070C0"/>
              </a:solidFill>
            </a:endParaRPr>
          </a:p>
          <a:p>
            <a:pPr marL="0" lvl="1">
              <a:spcBef>
                <a:spcPct val="20000"/>
              </a:spcBef>
            </a:pPr>
            <a:r>
              <a:rPr lang="en-US" sz="2000" dirty="0">
                <a:solidFill>
                  <a:srgbClr val="0070C0"/>
                </a:solidFill>
              </a:rPr>
              <a:t>The system consists of the following components</a:t>
            </a:r>
            <a:r>
              <a:rPr lang="pl-PL" sz="2000" dirty="0">
                <a:solidFill>
                  <a:srgbClr val="0070C0"/>
                </a:solidFill>
              </a:rPr>
              <a:t>:</a:t>
            </a:r>
          </a:p>
          <a:p>
            <a:pPr marL="0" lvl="1">
              <a:spcBef>
                <a:spcPct val="20000"/>
              </a:spcBef>
            </a:pPr>
            <a:r>
              <a:rPr lang="pl-PL" sz="2000" dirty="0">
                <a:solidFill>
                  <a:srgbClr val="0070C0"/>
                </a:solidFill>
              </a:rPr>
              <a:t>• Dilution unit</a:t>
            </a:r>
          </a:p>
          <a:p>
            <a:pPr marL="0" lvl="1">
              <a:spcBef>
                <a:spcPct val="20000"/>
              </a:spcBef>
            </a:pPr>
            <a:r>
              <a:rPr lang="pl-PL" sz="2000" dirty="0">
                <a:solidFill>
                  <a:srgbClr val="0070C0"/>
                </a:solidFill>
              </a:rPr>
              <a:t>• </a:t>
            </a:r>
            <a:r>
              <a:rPr lang="en-US" sz="2000" dirty="0">
                <a:solidFill>
                  <a:srgbClr val="0070C0"/>
                </a:solidFill>
              </a:rPr>
              <a:t>Certified reference gas (gas mixture)</a:t>
            </a:r>
            <a:r>
              <a:rPr lang="pl-PL" sz="2000" dirty="0">
                <a:solidFill>
                  <a:srgbClr val="0070C0"/>
                </a:solidFill>
              </a:rPr>
              <a:t> </a:t>
            </a:r>
          </a:p>
          <a:p>
            <a:pPr marL="0" lvl="1">
              <a:spcBef>
                <a:spcPct val="20000"/>
              </a:spcBef>
            </a:pPr>
            <a:r>
              <a:rPr lang="pl-PL" sz="2000" dirty="0">
                <a:solidFill>
                  <a:srgbClr val="0070C0"/>
                </a:solidFill>
              </a:rPr>
              <a:t>• Zero gas generator</a:t>
            </a:r>
          </a:p>
          <a:p>
            <a:pPr marL="0" lvl="1">
              <a:spcBef>
                <a:spcPct val="20000"/>
              </a:spcBef>
            </a:pPr>
            <a:r>
              <a:rPr lang="en-US" sz="2000" dirty="0">
                <a:solidFill>
                  <a:srgbClr val="0070C0"/>
                </a:solidFill>
              </a:rPr>
              <a:t>The system enables automatic checking of the response to zero and</a:t>
            </a:r>
            <a:r>
              <a:rPr lang="hr-HR" sz="2000" dirty="0">
                <a:solidFill>
                  <a:srgbClr val="0070C0"/>
                </a:solidFill>
              </a:rPr>
              <a:t> </a:t>
            </a:r>
            <a:r>
              <a:rPr lang="hr-HR" sz="2000" dirty="0" err="1">
                <a:solidFill>
                  <a:srgbClr val="0070C0"/>
                </a:solidFill>
              </a:rPr>
              <a:t>span</a:t>
            </a:r>
            <a:r>
              <a:rPr lang="en-US" sz="2000" dirty="0">
                <a:solidFill>
                  <a:srgbClr val="0070C0"/>
                </a:solidFill>
              </a:rPr>
              <a:t> for the purpose of measuring quality control as well as long-term</a:t>
            </a:r>
            <a:r>
              <a:rPr lang="hr-HR" sz="2000" dirty="0">
                <a:solidFill>
                  <a:srgbClr val="0070C0"/>
                </a:solidFill>
              </a:rPr>
              <a:t> </a:t>
            </a:r>
            <a:r>
              <a:rPr lang="en-US" sz="2000" dirty="0">
                <a:solidFill>
                  <a:srgbClr val="0070C0"/>
                </a:solidFill>
              </a:rPr>
              <a:t>monitoring</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analyzer</a:t>
            </a:r>
            <a:r>
              <a:rPr lang="hr-HR" sz="2000" dirty="0">
                <a:solidFill>
                  <a:srgbClr val="0070C0"/>
                </a:solidFill>
              </a:rPr>
              <a:t> </a:t>
            </a:r>
            <a:r>
              <a:rPr lang="hr-HR" sz="2000" dirty="0" err="1">
                <a:solidFill>
                  <a:srgbClr val="0070C0"/>
                </a:solidFill>
              </a:rPr>
              <a:t>deviation</a:t>
            </a:r>
            <a:r>
              <a:rPr lang="pl-PL" sz="2000" dirty="0">
                <a:solidFill>
                  <a:srgbClr val="0070C0"/>
                </a:solidFill>
              </a:rPr>
              <a:t>. </a:t>
            </a:r>
          </a:p>
          <a:p>
            <a:pPr marL="0" lvl="1">
              <a:spcBef>
                <a:spcPct val="20000"/>
              </a:spcBef>
            </a:pPr>
            <a:r>
              <a:rPr lang="en-US" sz="2000" dirty="0">
                <a:solidFill>
                  <a:srgbClr val="0070C0"/>
                </a:solidFill>
              </a:rPr>
              <a:t>Mixing of </a:t>
            </a:r>
            <a:r>
              <a:rPr lang="hr-HR" sz="2000" dirty="0">
                <a:solidFill>
                  <a:srgbClr val="0070C0"/>
                </a:solidFill>
              </a:rPr>
              <a:t>zero </a:t>
            </a:r>
            <a:r>
              <a:rPr lang="en-US" sz="2000" dirty="0">
                <a:solidFill>
                  <a:srgbClr val="0070C0"/>
                </a:solidFill>
              </a:rPr>
              <a:t>gas and certified reference gas </a:t>
            </a:r>
            <a:r>
              <a:rPr lang="hr-HR" sz="2000" dirty="0">
                <a:solidFill>
                  <a:srgbClr val="0070C0"/>
                </a:solidFill>
              </a:rPr>
              <a:t>a</a:t>
            </a:r>
            <a:r>
              <a:rPr lang="en-US" sz="2000" dirty="0">
                <a:solidFill>
                  <a:srgbClr val="0070C0"/>
                </a:solidFill>
              </a:rPr>
              <a:t> desired</a:t>
            </a:r>
            <a:r>
              <a:rPr lang="hr-HR" sz="2000" dirty="0">
                <a:solidFill>
                  <a:srgbClr val="0070C0"/>
                </a:solidFill>
              </a:rPr>
              <a:t> </a:t>
            </a:r>
            <a:r>
              <a:rPr lang="en-US" sz="2000" dirty="0">
                <a:solidFill>
                  <a:srgbClr val="0070C0"/>
                </a:solidFill>
              </a:rPr>
              <a:t>gas concentration </a:t>
            </a:r>
            <a:r>
              <a:rPr lang="hr-HR" sz="2000" dirty="0" err="1">
                <a:solidFill>
                  <a:srgbClr val="0070C0"/>
                </a:solidFill>
              </a:rPr>
              <a:t>is</a:t>
            </a:r>
            <a:r>
              <a:rPr lang="hr-HR" sz="2000" dirty="0">
                <a:solidFill>
                  <a:srgbClr val="0070C0"/>
                </a:solidFill>
              </a:rPr>
              <a:t> </a:t>
            </a:r>
            <a:r>
              <a:rPr lang="hr-HR" sz="2000" dirty="0" err="1">
                <a:solidFill>
                  <a:srgbClr val="0070C0"/>
                </a:solidFill>
              </a:rPr>
              <a:t>obtained</a:t>
            </a:r>
            <a:r>
              <a:rPr lang="hr-HR" sz="2000" dirty="0">
                <a:solidFill>
                  <a:srgbClr val="0070C0"/>
                </a:solidFill>
              </a:rPr>
              <a:t> </a:t>
            </a:r>
            <a:r>
              <a:rPr lang="en-US" sz="2000" dirty="0">
                <a:solidFill>
                  <a:srgbClr val="0070C0"/>
                </a:solidFill>
              </a:rPr>
              <a:t>by </a:t>
            </a:r>
            <a:r>
              <a:rPr lang="hr-HR" sz="2000" dirty="0" err="1">
                <a:solidFill>
                  <a:srgbClr val="0070C0"/>
                </a:solidFill>
              </a:rPr>
              <a:t>which</a:t>
            </a:r>
            <a:r>
              <a:rPr lang="hr-HR" sz="2000" dirty="0">
                <a:solidFill>
                  <a:srgbClr val="0070C0"/>
                </a:solidFill>
              </a:rPr>
              <a:t> </a:t>
            </a:r>
            <a:r>
              <a:rPr lang="hr-HR" sz="2000" dirty="0" err="1">
                <a:solidFill>
                  <a:srgbClr val="0070C0"/>
                </a:solidFill>
              </a:rPr>
              <a:t>the</a:t>
            </a:r>
            <a:r>
              <a:rPr lang="hr-HR" sz="2000" dirty="0">
                <a:solidFill>
                  <a:srgbClr val="0070C0"/>
                </a:solidFill>
              </a:rPr>
              <a:t> </a:t>
            </a:r>
            <a:r>
              <a:rPr lang="hr-HR" sz="2000" dirty="0" err="1">
                <a:solidFill>
                  <a:srgbClr val="0070C0"/>
                </a:solidFill>
              </a:rPr>
              <a:t>analyzer</a:t>
            </a:r>
            <a:r>
              <a:rPr lang="hr-HR" sz="2000" dirty="0">
                <a:solidFill>
                  <a:srgbClr val="0070C0"/>
                </a:solidFill>
              </a:rPr>
              <a:t> </a:t>
            </a:r>
            <a:r>
              <a:rPr lang="hr-HR" sz="2000" dirty="0" err="1">
                <a:solidFill>
                  <a:srgbClr val="0070C0"/>
                </a:solidFill>
              </a:rPr>
              <a:t>span</a:t>
            </a:r>
            <a:r>
              <a:rPr lang="hr-HR" sz="2000" dirty="0">
                <a:solidFill>
                  <a:srgbClr val="0070C0"/>
                </a:solidFill>
              </a:rPr>
              <a:t> </a:t>
            </a:r>
            <a:r>
              <a:rPr lang="hr-HR" sz="2000" dirty="0" err="1">
                <a:solidFill>
                  <a:srgbClr val="0070C0"/>
                </a:solidFill>
              </a:rPr>
              <a:t>is</a:t>
            </a:r>
            <a:r>
              <a:rPr lang="hr-HR" sz="2000" dirty="0">
                <a:solidFill>
                  <a:srgbClr val="0070C0"/>
                </a:solidFill>
              </a:rPr>
              <a:t> </a:t>
            </a:r>
            <a:r>
              <a:rPr lang="en-US" sz="2000" dirty="0">
                <a:solidFill>
                  <a:srgbClr val="0070C0"/>
                </a:solidFill>
              </a:rPr>
              <a:t>check</a:t>
            </a:r>
            <a:r>
              <a:rPr lang="hr-HR" sz="2000" dirty="0" err="1">
                <a:solidFill>
                  <a:srgbClr val="0070C0"/>
                </a:solidFill>
              </a:rPr>
              <a:t>ed</a:t>
            </a:r>
            <a:r>
              <a:rPr lang="pl-PL" sz="2000" dirty="0">
                <a:solidFill>
                  <a:srgbClr val="0070C0"/>
                </a:solidFill>
              </a:rPr>
              <a:t>. </a:t>
            </a:r>
          </a:p>
          <a:p>
            <a:pPr marL="0" lvl="1">
              <a:spcBef>
                <a:spcPct val="20000"/>
              </a:spcBef>
            </a:pPr>
            <a:r>
              <a:rPr lang="en-US" sz="2000" dirty="0">
                <a:solidFill>
                  <a:srgbClr val="0070C0"/>
                </a:solidFill>
              </a:rPr>
              <a:t>The dilution unit is supplied with zero gas from the gas generator and</a:t>
            </a:r>
            <a:r>
              <a:rPr lang="hr-HR" sz="2000" dirty="0">
                <a:solidFill>
                  <a:srgbClr val="0070C0"/>
                </a:solidFill>
              </a:rPr>
              <a:t> </a:t>
            </a:r>
            <a:r>
              <a:rPr lang="en-US" sz="2000" dirty="0">
                <a:solidFill>
                  <a:srgbClr val="0070C0"/>
                </a:solidFill>
              </a:rPr>
              <a:t>reference gas from a certified gas mixture</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a:extLst>
              <a:ext uri="{FF2B5EF4-FFF2-40B4-BE49-F238E27FC236}">
                <a16:creationId xmlns:a16="http://schemas.microsoft.com/office/drawing/2014/main" id="{5B170A7A-B430-4BBB-939A-1973FA01D84A}"/>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834434683"/>
      </p:ext>
    </p:extLst>
  </p:cSld>
  <p:clrMapOvr>
    <a:masterClrMapping/>
  </p:clrMapOvr>
  <p:transition spd="med">
    <p:fade thruBlk="1"/>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28096"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985433"/>
          </a:xfrm>
          <a:prstGeom prst="rect">
            <a:avLst/>
          </a:prstGeom>
        </p:spPr>
        <p:txBody>
          <a:bodyPr wrap="square">
            <a:spAutoFit/>
          </a:bodyPr>
          <a:lstStyle/>
          <a:p>
            <a:pPr marL="0" lvl="1">
              <a:spcBef>
                <a:spcPct val="20000"/>
              </a:spcBef>
            </a:pPr>
            <a:r>
              <a:rPr lang="hr-HR" sz="2400" b="1" dirty="0">
                <a:solidFill>
                  <a:srgbClr val="1F497D"/>
                </a:solidFill>
              </a:rPr>
              <a:t>MEASUREMENT SYSTEM</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ZERO AND SPAN RESPONSE SYSTEM</a:t>
            </a:r>
            <a:endParaRPr lang="pl-PL" sz="2000" i="1" dirty="0">
              <a:solidFill>
                <a:srgbClr val="0070C0"/>
              </a:solidFill>
            </a:endParaRPr>
          </a:p>
          <a:p>
            <a:pPr marL="0" lvl="1">
              <a:spcBef>
                <a:spcPct val="20000"/>
              </a:spcBef>
            </a:pPr>
            <a:r>
              <a:rPr lang="en-US" sz="2000" dirty="0">
                <a:solidFill>
                  <a:srgbClr val="0070C0"/>
                </a:solidFill>
              </a:rPr>
              <a:t>The dilution unit is supplied with zero gas from the </a:t>
            </a:r>
            <a:r>
              <a:rPr lang="en-US" sz="2000" i="1" dirty="0">
                <a:solidFill>
                  <a:srgbClr val="0070C0"/>
                </a:solidFill>
              </a:rPr>
              <a:t>gas generator</a:t>
            </a:r>
            <a:r>
              <a:rPr lang="en-US" sz="2000" dirty="0">
                <a:solidFill>
                  <a:srgbClr val="0070C0"/>
                </a:solidFill>
              </a:rPr>
              <a:t> and</a:t>
            </a:r>
            <a:r>
              <a:rPr lang="hr-HR" sz="2000" dirty="0">
                <a:solidFill>
                  <a:srgbClr val="0070C0"/>
                </a:solidFill>
              </a:rPr>
              <a:t> </a:t>
            </a:r>
            <a:r>
              <a:rPr lang="en-US" sz="2000" dirty="0">
                <a:solidFill>
                  <a:srgbClr val="0070C0"/>
                </a:solidFill>
              </a:rPr>
              <a:t>reference gas from a </a:t>
            </a:r>
            <a:r>
              <a:rPr lang="en-US" sz="2000" i="1" dirty="0">
                <a:solidFill>
                  <a:srgbClr val="0070C0"/>
                </a:solidFill>
              </a:rPr>
              <a:t>certified gas mixture</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12"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2207941" y="3367505"/>
            <a:ext cx="4571999" cy="2407355"/>
          </a:xfrm>
          <a:prstGeom prst="rect">
            <a:avLst/>
          </a:prstGeom>
          <a:noFill/>
          <a:ln>
            <a:noFill/>
          </a:ln>
        </p:spPr>
      </p:pic>
      <p:sp>
        <p:nvSpPr>
          <p:cNvPr id="13" name="TextBox 11">
            <a:extLst>
              <a:ext uri="{FF2B5EF4-FFF2-40B4-BE49-F238E27FC236}">
                <a16:creationId xmlns:a16="http://schemas.microsoft.com/office/drawing/2014/main" id="{E5D1B818-F88C-45D3-9293-3061C1C025DA}"/>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422022268"/>
      </p:ext>
    </p:extLst>
  </p:cSld>
  <p:clrMapOvr>
    <a:masterClrMapping/>
  </p:clrMapOvr>
  <p:transition spd="med">
    <p:fade thruBlk="1"/>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28096"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62760"/>
          </a:xfrm>
          <a:prstGeom prst="rect">
            <a:avLst/>
          </a:prstGeom>
        </p:spPr>
        <p:txBody>
          <a:bodyPr wrap="square">
            <a:spAutoFit/>
          </a:bodyPr>
          <a:lstStyle/>
          <a:p>
            <a:pPr marL="0" lvl="1">
              <a:spcBef>
                <a:spcPct val="20000"/>
              </a:spcBef>
            </a:pPr>
            <a:r>
              <a:rPr lang="hr-HR" sz="2400" b="1" dirty="0">
                <a:solidFill>
                  <a:srgbClr val="1F497D"/>
                </a:solidFill>
              </a:rPr>
              <a:t>MEASUREMENT SYSTEM</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SAMPLING SYSTEM</a:t>
            </a:r>
            <a:endParaRPr lang="pl-PL" sz="2000" i="1" dirty="0">
              <a:solidFill>
                <a:srgbClr val="0070C0"/>
              </a:solidFill>
            </a:endParaRPr>
          </a:p>
          <a:p>
            <a:pPr marL="0" lvl="1" algn="just">
              <a:spcBef>
                <a:spcPct val="20000"/>
              </a:spcBef>
            </a:pPr>
            <a:r>
              <a:rPr lang="en-US" sz="2000" dirty="0">
                <a:solidFill>
                  <a:srgbClr val="0070C0"/>
                </a:solidFill>
              </a:rPr>
              <a:t>The sampling system consists of steel (inox) head and sample tube</a:t>
            </a:r>
            <a:r>
              <a:rPr lang="hr-HR" sz="2000" dirty="0">
                <a:solidFill>
                  <a:srgbClr val="0070C0"/>
                </a:solidFill>
              </a:rPr>
              <a:t> </a:t>
            </a:r>
            <a:r>
              <a:rPr lang="en-US" sz="2000" dirty="0">
                <a:solidFill>
                  <a:srgbClr val="0070C0"/>
                </a:solidFill>
              </a:rPr>
              <a:t>designed so that they </a:t>
            </a:r>
            <a:r>
              <a:rPr lang="hr-HR" sz="2000" dirty="0" err="1">
                <a:solidFill>
                  <a:srgbClr val="0070C0"/>
                </a:solidFill>
              </a:rPr>
              <a:t>prevent</a:t>
            </a:r>
            <a:r>
              <a:rPr lang="hr-HR" sz="2000" dirty="0">
                <a:solidFill>
                  <a:srgbClr val="0070C0"/>
                </a:solidFill>
              </a:rPr>
              <a:t> </a:t>
            </a:r>
            <a:r>
              <a:rPr lang="hr-HR" sz="2000" dirty="0" err="1">
                <a:solidFill>
                  <a:srgbClr val="0070C0"/>
                </a:solidFill>
              </a:rPr>
              <a:t>getting</a:t>
            </a:r>
            <a:r>
              <a:rPr lang="hr-HR" sz="2000" dirty="0">
                <a:solidFill>
                  <a:srgbClr val="0070C0"/>
                </a:solidFill>
              </a:rPr>
              <a:t> </a:t>
            </a:r>
            <a:r>
              <a:rPr lang="hr-HR" sz="2000" dirty="0" err="1">
                <a:solidFill>
                  <a:srgbClr val="0070C0"/>
                </a:solidFill>
              </a:rPr>
              <a:t>wet</a:t>
            </a:r>
            <a:r>
              <a:rPr lang="en-US" sz="2000" dirty="0">
                <a:solidFill>
                  <a:srgbClr val="0070C0"/>
                </a:solidFill>
              </a:rPr>
              <a:t>, both in the system and in the </a:t>
            </a:r>
            <a:r>
              <a:rPr lang="hr-HR" sz="2000" dirty="0" err="1">
                <a:solidFill>
                  <a:srgbClr val="0070C0"/>
                </a:solidFill>
              </a:rPr>
              <a:t>station</a:t>
            </a:r>
            <a:r>
              <a:rPr lang="hr-HR" sz="2000" dirty="0">
                <a:solidFill>
                  <a:srgbClr val="0070C0"/>
                </a:solidFill>
              </a:rPr>
              <a:t> </a:t>
            </a:r>
            <a:r>
              <a:rPr lang="en-US" sz="2000" dirty="0">
                <a:solidFill>
                  <a:srgbClr val="0070C0"/>
                </a:solidFill>
              </a:rPr>
              <a:t>interior. Through the tube of the sampler, the tube of silicone glass is passed</a:t>
            </a:r>
            <a:r>
              <a:rPr lang="hr-HR" sz="2000" dirty="0">
                <a:solidFill>
                  <a:srgbClr val="0070C0"/>
                </a:solidFill>
              </a:rPr>
              <a:t> </a:t>
            </a:r>
            <a:r>
              <a:rPr lang="en-US" sz="2000" dirty="0">
                <a:solidFill>
                  <a:srgbClr val="0070C0"/>
                </a:solidFill>
              </a:rPr>
              <a:t>which binds to the sample separator in the station which is also of the boron of silicate glass</a:t>
            </a:r>
            <a:r>
              <a:rPr lang="pl-PL" sz="2000" dirty="0">
                <a:solidFill>
                  <a:srgbClr val="0070C0"/>
                </a:solidFill>
              </a:rPr>
              <a:t>. </a:t>
            </a:r>
          </a:p>
          <a:p>
            <a:pPr marL="0" lvl="1" algn="just">
              <a:spcBef>
                <a:spcPct val="20000"/>
              </a:spcBef>
            </a:pPr>
            <a:r>
              <a:rPr lang="en-US" sz="2000" dirty="0">
                <a:solidFill>
                  <a:srgbClr val="0070C0"/>
                </a:solidFill>
              </a:rPr>
              <a:t>At the end of the system there is a sampler fan that ensures a constant sample flow</a:t>
            </a:r>
            <a:r>
              <a:rPr lang="hr-HR" sz="2000" dirty="0">
                <a:solidFill>
                  <a:srgbClr val="0070C0"/>
                </a:solidFill>
              </a:rPr>
              <a:t> </a:t>
            </a:r>
            <a:r>
              <a:rPr lang="en-US" sz="2000" dirty="0">
                <a:solidFill>
                  <a:srgbClr val="0070C0"/>
                </a:solidFill>
              </a:rPr>
              <a:t>with negligible difference in the pressures between </a:t>
            </a:r>
            <a:r>
              <a:rPr lang="hr-HR" sz="2000" dirty="0" err="1">
                <a:solidFill>
                  <a:srgbClr val="0070C0"/>
                </a:solidFill>
              </a:rPr>
              <a:t>the</a:t>
            </a:r>
            <a:r>
              <a:rPr lang="hr-HR" sz="2000" dirty="0">
                <a:solidFill>
                  <a:srgbClr val="0070C0"/>
                </a:solidFill>
              </a:rPr>
              <a:t> </a:t>
            </a:r>
            <a:r>
              <a:rPr lang="en-US" sz="2000" dirty="0">
                <a:solidFill>
                  <a:srgbClr val="0070C0"/>
                </a:solidFill>
              </a:rPr>
              <a:t>station and </a:t>
            </a:r>
            <a:r>
              <a:rPr lang="hr-HR" sz="2000" dirty="0" err="1">
                <a:solidFill>
                  <a:srgbClr val="0070C0"/>
                </a:solidFill>
              </a:rPr>
              <a:t>manifold</a:t>
            </a:r>
            <a:r>
              <a:rPr lang="en-US" sz="2000" dirty="0">
                <a:solidFill>
                  <a:srgbClr val="0070C0"/>
                </a:solidFill>
              </a:rPr>
              <a:t>. The system is</a:t>
            </a:r>
            <a:r>
              <a:rPr lang="hr-HR" sz="2000" dirty="0">
                <a:solidFill>
                  <a:srgbClr val="0070C0"/>
                </a:solidFill>
              </a:rPr>
              <a:t> </a:t>
            </a:r>
            <a:r>
              <a:rPr lang="en-US" sz="2000" dirty="0">
                <a:solidFill>
                  <a:srgbClr val="0070C0"/>
                </a:solidFill>
              </a:rPr>
              <a:t>constructed so that the sampled air comes into contact with only silicate boron</a:t>
            </a:r>
            <a:r>
              <a:rPr lang="hr-HR" sz="2000" dirty="0">
                <a:solidFill>
                  <a:srgbClr val="0070C0"/>
                </a:solidFill>
              </a:rPr>
              <a:t> </a:t>
            </a:r>
            <a:r>
              <a:rPr lang="en-US" sz="2000" dirty="0">
                <a:solidFill>
                  <a:srgbClr val="0070C0"/>
                </a:solidFill>
              </a:rPr>
              <a:t>glass and to ensure constant flow and air pressure in the manifold from which</a:t>
            </a:r>
            <a:r>
              <a:rPr lang="hr-HR" sz="2000" dirty="0">
                <a:solidFill>
                  <a:srgbClr val="0070C0"/>
                </a:solidFill>
              </a:rPr>
              <a:t> </a:t>
            </a:r>
            <a:r>
              <a:rPr lang="hr-HR" sz="2000" dirty="0" err="1">
                <a:solidFill>
                  <a:srgbClr val="0070C0"/>
                </a:solidFill>
              </a:rPr>
              <a:t>the</a:t>
            </a:r>
            <a:r>
              <a:rPr lang="hr-HR" sz="2000" dirty="0">
                <a:solidFill>
                  <a:srgbClr val="0070C0"/>
                </a:solidFill>
              </a:rPr>
              <a:t> i</a:t>
            </a:r>
            <a:r>
              <a:rPr lang="en-US" sz="2000" dirty="0" err="1">
                <a:solidFill>
                  <a:srgbClr val="0070C0"/>
                </a:solidFill>
              </a:rPr>
              <a:t>nstruments</a:t>
            </a:r>
            <a:r>
              <a:rPr lang="en-US" sz="2000" dirty="0">
                <a:solidFill>
                  <a:srgbClr val="0070C0"/>
                </a:solidFill>
              </a:rPr>
              <a:t> take the sample</a:t>
            </a:r>
            <a:r>
              <a:rPr lang="pl-PL" sz="2000" dirty="0">
                <a:solidFill>
                  <a:srgbClr val="0070C0"/>
                </a:solidFill>
              </a:rPr>
              <a:t>. </a:t>
            </a:r>
          </a:p>
          <a:p>
            <a:pPr marL="0" lvl="1">
              <a:spcBef>
                <a:spcPct val="20000"/>
              </a:spcBef>
            </a:pPr>
            <a:endParaRPr lang="pl-PL" sz="2000" dirty="0">
              <a:solidFill>
                <a:srgbClr val="0070C0"/>
              </a:solidFill>
            </a:endParaRPr>
          </a:p>
        </p:txBody>
      </p:sp>
      <p:sp>
        <p:nvSpPr>
          <p:cNvPr id="12" name="TextBox 11">
            <a:extLst>
              <a:ext uri="{FF2B5EF4-FFF2-40B4-BE49-F238E27FC236}">
                <a16:creationId xmlns:a16="http://schemas.microsoft.com/office/drawing/2014/main" id="{C803E715-6E42-4C23-B7E6-1AC4A9C65527}"/>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458463915"/>
      </p:ext>
    </p:extLst>
  </p:cSld>
  <p:clrMapOvr>
    <a:masterClrMapping/>
  </p:clrMapOvr>
  <p:transition spd="med">
    <p:fade thruBlk="1"/>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28096"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569660"/>
          </a:xfrm>
          <a:prstGeom prst="rect">
            <a:avLst/>
          </a:prstGeom>
        </p:spPr>
        <p:txBody>
          <a:bodyPr wrap="square">
            <a:spAutoFit/>
          </a:bodyPr>
          <a:lstStyle/>
          <a:p>
            <a:pPr marL="0" lvl="1">
              <a:spcBef>
                <a:spcPct val="20000"/>
              </a:spcBef>
            </a:pPr>
            <a:r>
              <a:rPr lang="hr-HR" sz="2400" b="1" dirty="0">
                <a:solidFill>
                  <a:srgbClr val="1F497D"/>
                </a:solidFill>
              </a:rPr>
              <a:t>MEASUREMENT SYSTEM</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SAMPLING SYSTEM</a:t>
            </a:r>
            <a:endParaRPr lang="pl-PL" sz="2000" i="1" dirty="0">
              <a:solidFill>
                <a:srgbClr val="0070C0"/>
              </a:solidFill>
            </a:endParaRPr>
          </a:p>
          <a:p>
            <a:pPr marL="0" lvl="1">
              <a:spcBef>
                <a:spcPct val="20000"/>
              </a:spcBef>
            </a:pPr>
            <a:endParaRPr lang="pl-PL" sz="2000" dirty="0">
              <a:solidFill>
                <a:srgbClr val="0070C0"/>
              </a:solidFill>
            </a:endParaRPr>
          </a:p>
        </p:txBody>
      </p:sp>
      <p:pic>
        <p:nvPicPr>
          <p:cNvPr id="12" name="Picture 2"/>
          <p:cNvPicPr/>
          <p:nvPr/>
        </p:nvPicPr>
        <p:blipFill>
          <a:blip r:embed="rId4" cstate="print">
            <a:extLst>
              <a:ext uri="{28A0092B-C50C-407E-A947-70E740481C1C}">
                <a14:useLocalDpi xmlns:a14="http://schemas.microsoft.com/office/drawing/2010/main" val="0"/>
              </a:ext>
            </a:extLst>
          </a:blip>
          <a:srcRect r="83621"/>
          <a:stretch>
            <a:fillRect/>
          </a:stretch>
        </p:blipFill>
        <p:spPr bwMode="auto">
          <a:xfrm>
            <a:off x="3259661" y="1809738"/>
            <a:ext cx="3738934" cy="4366546"/>
          </a:xfrm>
          <a:prstGeom prst="rect">
            <a:avLst/>
          </a:prstGeom>
          <a:noFill/>
          <a:ln>
            <a:noFill/>
          </a:ln>
        </p:spPr>
      </p:pic>
      <p:sp>
        <p:nvSpPr>
          <p:cNvPr id="13" name="TextBox 11">
            <a:extLst>
              <a:ext uri="{FF2B5EF4-FFF2-40B4-BE49-F238E27FC236}">
                <a16:creationId xmlns:a16="http://schemas.microsoft.com/office/drawing/2014/main" id="{A7EE68D4-53F4-410D-AFEB-9FAD8135A8FE}"/>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393951825"/>
      </p:ext>
    </p:extLst>
  </p:cSld>
  <p:clrMapOvr>
    <a:masterClrMapping/>
  </p:clrMapOvr>
  <p:transition spd="med">
    <p:fade thruBlk="1"/>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28096"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185214"/>
          </a:xfrm>
          <a:prstGeom prst="rect">
            <a:avLst/>
          </a:prstGeom>
        </p:spPr>
        <p:txBody>
          <a:bodyPr wrap="square">
            <a:spAutoFit/>
          </a:bodyPr>
          <a:lstStyle/>
          <a:p>
            <a:pPr marL="0" lvl="1">
              <a:spcBef>
                <a:spcPct val="20000"/>
              </a:spcBef>
            </a:pPr>
            <a:r>
              <a:rPr lang="hr-HR" sz="2400" b="1" dirty="0">
                <a:solidFill>
                  <a:srgbClr val="1F497D"/>
                </a:solidFill>
              </a:rPr>
              <a:t>MEASUREMENT SYSTEM</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THERMOSTATIC ISOTHERMAL STATION</a:t>
            </a:r>
            <a:endParaRPr lang="pl-PL" sz="2000" i="1" dirty="0">
              <a:solidFill>
                <a:srgbClr val="0070C0"/>
              </a:solidFill>
            </a:endParaRPr>
          </a:p>
          <a:p>
            <a:pPr marL="0" lvl="1" algn="just">
              <a:spcBef>
                <a:spcPct val="20000"/>
              </a:spcBef>
            </a:pPr>
            <a:r>
              <a:rPr lang="en-US" sz="2000" dirty="0">
                <a:solidFill>
                  <a:srgbClr val="0070C0"/>
                </a:solidFill>
              </a:rPr>
              <a:t>Isothermal stations are designed to provide a constant temperature of</a:t>
            </a:r>
            <a:r>
              <a:rPr lang="hr-HR" sz="2000" dirty="0">
                <a:solidFill>
                  <a:srgbClr val="0070C0"/>
                </a:solidFill>
              </a:rPr>
              <a:t> </a:t>
            </a:r>
            <a:r>
              <a:rPr lang="en-US" sz="2000" dirty="0">
                <a:solidFill>
                  <a:srgbClr val="0070C0"/>
                </a:solidFill>
              </a:rPr>
              <a:t>22 ° C ± 4 ° C and constant power supply of a stable voltage of</a:t>
            </a:r>
            <a:r>
              <a:rPr lang="hr-HR" sz="2000" dirty="0">
                <a:solidFill>
                  <a:srgbClr val="0070C0"/>
                </a:solidFill>
              </a:rPr>
              <a:t> </a:t>
            </a:r>
            <a:r>
              <a:rPr lang="en-US" sz="2000" dirty="0">
                <a:solidFill>
                  <a:srgbClr val="0070C0"/>
                </a:solidFill>
              </a:rPr>
              <a:t>220</a:t>
            </a:r>
            <a:r>
              <a:rPr lang="hr-HR" sz="2000" dirty="0">
                <a:solidFill>
                  <a:srgbClr val="0070C0"/>
                </a:solidFill>
              </a:rPr>
              <a:t>V</a:t>
            </a:r>
            <a:r>
              <a:rPr lang="en-US" sz="2000" dirty="0">
                <a:solidFill>
                  <a:srgbClr val="0070C0"/>
                </a:solidFill>
              </a:rPr>
              <a:t>. Gas analyzers are located inside</a:t>
            </a:r>
            <a:r>
              <a:rPr lang="pl-PL" sz="2000" dirty="0">
                <a:solidFill>
                  <a:srgbClr val="0070C0"/>
                </a:solidFill>
              </a:rPr>
              <a:t>. </a:t>
            </a:r>
          </a:p>
        </p:txBody>
      </p:sp>
      <p:pic>
        <p:nvPicPr>
          <p:cNvPr id="3" name="Slika 2"/>
          <p:cNvPicPr>
            <a:picLocks noChangeAspect="1"/>
          </p:cNvPicPr>
          <p:nvPr/>
        </p:nvPicPr>
        <p:blipFill>
          <a:blip r:embed="rId4"/>
          <a:stretch>
            <a:fillRect/>
          </a:stretch>
        </p:blipFill>
        <p:spPr>
          <a:xfrm>
            <a:off x="3523775" y="3450031"/>
            <a:ext cx="2686050" cy="2628900"/>
          </a:xfrm>
          <a:prstGeom prst="rect">
            <a:avLst/>
          </a:prstGeom>
        </p:spPr>
      </p:pic>
      <p:sp>
        <p:nvSpPr>
          <p:cNvPr id="12" name="TextBox 11">
            <a:extLst>
              <a:ext uri="{FF2B5EF4-FFF2-40B4-BE49-F238E27FC236}">
                <a16:creationId xmlns:a16="http://schemas.microsoft.com/office/drawing/2014/main" id="{AAB558EF-18B4-4BBE-AFA9-8F9789A2AED9}"/>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567288174"/>
      </p:ext>
    </p:extLst>
  </p:cSld>
  <p:clrMapOvr>
    <a:masterClrMapping/>
  </p:clrMapOvr>
  <p:transition spd="med">
    <p:fade thruBlk="1"/>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28096"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600986"/>
          </a:xfrm>
          <a:prstGeom prst="rect">
            <a:avLst/>
          </a:prstGeom>
        </p:spPr>
        <p:txBody>
          <a:bodyPr wrap="square">
            <a:spAutoFit/>
          </a:bodyPr>
          <a:lstStyle/>
          <a:p>
            <a:pPr marL="0" lvl="1">
              <a:spcBef>
                <a:spcPct val="20000"/>
              </a:spcBef>
            </a:pPr>
            <a:r>
              <a:rPr lang="hr-HR" sz="2400" b="1" dirty="0">
                <a:solidFill>
                  <a:srgbClr val="1F497D"/>
                </a:solidFill>
              </a:rPr>
              <a:t>MEASUREMENT SYSTEM</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DATA TRANSMISSION AND COLLECTION SYSTEM</a:t>
            </a:r>
            <a:endParaRPr lang="pl-PL" sz="2000" i="1" dirty="0">
              <a:solidFill>
                <a:srgbClr val="0070C0"/>
              </a:solidFill>
            </a:endParaRPr>
          </a:p>
          <a:p>
            <a:pPr marL="0" lvl="1" algn="just">
              <a:spcBef>
                <a:spcPct val="20000"/>
              </a:spcBef>
            </a:pPr>
            <a:endParaRPr lang="pl-PL" sz="2000" dirty="0">
              <a:solidFill>
                <a:srgbClr val="0070C0"/>
              </a:solidFill>
            </a:endParaRPr>
          </a:p>
          <a:p>
            <a:pPr marL="0" lvl="1" algn="just">
              <a:spcBef>
                <a:spcPct val="20000"/>
              </a:spcBef>
            </a:pPr>
            <a:r>
              <a:rPr lang="en-US" sz="2000" dirty="0">
                <a:solidFill>
                  <a:srgbClr val="0070C0"/>
                </a:solidFill>
              </a:rPr>
              <a:t>The data transfer and data collection system </a:t>
            </a:r>
            <a:r>
              <a:rPr lang="hr-HR" sz="2000" dirty="0" err="1">
                <a:solidFill>
                  <a:srgbClr val="0070C0"/>
                </a:solidFill>
              </a:rPr>
              <a:t>enables</a:t>
            </a:r>
            <a:r>
              <a:rPr lang="hr-HR" sz="2000" dirty="0">
                <a:solidFill>
                  <a:srgbClr val="0070C0"/>
                </a:solidFill>
              </a:rPr>
              <a:t> </a:t>
            </a:r>
            <a:r>
              <a:rPr lang="hr-HR" sz="2000" dirty="0" err="1">
                <a:solidFill>
                  <a:srgbClr val="0070C0"/>
                </a:solidFill>
              </a:rPr>
              <a:t>correct</a:t>
            </a:r>
            <a:r>
              <a:rPr lang="en-US" sz="2000" dirty="0">
                <a:solidFill>
                  <a:srgbClr val="0070C0"/>
                </a:solidFill>
              </a:rPr>
              <a:t> </a:t>
            </a:r>
            <a:r>
              <a:rPr lang="en-US" sz="2000" dirty="0" err="1">
                <a:solidFill>
                  <a:srgbClr val="0070C0"/>
                </a:solidFill>
              </a:rPr>
              <a:t>receiv</a:t>
            </a:r>
            <a:r>
              <a:rPr lang="hr-HR" sz="2000" dirty="0" err="1">
                <a:solidFill>
                  <a:srgbClr val="0070C0"/>
                </a:solidFill>
              </a:rPr>
              <a:t>ing</a:t>
            </a:r>
            <a:r>
              <a:rPr lang="en-US" sz="2000" dirty="0">
                <a:solidFill>
                  <a:srgbClr val="0070C0"/>
                </a:solidFill>
              </a:rPr>
              <a:t>, </a:t>
            </a:r>
            <a:r>
              <a:rPr lang="en-US" sz="2000" dirty="0" err="1">
                <a:solidFill>
                  <a:srgbClr val="0070C0"/>
                </a:solidFill>
              </a:rPr>
              <a:t>stor</a:t>
            </a:r>
            <a:r>
              <a:rPr lang="hr-HR" sz="2000" dirty="0" err="1">
                <a:solidFill>
                  <a:srgbClr val="0070C0"/>
                </a:solidFill>
              </a:rPr>
              <a:t>ing</a:t>
            </a:r>
            <a:r>
              <a:rPr lang="en-US" sz="2000" dirty="0">
                <a:solidFill>
                  <a:srgbClr val="0070C0"/>
                </a:solidFill>
              </a:rPr>
              <a:t>,</a:t>
            </a:r>
            <a:r>
              <a:rPr lang="hr-HR" sz="2000" dirty="0">
                <a:solidFill>
                  <a:srgbClr val="0070C0"/>
                </a:solidFill>
              </a:rPr>
              <a:t> </a:t>
            </a:r>
            <a:r>
              <a:rPr lang="en-US" sz="2000" dirty="0">
                <a:solidFill>
                  <a:srgbClr val="0070C0"/>
                </a:solidFill>
              </a:rPr>
              <a:t>processing and transferring </a:t>
            </a:r>
            <a:r>
              <a:rPr lang="hr-HR" sz="2000" dirty="0" err="1">
                <a:solidFill>
                  <a:srgbClr val="0070C0"/>
                </a:solidFill>
              </a:rPr>
              <a:t>of</a:t>
            </a:r>
            <a:r>
              <a:rPr lang="hr-HR" sz="2000" dirty="0">
                <a:solidFill>
                  <a:srgbClr val="0070C0"/>
                </a:solidFill>
              </a:rPr>
              <a:t> </a:t>
            </a:r>
            <a:r>
              <a:rPr lang="en-US" sz="2000" dirty="0">
                <a:solidFill>
                  <a:srgbClr val="0070C0"/>
                </a:solidFill>
              </a:rPr>
              <a:t>data from instruments to the datalogger (or computer) and </a:t>
            </a:r>
            <a:r>
              <a:rPr lang="hr-HR" sz="2000" dirty="0" err="1">
                <a:solidFill>
                  <a:srgbClr val="0070C0"/>
                </a:solidFill>
              </a:rPr>
              <a:t>from</a:t>
            </a:r>
            <a:r>
              <a:rPr lang="hr-HR" sz="2000" dirty="0">
                <a:solidFill>
                  <a:srgbClr val="0070C0"/>
                </a:solidFill>
              </a:rPr>
              <a:t> </a:t>
            </a:r>
            <a:r>
              <a:rPr lang="en-US" sz="2000" dirty="0">
                <a:solidFill>
                  <a:srgbClr val="0070C0"/>
                </a:solidFill>
              </a:rPr>
              <a:t>datalogger</a:t>
            </a:r>
            <a:r>
              <a:rPr lang="hr-HR" sz="2000" dirty="0">
                <a:solidFill>
                  <a:srgbClr val="0070C0"/>
                </a:solidFill>
              </a:rPr>
              <a:t> to</a:t>
            </a:r>
            <a:r>
              <a:rPr lang="en-US" sz="2000" dirty="0">
                <a:solidFill>
                  <a:srgbClr val="0070C0"/>
                </a:solidFill>
              </a:rPr>
              <a:t> a supervisory computer in the Test</a:t>
            </a:r>
            <a:r>
              <a:rPr lang="hr-HR" sz="2000" dirty="0" err="1">
                <a:solidFill>
                  <a:srgbClr val="0070C0"/>
                </a:solidFill>
              </a:rPr>
              <a:t>ing</a:t>
            </a:r>
            <a:r>
              <a:rPr lang="en-US" sz="2000" dirty="0">
                <a:solidFill>
                  <a:srgbClr val="0070C0"/>
                </a:solidFill>
              </a:rPr>
              <a:t> Laboratory</a:t>
            </a:r>
            <a:r>
              <a:rPr lang="pl-PL" sz="2000" dirty="0">
                <a:solidFill>
                  <a:srgbClr val="0070C0"/>
                </a:solidFill>
              </a:rPr>
              <a:t>.</a:t>
            </a:r>
          </a:p>
          <a:p>
            <a:pPr marL="0" lvl="1" algn="just">
              <a:spcBef>
                <a:spcPct val="20000"/>
              </a:spcBef>
            </a:pPr>
            <a:endParaRPr lang="pl-PL" sz="2000" dirty="0">
              <a:solidFill>
                <a:srgbClr val="0070C0"/>
              </a:solidFill>
            </a:endParaRPr>
          </a:p>
          <a:p>
            <a:pPr marL="0" lvl="1" algn="just">
              <a:spcBef>
                <a:spcPct val="20000"/>
              </a:spcBef>
            </a:pPr>
            <a:endParaRPr lang="pl-PL" sz="2000" dirty="0">
              <a:solidFill>
                <a:srgbClr val="0070C0"/>
              </a:solidFill>
            </a:endParaRPr>
          </a:p>
        </p:txBody>
      </p:sp>
      <p:sp>
        <p:nvSpPr>
          <p:cNvPr id="12" name="TextBox 11">
            <a:extLst>
              <a:ext uri="{FF2B5EF4-FFF2-40B4-BE49-F238E27FC236}">
                <a16:creationId xmlns:a16="http://schemas.microsoft.com/office/drawing/2014/main" id="{A420432E-09E1-4FB6-9B4C-60B4415C3B6C}"/>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40348087"/>
      </p:ext>
    </p:extLst>
  </p:cSld>
  <p:clrMapOvr>
    <a:masterClrMapping/>
  </p:clrMapOvr>
  <p:transition spd="med">
    <p:fade thruBlk="1"/>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28096"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769441"/>
          </a:xfrm>
          <a:prstGeom prst="rect">
            <a:avLst/>
          </a:prstGeom>
        </p:spPr>
        <p:txBody>
          <a:bodyPr wrap="square">
            <a:spAutoFit/>
          </a:bodyPr>
          <a:lstStyle/>
          <a:p>
            <a:pPr marL="0" lvl="1" algn="just">
              <a:spcBef>
                <a:spcPct val="20000"/>
              </a:spcBef>
            </a:pPr>
            <a:endParaRPr lang="pl-PL" sz="2000" dirty="0">
              <a:solidFill>
                <a:srgbClr val="0070C0"/>
              </a:solidFill>
            </a:endParaRPr>
          </a:p>
          <a:p>
            <a:pPr marL="0" lvl="1" algn="just">
              <a:spcBef>
                <a:spcPct val="20000"/>
              </a:spcBef>
            </a:pPr>
            <a:endParaRPr lang="pl-PL" sz="2000" dirty="0">
              <a:solidFill>
                <a:srgbClr val="0070C0"/>
              </a:solidFill>
            </a:endParaRPr>
          </a:p>
        </p:txBody>
      </p:sp>
      <p:pic>
        <p:nvPicPr>
          <p:cNvPr id="3" name="Slika 2"/>
          <p:cNvPicPr>
            <a:picLocks noChangeAspect="1"/>
          </p:cNvPicPr>
          <p:nvPr/>
        </p:nvPicPr>
        <p:blipFill>
          <a:blip r:embed="rId4"/>
          <a:stretch>
            <a:fillRect/>
          </a:stretch>
        </p:blipFill>
        <p:spPr>
          <a:xfrm>
            <a:off x="1876423" y="586703"/>
            <a:ext cx="5762602" cy="5888222"/>
          </a:xfrm>
          <a:prstGeom prst="rect">
            <a:avLst/>
          </a:prstGeom>
        </p:spPr>
      </p:pic>
      <p:sp>
        <p:nvSpPr>
          <p:cNvPr id="12" name="TextBox 11">
            <a:extLst>
              <a:ext uri="{FF2B5EF4-FFF2-40B4-BE49-F238E27FC236}">
                <a16:creationId xmlns:a16="http://schemas.microsoft.com/office/drawing/2014/main" id="{A285E0F7-192E-4868-AA7A-6A728A3DF6C8}"/>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086131446"/>
      </p:ext>
    </p:extLst>
  </p:cSld>
  <p:clrMapOvr>
    <a:masterClrMapping/>
  </p:clrMapOvr>
  <p:transition spd="med">
    <p:fade thruBlk="1"/>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78313"/>
          </a:xfrm>
          <a:prstGeom prst="rect">
            <a:avLst/>
          </a:prstGeom>
        </p:spPr>
        <p:txBody>
          <a:bodyPr wrap="square">
            <a:spAutoFit/>
          </a:bodyPr>
          <a:lstStyle/>
          <a:p>
            <a:pPr marL="0" lvl="1">
              <a:spcBef>
                <a:spcPct val="20000"/>
              </a:spcBef>
            </a:pPr>
            <a:r>
              <a:rPr lang="hr-HR" sz="2400" b="1" dirty="0">
                <a:solidFill>
                  <a:srgbClr val="1F497D"/>
                </a:solidFill>
              </a:rPr>
              <a:t>SUITABILITY ASSESSMENT</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A </a:t>
            </a:r>
            <a:r>
              <a:rPr lang="hr-HR" sz="2000" dirty="0" err="1">
                <a:solidFill>
                  <a:srgbClr val="0070C0"/>
                </a:solidFill>
              </a:rPr>
              <a:t>suitability</a:t>
            </a:r>
            <a:r>
              <a:rPr lang="en-US" sz="2000" dirty="0">
                <a:solidFill>
                  <a:srgbClr val="0070C0"/>
                </a:solidFill>
              </a:rPr>
              <a:t> assessment is performed to define the metering point, the</a:t>
            </a:r>
            <a:r>
              <a:rPr lang="hr-HR" sz="2000" dirty="0">
                <a:solidFill>
                  <a:srgbClr val="0070C0"/>
                </a:solidFill>
              </a:rPr>
              <a:t> </a:t>
            </a:r>
            <a:r>
              <a:rPr lang="en-US" sz="2000" dirty="0">
                <a:solidFill>
                  <a:srgbClr val="0070C0"/>
                </a:solidFill>
              </a:rPr>
              <a:t>conditions that</a:t>
            </a:r>
            <a:r>
              <a:rPr lang="hr-HR" sz="2000" dirty="0">
                <a:solidFill>
                  <a:srgbClr val="0070C0"/>
                </a:solidFill>
              </a:rPr>
              <a:t> </a:t>
            </a:r>
            <a:r>
              <a:rPr lang="en-US" sz="2000" dirty="0">
                <a:solidFill>
                  <a:srgbClr val="0070C0"/>
                </a:solidFill>
              </a:rPr>
              <a:t>exist at the metering point and how these conditions affect the operation of the gas analyzer</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assessment is carried out for each individual measurement. Criteria to be</a:t>
            </a:r>
            <a:r>
              <a:rPr lang="hr-HR" sz="2000" dirty="0">
                <a:solidFill>
                  <a:srgbClr val="0070C0"/>
                </a:solidFill>
              </a:rPr>
              <a:t> </a:t>
            </a:r>
            <a:r>
              <a:rPr lang="en-US" sz="2000" dirty="0">
                <a:solidFill>
                  <a:srgbClr val="0070C0"/>
                </a:solidFill>
              </a:rPr>
              <a:t>assessed</a:t>
            </a:r>
            <a:r>
              <a:rPr lang="hr-HR" sz="2000" dirty="0">
                <a:solidFill>
                  <a:srgbClr val="0070C0"/>
                </a:solidFill>
              </a:rPr>
              <a:t> </a:t>
            </a:r>
            <a:r>
              <a:rPr lang="en-US" sz="2000" dirty="0">
                <a:solidFill>
                  <a:srgbClr val="0070C0"/>
                </a:solidFill>
              </a:rPr>
              <a:t>are defined in the </a:t>
            </a:r>
            <a:r>
              <a:rPr lang="hr-HR" sz="2000" dirty="0" err="1">
                <a:solidFill>
                  <a:srgbClr val="0070C0"/>
                </a:solidFill>
              </a:rPr>
              <a:t>standards</a:t>
            </a:r>
            <a:r>
              <a:rPr lang="hr-HR" sz="2000" dirty="0">
                <a:solidFill>
                  <a:srgbClr val="0070C0"/>
                </a:solidFill>
              </a:rPr>
              <a:t> </a:t>
            </a:r>
            <a:r>
              <a:rPr lang="pl-PL" sz="2000" dirty="0">
                <a:solidFill>
                  <a:srgbClr val="0070C0"/>
                </a:solidFill>
              </a:rPr>
              <a:t>:</a:t>
            </a:r>
          </a:p>
          <a:p>
            <a:pPr marL="0" lvl="1">
              <a:spcBef>
                <a:spcPct val="20000"/>
              </a:spcBef>
            </a:pPr>
            <a:r>
              <a:rPr lang="pl-PL" sz="2000" dirty="0">
                <a:solidFill>
                  <a:srgbClr val="0070C0"/>
                </a:solidFill>
              </a:rPr>
              <a:t>HRN EN 14211:2012 – for NO/Nox measurement</a:t>
            </a:r>
          </a:p>
          <a:p>
            <a:pPr marL="0" lvl="1">
              <a:spcBef>
                <a:spcPct val="20000"/>
              </a:spcBef>
            </a:pPr>
            <a:r>
              <a:rPr lang="pl-PL" sz="2000" dirty="0">
                <a:solidFill>
                  <a:srgbClr val="0070C0"/>
                </a:solidFill>
              </a:rPr>
              <a:t>HRN EN 14212:2012 – for SO</a:t>
            </a:r>
            <a:r>
              <a:rPr lang="pl-PL" sz="1400" dirty="0">
                <a:solidFill>
                  <a:srgbClr val="0070C0"/>
                </a:solidFill>
              </a:rPr>
              <a:t>2 </a:t>
            </a:r>
            <a:r>
              <a:rPr lang="pl-PL" sz="2000" dirty="0">
                <a:solidFill>
                  <a:srgbClr val="0070C0"/>
                </a:solidFill>
              </a:rPr>
              <a:t>and H</a:t>
            </a:r>
            <a:r>
              <a:rPr lang="pl-PL" sz="1400" dirty="0">
                <a:solidFill>
                  <a:srgbClr val="0070C0"/>
                </a:solidFill>
              </a:rPr>
              <a:t>2</a:t>
            </a:r>
            <a:r>
              <a:rPr lang="pl-PL" sz="2000" dirty="0">
                <a:solidFill>
                  <a:srgbClr val="0070C0"/>
                </a:solidFill>
              </a:rPr>
              <a:t>S measurement</a:t>
            </a:r>
          </a:p>
          <a:p>
            <a:pPr marL="0" lvl="1">
              <a:spcBef>
                <a:spcPct val="20000"/>
              </a:spcBef>
            </a:pPr>
            <a:r>
              <a:rPr lang="pl-PL" sz="2000" dirty="0">
                <a:solidFill>
                  <a:srgbClr val="0070C0"/>
                </a:solidFill>
              </a:rPr>
              <a:t>HRN EN 14625:2012 – for O</a:t>
            </a:r>
            <a:r>
              <a:rPr lang="pl-PL" sz="1400" dirty="0">
                <a:solidFill>
                  <a:srgbClr val="0070C0"/>
                </a:solidFill>
              </a:rPr>
              <a:t>3 </a:t>
            </a:r>
            <a:r>
              <a:rPr lang="pl-PL" sz="2000" dirty="0">
                <a:solidFill>
                  <a:srgbClr val="0070C0"/>
                </a:solidFill>
              </a:rPr>
              <a:t>measurement</a:t>
            </a:r>
          </a:p>
          <a:p>
            <a:pPr marL="0" lvl="1">
              <a:spcBef>
                <a:spcPct val="20000"/>
              </a:spcBef>
            </a:pPr>
            <a:r>
              <a:rPr lang="pl-PL" sz="2000" dirty="0">
                <a:solidFill>
                  <a:srgbClr val="0070C0"/>
                </a:solidFill>
              </a:rPr>
              <a:t>HRN EN 14626:2012 – for CO measurement</a:t>
            </a:r>
          </a:p>
          <a:p>
            <a:pPr marL="0" lvl="1">
              <a:spcBef>
                <a:spcPct val="20000"/>
              </a:spcBef>
            </a:pPr>
            <a:r>
              <a:rPr lang="pl-PL" sz="2000" dirty="0">
                <a:solidFill>
                  <a:srgbClr val="0070C0"/>
                </a:solidFill>
              </a:rPr>
              <a:t>HRN EN 14662-3:2012 – for C</a:t>
            </a:r>
            <a:r>
              <a:rPr lang="pl-PL" sz="1400" dirty="0">
                <a:solidFill>
                  <a:srgbClr val="0070C0"/>
                </a:solidFill>
              </a:rPr>
              <a:t>6</a:t>
            </a:r>
            <a:r>
              <a:rPr lang="pl-PL" sz="2000" dirty="0">
                <a:solidFill>
                  <a:srgbClr val="0070C0"/>
                </a:solidFill>
              </a:rPr>
              <a:t>H</a:t>
            </a:r>
            <a:r>
              <a:rPr lang="pl-PL" sz="1400" dirty="0">
                <a:solidFill>
                  <a:srgbClr val="0070C0"/>
                </a:solidFill>
              </a:rPr>
              <a:t>6 </a:t>
            </a:r>
            <a:r>
              <a:rPr lang="pl-PL" sz="2000" dirty="0">
                <a:solidFill>
                  <a:srgbClr val="0070C0"/>
                </a:solidFill>
              </a:rPr>
              <a:t>measurement</a:t>
            </a:r>
          </a:p>
          <a:p>
            <a:pPr marL="0" lvl="1">
              <a:spcBef>
                <a:spcPct val="20000"/>
              </a:spcBef>
            </a:pPr>
            <a:endParaRPr lang="pl-PL" sz="2000" dirty="0">
              <a:solidFill>
                <a:srgbClr val="0070C0"/>
              </a:solidFill>
            </a:endParaRPr>
          </a:p>
        </p:txBody>
      </p:sp>
      <p:sp>
        <p:nvSpPr>
          <p:cNvPr id="12" name="TextBox 11">
            <a:extLst>
              <a:ext uri="{FF2B5EF4-FFF2-40B4-BE49-F238E27FC236}">
                <a16:creationId xmlns:a16="http://schemas.microsoft.com/office/drawing/2014/main" id="{D5EDDDD0-590B-417F-9644-5D7673811484}"/>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943188410"/>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816977"/>
          </a:xfrm>
          <a:prstGeom prst="rect">
            <a:avLst/>
          </a:prstGeom>
        </p:spPr>
        <p:txBody>
          <a:bodyPr wrap="square">
            <a:spAutoFit/>
          </a:bodyPr>
          <a:lstStyle/>
          <a:p>
            <a:pPr marL="0" lvl="1">
              <a:spcBef>
                <a:spcPct val="20000"/>
              </a:spcBef>
            </a:pPr>
            <a:r>
              <a:rPr lang="hr-BA" sz="2400" b="1" dirty="0">
                <a:solidFill>
                  <a:srgbClr val="1F497D"/>
                </a:solidFill>
              </a:rPr>
              <a:t>4.2 MANAGEMENT SYSTEM</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Laboratories must establish, apply and maintain a management system</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hr-HR" sz="2000" dirty="0" err="1">
                <a:solidFill>
                  <a:srgbClr val="0070C0"/>
                </a:solidFill>
              </a:rPr>
              <a:t>accordance</a:t>
            </a:r>
            <a:r>
              <a:rPr lang="hr-HR" sz="2000" dirty="0">
                <a:solidFill>
                  <a:srgbClr val="0070C0"/>
                </a:solidFill>
              </a:rPr>
              <a:t> </a:t>
            </a:r>
            <a:r>
              <a:rPr lang="hr-HR" sz="2000" dirty="0" err="1">
                <a:solidFill>
                  <a:srgbClr val="0070C0"/>
                </a:solidFill>
              </a:rPr>
              <a:t>with</a:t>
            </a:r>
            <a:r>
              <a:rPr lang="hr-HR" sz="2000" dirty="0">
                <a:solidFill>
                  <a:srgbClr val="0070C0"/>
                </a:solidFill>
              </a:rPr>
              <a:t> </a:t>
            </a:r>
            <a:r>
              <a:rPr lang="pl-PL" sz="2000" dirty="0">
                <a:solidFill>
                  <a:srgbClr val="0070C0"/>
                </a:solidFill>
              </a:rPr>
              <a:t>HRN EN ISO/IEC 17025</a:t>
            </a:r>
          </a:p>
          <a:p>
            <a:pPr marL="0" lvl="1">
              <a:spcBef>
                <a:spcPct val="20000"/>
              </a:spcBef>
            </a:pPr>
            <a:r>
              <a:rPr lang="pl-PL" sz="2000" dirty="0">
                <a:solidFill>
                  <a:srgbClr val="0070C0"/>
                </a:solidFill>
              </a:rPr>
              <a:t>There must be:</a:t>
            </a:r>
          </a:p>
          <a:p>
            <a:pPr marL="342900" lvl="1" indent="-342900">
              <a:spcBef>
                <a:spcPct val="20000"/>
              </a:spcBef>
              <a:buFontTx/>
              <a:buChar char="-"/>
            </a:pPr>
            <a:r>
              <a:rPr lang="pl-PL" sz="2000" dirty="0">
                <a:solidFill>
                  <a:srgbClr val="0070C0"/>
                </a:solidFill>
              </a:rPr>
              <a:t>Quality policy</a:t>
            </a:r>
          </a:p>
          <a:p>
            <a:pPr marL="342900" lvl="1" indent="-342900">
              <a:spcBef>
                <a:spcPct val="20000"/>
              </a:spcBef>
              <a:buFontTx/>
              <a:buChar char="-"/>
            </a:pPr>
            <a:r>
              <a:rPr lang="en-US" sz="2000" dirty="0">
                <a:solidFill>
                  <a:srgbClr val="0070C0"/>
                </a:solidFill>
              </a:rPr>
              <a:t>Handbook and documentation with a defined hierarchy</a:t>
            </a:r>
            <a:endParaRPr lang="hr-HR" sz="2000" dirty="0">
              <a:solidFill>
                <a:srgbClr val="0070C0"/>
              </a:solidFill>
            </a:endParaRPr>
          </a:p>
          <a:p>
            <a:pPr marL="342900" lvl="1" indent="-342900">
              <a:spcBef>
                <a:spcPct val="20000"/>
              </a:spcBef>
              <a:buFontTx/>
              <a:buChar char="-"/>
            </a:pPr>
            <a:r>
              <a:rPr lang="pl-PL" sz="2000" dirty="0">
                <a:solidFill>
                  <a:srgbClr val="0070C0"/>
                </a:solidFill>
              </a:rPr>
              <a:t>Quality objectives</a:t>
            </a:r>
          </a:p>
          <a:p>
            <a:pPr marL="0" lvl="1">
              <a:spcBef>
                <a:spcPct val="20000"/>
              </a:spcBef>
            </a:pPr>
            <a:r>
              <a:rPr lang="en-US" sz="2000" dirty="0">
                <a:solidFill>
                  <a:srgbClr val="0070C0"/>
                </a:solidFill>
              </a:rPr>
              <a:t>The board must decide on</a:t>
            </a:r>
            <a:r>
              <a:rPr lang="pl-PL" sz="2000" dirty="0">
                <a:solidFill>
                  <a:srgbClr val="0070C0"/>
                </a:solidFill>
              </a:rPr>
              <a:t>:</a:t>
            </a:r>
          </a:p>
          <a:p>
            <a:pPr marL="342900" lvl="1" indent="-342900">
              <a:spcBef>
                <a:spcPct val="20000"/>
              </a:spcBef>
              <a:buFontTx/>
              <a:buChar char="-"/>
            </a:pPr>
            <a:r>
              <a:rPr lang="en-US" sz="2000" dirty="0">
                <a:solidFill>
                  <a:srgbClr val="0070C0"/>
                </a:solidFill>
              </a:rPr>
              <a:t>the development and implementation of the management system and its continuous improvement</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hr-HR" sz="2000" dirty="0" err="1">
                <a:solidFill>
                  <a:srgbClr val="0070C0"/>
                </a:solidFill>
              </a:rPr>
              <a:t>its</a:t>
            </a:r>
            <a:r>
              <a:rPr lang="hr-HR" sz="2000" dirty="0">
                <a:solidFill>
                  <a:srgbClr val="0070C0"/>
                </a:solidFill>
              </a:rPr>
              <a:t> </a:t>
            </a:r>
            <a:r>
              <a:rPr lang="en-US" sz="2000" dirty="0">
                <a:solidFill>
                  <a:srgbClr val="0070C0"/>
                </a:solidFill>
              </a:rPr>
              <a:t>effectiveness</a:t>
            </a:r>
            <a:endParaRPr lang="pl-PL" sz="2000" dirty="0">
              <a:solidFill>
                <a:srgbClr val="0070C0"/>
              </a:solidFill>
            </a:endParaRPr>
          </a:p>
          <a:p>
            <a:pPr marL="342900" lvl="1" indent="-342900">
              <a:spcBef>
                <a:spcPct val="20000"/>
              </a:spcBef>
              <a:buFontTx/>
              <a:buChar char="-"/>
            </a:pPr>
            <a:r>
              <a:rPr lang="en-US" sz="2000" dirty="0" err="1">
                <a:solidFill>
                  <a:srgbClr val="0070C0"/>
                </a:solidFill>
              </a:rPr>
              <a:t>communicat</a:t>
            </a:r>
            <a:r>
              <a:rPr lang="hr-HR" sz="2000" dirty="0">
                <a:solidFill>
                  <a:srgbClr val="0070C0"/>
                </a:solidFill>
              </a:rPr>
              <a:t>ion</a:t>
            </a:r>
            <a:r>
              <a:rPr lang="en-US" sz="2000" dirty="0">
                <a:solidFill>
                  <a:srgbClr val="0070C0"/>
                </a:solidFill>
              </a:rPr>
              <a:t> to the organization the importance of customer requests, regulations and others</a:t>
            </a:r>
            <a:r>
              <a:rPr lang="hr-HR" sz="2000" dirty="0">
                <a:solidFill>
                  <a:srgbClr val="0070C0"/>
                </a:solidFill>
              </a:rPr>
              <a:t> </a:t>
            </a:r>
          </a:p>
          <a:p>
            <a:pPr marL="342900" lvl="1" indent="-342900">
              <a:spcBef>
                <a:spcPct val="20000"/>
              </a:spcBef>
              <a:buFontTx/>
              <a:buChar char="-"/>
            </a:pPr>
            <a:r>
              <a:rPr lang="en-US" sz="2000" dirty="0">
                <a:solidFill>
                  <a:srgbClr val="0070C0"/>
                </a:solidFill>
              </a:rPr>
              <a:t>ensuring</a:t>
            </a:r>
            <a:r>
              <a:rPr lang="hr-HR" sz="2000" dirty="0">
                <a:solidFill>
                  <a:srgbClr val="0070C0"/>
                </a:solidFill>
              </a:rPr>
              <a:t> </a:t>
            </a:r>
            <a:r>
              <a:rPr lang="hr-HR" sz="2000" dirty="0" err="1">
                <a:solidFill>
                  <a:srgbClr val="0070C0"/>
                </a:solidFill>
              </a:rPr>
              <a:t>the</a:t>
            </a:r>
            <a:r>
              <a:rPr lang="hr-HR" sz="2000" dirty="0">
                <a:solidFill>
                  <a:srgbClr val="0070C0"/>
                </a:solidFill>
              </a:rPr>
              <a:t> </a:t>
            </a:r>
            <a:r>
              <a:rPr lang="en-US" sz="2000" dirty="0">
                <a:solidFill>
                  <a:srgbClr val="0070C0"/>
                </a:solidFill>
              </a:rPr>
              <a:t>integrity when changes are made</a:t>
            </a:r>
            <a:endParaRPr lang="pl-PL" sz="2000" dirty="0">
              <a:solidFill>
                <a:srgbClr val="0070C0"/>
              </a:solidFill>
            </a:endParaRPr>
          </a:p>
          <a:p>
            <a:pPr marL="342900" lvl="1" indent="-342900">
              <a:spcBef>
                <a:spcPct val="20000"/>
              </a:spcBef>
              <a:buFontTx/>
              <a:buChar char="-"/>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506923334"/>
      </p:ext>
    </p:extLst>
  </p:cSld>
  <p:clrMapOvr>
    <a:masterClrMapping/>
  </p:clrMapOvr>
  <p:transition spd="med">
    <p:fade thruBlk="1"/>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 y="1209245"/>
            <a:ext cx="8842390" cy="5324535"/>
          </a:xfrm>
          <a:prstGeom prst="rect">
            <a:avLst/>
          </a:prstGeom>
        </p:spPr>
        <p:txBody>
          <a:bodyPr wrap="square">
            <a:spAutoFit/>
          </a:bodyPr>
          <a:lstStyle/>
          <a:p>
            <a:pPr marL="0" lvl="1">
              <a:spcBef>
                <a:spcPct val="20000"/>
              </a:spcBef>
            </a:pPr>
            <a:r>
              <a:rPr lang="hr-HR" sz="2400" b="1" dirty="0">
                <a:solidFill>
                  <a:srgbClr val="1F497D"/>
                </a:solidFill>
              </a:rPr>
              <a:t>SUITABILITY ASSESSMENT</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u="sng" dirty="0">
                <a:solidFill>
                  <a:srgbClr val="0070C0"/>
                </a:solidFill>
              </a:rPr>
              <a:t>Example of suitability assessment for </a:t>
            </a:r>
            <a:r>
              <a:rPr lang="pl-PL" sz="2000" b="1" u="sng" dirty="0">
                <a:solidFill>
                  <a:srgbClr val="0070C0"/>
                </a:solidFill>
              </a:rPr>
              <a:t>CO</a:t>
            </a:r>
            <a:r>
              <a:rPr lang="pl-PL" sz="2000" u="sng" dirty="0">
                <a:solidFill>
                  <a:srgbClr val="0070C0"/>
                </a:solidFill>
              </a:rPr>
              <a:t> measurement according to </a:t>
            </a:r>
            <a:r>
              <a:rPr lang="pl-PL" sz="2000" b="1" u="sng" dirty="0">
                <a:solidFill>
                  <a:srgbClr val="0070C0"/>
                </a:solidFill>
              </a:rPr>
              <a:t>HRN EN 14626:2012 </a:t>
            </a:r>
          </a:p>
          <a:p>
            <a:pPr marL="0" lvl="1">
              <a:spcBef>
                <a:spcPct val="20000"/>
              </a:spcBef>
            </a:pPr>
            <a:endParaRPr lang="pl-PL" sz="2000" b="1" i="1" dirty="0">
              <a:solidFill>
                <a:srgbClr val="0070C0"/>
              </a:solidFill>
            </a:endParaRPr>
          </a:p>
          <a:p>
            <a:pPr marL="0" lvl="1">
              <a:spcBef>
                <a:spcPct val="20000"/>
              </a:spcBef>
            </a:pPr>
            <a:r>
              <a:rPr lang="pl-PL" sz="2000" b="1" i="1" dirty="0">
                <a:solidFill>
                  <a:srgbClr val="0070C0"/>
                </a:solidFill>
              </a:rPr>
              <a:t>Variations in sample pressure: </a:t>
            </a:r>
          </a:p>
          <a:p>
            <a:pPr marL="0" lvl="1">
              <a:spcBef>
                <a:spcPct val="20000"/>
              </a:spcBef>
            </a:pPr>
            <a:r>
              <a:rPr lang="pl-PL" sz="2000" i="1" dirty="0">
                <a:solidFill>
                  <a:srgbClr val="0070C0"/>
                </a:solidFill>
              </a:rPr>
              <a:t>- First, check the manifold  </a:t>
            </a:r>
          </a:p>
          <a:p>
            <a:pPr marL="0" lvl="1">
              <a:spcBef>
                <a:spcPct val="20000"/>
              </a:spcBef>
            </a:pPr>
            <a:r>
              <a:rPr lang="pl-PL" sz="2000" i="1" dirty="0">
                <a:solidFill>
                  <a:srgbClr val="0070C0"/>
                </a:solidFill>
              </a:rPr>
              <a:t>- </a:t>
            </a:r>
            <a:r>
              <a:rPr lang="en-US" sz="2000" i="1" dirty="0">
                <a:solidFill>
                  <a:srgbClr val="0070C0"/>
                </a:solidFill>
              </a:rPr>
              <a:t>impact of the pressure drop </a:t>
            </a:r>
            <a:r>
              <a:rPr lang="hr-HR" sz="2000" i="1" dirty="0" err="1">
                <a:solidFill>
                  <a:srgbClr val="0070C0"/>
                </a:solidFill>
              </a:rPr>
              <a:t>due</a:t>
            </a:r>
            <a:r>
              <a:rPr lang="hr-HR" sz="2000" i="1" dirty="0">
                <a:solidFill>
                  <a:srgbClr val="0070C0"/>
                </a:solidFill>
              </a:rPr>
              <a:t> to</a:t>
            </a:r>
            <a:r>
              <a:rPr lang="en-US" sz="2000" i="1" dirty="0">
                <a:solidFill>
                  <a:srgbClr val="0070C0"/>
                </a:solidFill>
              </a:rPr>
              <a:t> the sampler pump and the efficiency of</a:t>
            </a:r>
            <a:r>
              <a:rPr lang="hr-HR" sz="2000" i="1" dirty="0">
                <a:solidFill>
                  <a:srgbClr val="0070C0"/>
                </a:solidFill>
              </a:rPr>
              <a:t> </a:t>
            </a:r>
            <a:r>
              <a:rPr lang="en-US" sz="2000" i="1" dirty="0">
                <a:solidFill>
                  <a:srgbClr val="0070C0"/>
                </a:solidFill>
              </a:rPr>
              <a:t>sampling</a:t>
            </a:r>
            <a:endParaRPr lang="pl-PL" sz="2000" i="1" dirty="0">
              <a:solidFill>
                <a:srgbClr val="0070C0"/>
              </a:solidFill>
            </a:endParaRPr>
          </a:p>
          <a:p>
            <a:pPr marL="0" lvl="1">
              <a:spcBef>
                <a:spcPct val="20000"/>
              </a:spcBef>
            </a:pPr>
            <a:r>
              <a:rPr lang="pl-PL" sz="2000" i="1" dirty="0">
                <a:solidFill>
                  <a:srgbClr val="0070C0"/>
                </a:solidFill>
              </a:rPr>
              <a:t>- </a:t>
            </a:r>
            <a:r>
              <a:rPr lang="en-US" sz="2000" i="1" dirty="0">
                <a:solidFill>
                  <a:srgbClr val="0070C0"/>
                </a:solidFill>
              </a:rPr>
              <a:t>if the checks are satisfactory and the sampling system is "standard„</a:t>
            </a:r>
            <a:r>
              <a:rPr lang="hr-HR" sz="2000" i="1" dirty="0">
                <a:solidFill>
                  <a:srgbClr val="0070C0"/>
                </a:solidFill>
              </a:rPr>
              <a:t> </a:t>
            </a:r>
            <a:r>
              <a:rPr lang="en-US" sz="2000" i="1" dirty="0">
                <a:solidFill>
                  <a:srgbClr val="0070C0"/>
                </a:solidFill>
              </a:rPr>
              <a:t>it is estimated that the maximum pressure variation throughout the year does not exceed that of the t</a:t>
            </a:r>
            <a:r>
              <a:rPr lang="hr-HR" sz="2000" i="1" dirty="0">
                <a:solidFill>
                  <a:srgbClr val="0070C0"/>
                </a:solidFill>
              </a:rPr>
              <a:t>y</a:t>
            </a:r>
            <a:r>
              <a:rPr lang="en-US" sz="2000" i="1" dirty="0">
                <a:solidFill>
                  <a:srgbClr val="0070C0"/>
                </a:solidFill>
              </a:rPr>
              <a:t>p</a:t>
            </a:r>
            <a:r>
              <a:rPr lang="hr-HR" sz="2000" i="1" dirty="0">
                <a:solidFill>
                  <a:srgbClr val="0070C0"/>
                </a:solidFill>
              </a:rPr>
              <a:t>e </a:t>
            </a:r>
            <a:r>
              <a:rPr lang="en-US" sz="2000" i="1" dirty="0">
                <a:solidFill>
                  <a:srgbClr val="0070C0"/>
                </a:solidFill>
              </a:rPr>
              <a:t>approvals, so the component of the t</a:t>
            </a:r>
            <a:r>
              <a:rPr lang="hr-HR" sz="2000" i="1" dirty="0">
                <a:solidFill>
                  <a:srgbClr val="0070C0"/>
                </a:solidFill>
              </a:rPr>
              <a:t>y</a:t>
            </a:r>
            <a:r>
              <a:rPr lang="en-US" sz="2000" i="1" dirty="0">
                <a:solidFill>
                  <a:srgbClr val="0070C0"/>
                </a:solidFill>
              </a:rPr>
              <a:t>p</a:t>
            </a:r>
            <a:r>
              <a:rPr lang="hr-HR" sz="2000" i="1" dirty="0">
                <a:solidFill>
                  <a:srgbClr val="0070C0"/>
                </a:solidFill>
              </a:rPr>
              <a:t>e </a:t>
            </a:r>
            <a:r>
              <a:rPr lang="en-US" sz="2000" i="1" dirty="0">
                <a:solidFill>
                  <a:srgbClr val="0070C0"/>
                </a:solidFill>
              </a:rPr>
              <a:t>approval is taken into account in the calculation of uncertainty</a:t>
            </a:r>
            <a:endParaRPr lang="pl-PL" sz="2000" i="1" dirty="0">
              <a:solidFill>
                <a:srgbClr val="0070C0"/>
              </a:solidFill>
            </a:endParaRPr>
          </a:p>
          <a:p>
            <a:pPr marL="0" lvl="1">
              <a:spcBef>
                <a:spcPct val="20000"/>
              </a:spcBef>
            </a:pPr>
            <a:endParaRPr lang="pl-PL" sz="2000" i="1" dirty="0">
              <a:solidFill>
                <a:srgbClr val="0070C0"/>
              </a:solidFill>
            </a:endParaRPr>
          </a:p>
          <a:p>
            <a:pPr marL="0" lvl="1">
              <a:spcBef>
                <a:spcPct val="20000"/>
              </a:spcBef>
            </a:pPr>
            <a:endParaRPr lang="pl-PL" sz="2000" i="1" dirty="0">
              <a:solidFill>
                <a:srgbClr val="0070C0"/>
              </a:solidFill>
            </a:endParaRPr>
          </a:p>
        </p:txBody>
      </p:sp>
      <p:sp>
        <p:nvSpPr>
          <p:cNvPr id="12" name="TextBox 11">
            <a:extLst>
              <a:ext uri="{FF2B5EF4-FFF2-40B4-BE49-F238E27FC236}">
                <a16:creationId xmlns:a16="http://schemas.microsoft.com/office/drawing/2014/main" id="{AFC32B7B-FDD2-42DC-B915-9A468D0F7AD1}"/>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97048703"/>
      </p:ext>
    </p:extLst>
  </p:cSld>
  <p:clrMapOvr>
    <a:masterClrMapping/>
  </p:clrMapOvr>
  <p:transition spd="med">
    <p:fade thruBlk="1"/>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 y="1072661"/>
            <a:ext cx="8820150" cy="5693866"/>
          </a:xfrm>
          <a:prstGeom prst="rect">
            <a:avLst/>
          </a:prstGeom>
        </p:spPr>
        <p:txBody>
          <a:bodyPr wrap="square">
            <a:spAutoFit/>
          </a:bodyPr>
          <a:lstStyle/>
          <a:p>
            <a:pPr marL="0" lvl="1">
              <a:spcBef>
                <a:spcPct val="20000"/>
              </a:spcBef>
            </a:pPr>
            <a:r>
              <a:rPr lang="hr-HR" sz="2400" b="1" dirty="0">
                <a:solidFill>
                  <a:srgbClr val="1F497D"/>
                </a:solidFill>
              </a:rPr>
              <a:t>SUITABILITY ASSESSMENT</a:t>
            </a:r>
            <a:endParaRPr lang="pl-PL" sz="2000" b="1" dirty="0">
              <a:solidFill>
                <a:srgbClr val="0070C0"/>
              </a:solidFill>
            </a:endParaRPr>
          </a:p>
          <a:p>
            <a:pPr marL="0" lvl="1">
              <a:spcBef>
                <a:spcPct val="20000"/>
              </a:spcBef>
            </a:pPr>
            <a:endParaRPr lang="pl-PL" sz="1000" u="sng" dirty="0">
              <a:solidFill>
                <a:srgbClr val="0070C0"/>
              </a:solidFill>
            </a:endParaRPr>
          </a:p>
          <a:p>
            <a:pPr marL="0" lvl="1">
              <a:spcBef>
                <a:spcPct val="20000"/>
              </a:spcBef>
            </a:pPr>
            <a:r>
              <a:rPr lang="pl-PL" sz="2000" b="1" i="1" dirty="0">
                <a:solidFill>
                  <a:srgbClr val="0070C0"/>
                </a:solidFill>
              </a:rPr>
              <a:t>Variations in sample temperature: </a:t>
            </a:r>
          </a:p>
          <a:p>
            <a:pPr marL="0" lvl="1">
              <a:spcBef>
                <a:spcPct val="20000"/>
              </a:spcBef>
            </a:pPr>
            <a:r>
              <a:rPr lang="pl-PL" sz="2000" i="1" dirty="0">
                <a:solidFill>
                  <a:srgbClr val="0070C0"/>
                </a:solidFill>
              </a:rPr>
              <a:t>- </a:t>
            </a:r>
            <a:r>
              <a:rPr lang="en-US" sz="2000" i="1" dirty="0">
                <a:solidFill>
                  <a:srgbClr val="0070C0"/>
                </a:solidFill>
              </a:rPr>
              <a:t>if the system for sampling, shelter and air conditioning </a:t>
            </a:r>
            <a:r>
              <a:rPr lang="hr-HR" sz="2000" i="1" dirty="0">
                <a:solidFill>
                  <a:srgbClr val="0070C0"/>
                </a:solidFill>
              </a:rPr>
              <a:t>are</a:t>
            </a:r>
            <a:r>
              <a:rPr lang="en-US" sz="2000" i="1" dirty="0">
                <a:solidFill>
                  <a:srgbClr val="0070C0"/>
                </a:solidFill>
              </a:rPr>
              <a:t> "standard„</a:t>
            </a:r>
            <a:r>
              <a:rPr lang="hr-HR" sz="2000" i="1" dirty="0">
                <a:solidFill>
                  <a:srgbClr val="0070C0"/>
                </a:solidFill>
              </a:rPr>
              <a:t> </a:t>
            </a:r>
            <a:r>
              <a:rPr lang="en-US" sz="2000" i="1" dirty="0">
                <a:solidFill>
                  <a:srgbClr val="0070C0"/>
                </a:solidFill>
              </a:rPr>
              <a:t>it is estimated that the maximum variation of sample temperature over the year does not exceed</a:t>
            </a:r>
            <a:r>
              <a:rPr lang="hr-HR" sz="2000" i="1" dirty="0">
                <a:solidFill>
                  <a:srgbClr val="0070C0"/>
                </a:solidFill>
              </a:rPr>
              <a:t> </a:t>
            </a:r>
            <a:r>
              <a:rPr lang="en-US" sz="2000" i="1" dirty="0">
                <a:solidFill>
                  <a:srgbClr val="0070C0"/>
                </a:solidFill>
              </a:rPr>
              <a:t>the one from the type approval and then the component of the</a:t>
            </a:r>
            <a:r>
              <a:rPr lang="hr-HR" sz="2000" i="1" dirty="0">
                <a:solidFill>
                  <a:srgbClr val="0070C0"/>
                </a:solidFill>
              </a:rPr>
              <a:t> </a:t>
            </a:r>
            <a:r>
              <a:rPr lang="en-US" sz="2000" i="1" dirty="0">
                <a:solidFill>
                  <a:srgbClr val="0070C0"/>
                </a:solidFill>
              </a:rPr>
              <a:t>type approval is taken into account in the calculation of uncertainty</a:t>
            </a:r>
            <a:endParaRPr lang="pl-PL" sz="2000" i="1" dirty="0">
              <a:solidFill>
                <a:srgbClr val="0070C0"/>
              </a:solidFill>
            </a:endParaRPr>
          </a:p>
          <a:p>
            <a:pPr marL="0" lvl="1">
              <a:spcBef>
                <a:spcPct val="20000"/>
              </a:spcBef>
            </a:pPr>
            <a:r>
              <a:rPr lang="pl-PL" sz="2000" i="1" dirty="0">
                <a:solidFill>
                  <a:srgbClr val="0070C0"/>
                </a:solidFill>
              </a:rPr>
              <a:t>- </a:t>
            </a:r>
            <a:r>
              <a:rPr lang="en-US" sz="2000" i="1" dirty="0">
                <a:solidFill>
                  <a:srgbClr val="0070C0"/>
                </a:solidFill>
              </a:rPr>
              <a:t>temperature of sampled air is monitored throughout the year and after the first year, the results are corrected</a:t>
            </a:r>
            <a:endParaRPr lang="pl-PL" sz="2000" i="1" dirty="0">
              <a:solidFill>
                <a:srgbClr val="0070C0"/>
              </a:solidFill>
            </a:endParaRPr>
          </a:p>
          <a:p>
            <a:pPr marL="0" lvl="1">
              <a:spcBef>
                <a:spcPct val="20000"/>
              </a:spcBef>
            </a:pPr>
            <a:r>
              <a:rPr lang="pl-PL" sz="2000" i="1" dirty="0">
                <a:solidFill>
                  <a:srgbClr val="0070C0"/>
                </a:solidFill>
              </a:rPr>
              <a:t>- </a:t>
            </a:r>
            <a:r>
              <a:rPr lang="en-US" sz="2000" i="1" dirty="0">
                <a:solidFill>
                  <a:srgbClr val="0070C0"/>
                </a:solidFill>
              </a:rPr>
              <a:t>if the system for sampling, shelter and air conditioning </a:t>
            </a:r>
            <a:r>
              <a:rPr lang="hr-HR" sz="2000" i="1" dirty="0">
                <a:solidFill>
                  <a:srgbClr val="0070C0"/>
                </a:solidFill>
              </a:rPr>
              <a:t>are</a:t>
            </a:r>
            <a:r>
              <a:rPr lang="en-US" sz="2000" i="1" dirty="0">
                <a:solidFill>
                  <a:srgbClr val="0070C0"/>
                </a:solidFill>
              </a:rPr>
              <a:t> "standard„</a:t>
            </a:r>
            <a:r>
              <a:rPr lang="hr-HR" sz="2000" i="1" dirty="0">
                <a:solidFill>
                  <a:srgbClr val="0070C0"/>
                </a:solidFill>
              </a:rPr>
              <a:t> </a:t>
            </a:r>
            <a:r>
              <a:rPr lang="en-US" sz="2000" i="1" dirty="0">
                <a:solidFill>
                  <a:srgbClr val="0070C0"/>
                </a:solidFill>
              </a:rPr>
              <a:t>it is estimated that the maximum variation of </a:t>
            </a:r>
            <a:r>
              <a:rPr lang="hr-HR" sz="2000" i="1" dirty="0" err="1">
                <a:solidFill>
                  <a:srgbClr val="0070C0"/>
                </a:solidFill>
              </a:rPr>
              <a:t>station</a:t>
            </a:r>
            <a:r>
              <a:rPr lang="en-US" sz="2000" i="1" dirty="0">
                <a:solidFill>
                  <a:srgbClr val="0070C0"/>
                </a:solidFill>
              </a:rPr>
              <a:t> temperature over the year does not exceed</a:t>
            </a:r>
            <a:r>
              <a:rPr lang="hr-HR" sz="2000" i="1" dirty="0">
                <a:solidFill>
                  <a:srgbClr val="0070C0"/>
                </a:solidFill>
              </a:rPr>
              <a:t> </a:t>
            </a:r>
            <a:r>
              <a:rPr lang="en-US" sz="2000" i="1" dirty="0">
                <a:solidFill>
                  <a:srgbClr val="0070C0"/>
                </a:solidFill>
              </a:rPr>
              <a:t>the one from the type approval and then the component of the</a:t>
            </a:r>
            <a:r>
              <a:rPr lang="hr-HR" sz="2000" i="1" dirty="0">
                <a:solidFill>
                  <a:srgbClr val="0070C0"/>
                </a:solidFill>
              </a:rPr>
              <a:t> </a:t>
            </a:r>
            <a:r>
              <a:rPr lang="en-US" sz="2000" i="1" dirty="0">
                <a:solidFill>
                  <a:srgbClr val="0070C0"/>
                </a:solidFill>
              </a:rPr>
              <a:t>type approval is taken into account in the calculation of uncertainty</a:t>
            </a:r>
            <a:endParaRPr lang="pl-PL" sz="2000" i="1" dirty="0">
              <a:solidFill>
                <a:srgbClr val="0070C0"/>
              </a:solidFill>
            </a:endParaRPr>
          </a:p>
          <a:p>
            <a:pPr marL="0" lvl="1">
              <a:spcBef>
                <a:spcPct val="20000"/>
              </a:spcBef>
            </a:pPr>
            <a:r>
              <a:rPr lang="pl-PL" sz="2000" i="1" dirty="0">
                <a:solidFill>
                  <a:srgbClr val="0070C0"/>
                </a:solidFill>
              </a:rPr>
              <a:t>- the station </a:t>
            </a:r>
            <a:r>
              <a:rPr lang="en-US" sz="2000" i="1" dirty="0">
                <a:solidFill>
                  <a:srgbClr val="0070C0"/>
                </a:solidFill>
              </a:rPr>
              <a:t>temperature is monitored throughout the year and after the first year, the results are corrected</a:t>
            </a:r>
            <a:r>
              <a:rPr lang="pl-PL" sz="2000" i="1" dirty="0">
                <a:solidFill>
                  <a:srgbClr val="0070C0"/>
                </a:solidFill>
              </a:rPr>
              <a:t> </a:t>
            </a:r>
          </a:p>
          <a:p>
            <a:pPr marL="0" lvl="1">
              <a:spcBef>
                <a:spcPct val="20000"/>
              </a:spcBef>
            </a:pPr>
            <a:endParaRPr lang="pl-PL" sz="2000" i="1" dirty="0">
              <a:solidFill>
                <a:srgbClr val="0070C0"/>
              </a:solidFill>
            </a:endParaRPr>
          </a:p>
          <a:p>
            <a:pPr marL="0" lvl="1">
              <a:spcBef>
                <a:spcPct val="20000"/>
              </a:spcBef>
            </a:pPr>
            <a:endParaRPr lang="pl-PL" sz="2000" i="1" dirty="0">
              <a:solidFill>
                <a:srgbClr val="0070C0"/>
              </a:solidFill>
            </a:endParaRPr>
          </a:p>
        </p:txBody>
      </p:sp>
      <p:sp>
        <p:nvSpPr>
          <p:cNvPr id="12" name="TextBox 11">
            <a:extLst>
              <a:ext uri="{FF2B5EF4-FFF2-40B4-BE49-F238E27FC236}">
                <a16:creationId xmlns:a16="http://schemas.microsoft.com/office/drawing/2014/main" id="{8C09C8BC-324A-4D89-92CD-D5FF5F45AA23}"/>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77886158"/>
      </p:ext>
    </p:extLst>
  </p:cSld>
  <p:clrMapOvr>
    <a:masterClrMapping/>
  </p:clrMapOvr>
  <p:transition spd="med">
    <p:fade thruBlk="1"/>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063868"/>
            <a:ext cx="8686985" cy="5386090"/>
          </a:xfrm>
          <a:prstGeom prst="rect">
            <a:avLst/>
          </a:prstGeom>
        </p:spPr>
        <p:txBody>
          <a:bodyPr wrap="square">
            <a:spAutoFit/>
          </a:bodyPr>
          <a:lstStyle/>
          <a:p>
            <a:pPr marL="0" lvl="1">
              <a:spcBef>
                <a:spcPct val="20000"/>
              </a:spcBef>
            </a:pPr>
            <a:r>
              <a:rPr lang="hr-HR" sz="2400" b="1" dirty="0">
                <a:solidFill>
                  <a:srgbClr val="1F497D"/>
                </a:solidFill>
              </a:rPr>
              <a:t>SUITABILITY ASSESSMENT</a:t>
            </a:r>
            <a:endParaRPr lang="pl-PL" sz="2000" b="1" dirty="0">
              <a:solidFill>
                <a:srgbClr val="0070C0"/>
              </a:solidFill>
            </a:endParaRPr>
          </a:p>
          <a:p>
            <a:pPr marL="0" lvl="1">
              <a:spcBef>
                <a:spcPct val="20000"/>
              </a:spcBef>
            </a:pPr>
            <a:endParaRPr lang="pl-PL" sz="1000" u="sng" dirty="0">
              <a:solidFill>
                <a:srgbClr val="0070C0"/>
              </a:solidFill>
            </a:endParaRPr>
          </a:p>
          <a:p>
            <a:pPr marL="0" lvl="1">
              <a:spcBef>
                <a:spcPct val="20000"/>
              </a:spcBef>
            </a:pPr>
            <a:r>
              <a:rPr lang="en-US" sz="2000" b="1" i="1" dirty="0">
                <a:solidFill>
                  <a:srgbClr val="0070C0"/>
                </a:solidFill>
              </a:rPr>
              <a:t>Variations in the voltage of the power grid at the station</a:t>
            </a:r>
            <a:r>
              <a:rPr lang="hr-HR" sz="2000" b="1" i="1" dirty="0">
                <a:solidFill>
                  <a:srgbClr val="0070C0"/>
                </a:solidFill>
              </a:rPr>
              <a:t> </a:t>
            </a:r>
            <a:r>
              <a:rPr lang="pl-PL" sz="2000" b="1" i="1" dirty="0">
                <a:solidFill>
                  <a:srgbClr val="0070C0"/>
                </a:solidFill>
              </a:rPr>
              <a:t>: </a:t>
            </a:r>
          </a:p>
          <a:p>
            <a:pPr marL="0" lvl="1">
              <a:spcBef>
                <a:spcPct val="20000"/>
              </a:spcBef>
            </a:pPr>
            <a:r>
              <a:rPr lang="pl-PL" sz="2000" i="1" dirty="0">
                <a:solidFill>
                  <a:srgbClr val="0070C0"/>
                </a:solidFill>
              </a:rPr>
              <a:t>- </a:t>
            </a:r>
            <a:r>
              <a:rPr lang="hr-HR" sz="2000" i="1" dirty="0">
                <a:solidFill>
                  <a:srgbClr val="0070C0"/>
                </a:solidFill>
              </a:rPr>
              <a:t>i</a:t>
            </a:r>
            <a:r>
              <a:rPr lang="en-US" sz="2000" i="1" dirty="0">
                <a:solidFill>
                  <a:srgbClr val="0070C0"/>
                </a:solidFill>
              </a:rPr>
              <a:t>f the instrument is powered over the UPS, it is estimated </a:t>
            </a:r>
            <a:r>
              <a:rPr lang="hr-HR" sz="2000" i="1" dirty="0" err="1">
                <a:solidFill>
                  <a:srgbClr val="0070C0"/>
                </a:solidFill>
              </a:rPr>
              <a:t>that</a:t>
            </a:r>
            <a:r>
              <a:rPr lang="en-US" sz="2000" i="1" dirty="0">
                <a:solidFill>
                  <a:srgbClr val="0070C0"/>
                </a:solidFill>
              </a:rPr>
              <a:t> the maximum</a:t>
            </a:r>
            <a:r>
              <a:rPr lang="hr-HR" sz="2000" i="1" dirty="0">
                <a:solidFill>
                  <a:srgbClr val="0070C0"/>
                </a:solidFill>
              </a:rPr>
              <a:t> </a:t>
            </a:r>
            <a:r>
              <a:rPr lang="en-US" sz="2000" i="1" dirty="0">
                <a:solidFill>
                  <a:srgbClr val="0070C0"/>
                </a:solidFill>
              </a:rPr>
              <a:t>voltage variation in the station throughout the year does not exceed that of the</a:t>
            </a:r>
            <a:r>
              <a:rPr lang="hr-HR" sz="2000" i="1" dirty="0">
                <a:solidFill>
                  <a:srgbClr val="0070C0"/>
                </a:solidFill>
              </a:rPr>
              <a:t> </a:t>
            </a:r>
            <a:r>
              <a:rPr lang="en-US" sz="2000" i="1" dirty="0">
                <a:solidFill>
                  <a:srgbClr val="0070C0"/>
                </a:solidFill>
              </a:rPr>
              <a:t>type approval and so </a:t>
            </a:r>
            <a:r>
              <a:rPr lang="hr-HR" sz="2000" i="1" dirty="0" err="1">
                <a:solidFill>
                  <a:srgbClr val="0070C0"/>
                </a:solidFill>
              </a:rPr>
              <a:t>the</a:t>
            </a:r>
            <a:r>
              <a:rPr lang="hr-HR" sz="2000" i="1" dirty="0">
                <a:solidFill>
                  <a:srgbClr val="0070C0"/>
                </a:solidFill>
              </a:rPr>
              <a:t> </a:t>
            </a:r>
            <a:r>
              <a:rPr lang="hr-HR" sz="2000" i="1" dirty="0" err="1">
                <a:solidFill>
                  <a:srgbClr val="0070C0"/>
                </a:solidFill>
              </a:rPr>
              <a:t>component</a:t>
            </a:r>
            <a:r>
              <a:rPr lang="hr-HR" sz="2000" i="1" dirty="0">
                <a:solidFill>
                  <a:srgbClr val="0070C0"/>
                </a:solidFill>
              </a:rPr>
              <a:t> </a:t>
            </a:r>
            <a:r>
              <a:rPr lang="hr-HR" sz="2000" i="1" dirty="0" err="1">
                <a:solidFill>
                  <a:srgbClr val="0070C0"/>
                </a:solidFill>
              </a:rPr>
              <a:t>of</a:t>
            </a:r>
            <a:r>
              <a:rPr lang="hr-HR" sz="2000" i="1" dirty="0">
                <a:solidFill>
                  <a:srgbClr val="0070C0"/>
                </a:solidFill>
              </a:rPr>
              <a:t> </a:t>
            </a:r>
            <a:r>
              <a:rPr lang="hr-HR" sz="2000" i="1" dirty="0" err="1">
                <a:solidFill>
                  <a:srgbClr val="0070C0"/>
                </a:solidFill>
              </a:rPr>
              <a:t>type</a:t>
            </a:r>
            <a:r>
              <a:rPr lang="hr-HR" sz="2000" i="1" dirty="0">
                <a:solidFill>
                  <a:srgbClr val="0070C0"/>
                </a:solidFill>
              </a:rPr>
              <a:t> </a:t>
            </a:r>
            <a:r>
              <a:rPr lang="hr-HR" sz="2000" i="1" dirty="0" err="1">
                <a:solidFill>
                  <a:srgbClr val="0070C0"/>
                </a:solidFill>
              </a:rPr>
              <a:t>approval</a:t>
            </a:r>
            <a:r>
              <a:rPr lang="hr-HR" sz="2000" i="1" dirty="0">
                <a:solidFill>
                  <a:srgbClr val="0070C0"/>
                </a:solidFill>
              </a:rPr>
              <a:t> </a:t>
            </a:r>
            <a:r>
              <a:rPr lang="hr-HR" sz="2000" i="1" dirty="0" err="1">
                <a:solidFill>
                  <a:srgbClr val="0070C0"/>
                </a:solidFill>
              </a:rPr>
              <a:t>is</a:t>
            </a:r>
            <a:r>
              <a:rPr lang="hr-HR" sz="2000" i="1" dirty="0">
                <a:solidFill>
                  <a:srgbClr val="0070C0"/>
                </a:solidFill>
              </a:rPr>
              <a:t> </a:t>
            </a:r>
            <a:r>
              <a:rPr lang="hr-HR" sz="2000" i="1" dirty="0" err="1">
                <a:solidFill>
                  <a:srgbClr val="0070C0"/>
                </a:solidFill>
              </a:rPr>
              <a:t>taken</a:t>
            </a:r>
            <a:r>
              <a:rPr lang="hr-HR" sz="2000" i="1" dirty="0">
                <a:solidFill>
                  <a:srgbClr val="0070C0"/>
                </a:solidFill>
              </a:rPr>
              <a:t> </a:t>
            </a:r>
            <a:r>
              <a:rPr lang="en-US" sz="2000" i="1" dirty="0">
                <a:solidFill>
                  <a:srgbClr val="0070C0"/>
                </a:solidFill>
              </a:rPr>
              <a:t>in</a:t>
            </a:r>
            <a:r>
              <a:rPr lang="hr-HR" sz="2000" i="1" dirty="0">
                <a:solidFill>
                  <a:srgbClr val="0070C0"/>
                </a:solidFill>
              </a:rPr>
              <a:t> </a:t>
            </a:r>
            <a:r>
              <a:rPr lang="en-US" sz="2000" i="1" dirty="0">
                <a:solidFill>
                  <a:srgbClr val="0070C0"/>
                </a:solidFill>
              </a:rPr>
              <a:t>the calculation of the measurement uncertainty</a:t>
            </a:r>
            <a:endParaRPr lang="pl-PL" sz="2000" i="1" dirty="0">
              <a:solidFill>
                <a:srgbClr val="0070C0"/>
              </a:solidFill>
            </a:endParaRPr>
          </a:p>
          <a:p>
            <a:pPr marL="0" lvl="1">
              <a:spcBef>
                <a:spcPct val="20000"/>
              </a:spcBef>
            </a:pPr>
            <a:r>
              <a:rPr lang="pl-PL" sz="2000" i="1" dirty="0">
                <a:solidFill>
                  <a:srgbClr val="0070C0"/>
                </a:solidFill>
              </a:rPr>
              <a:t>- </a:t>
            </a:r>
            <a:r>
              <a:rPr lang="en-US" sz="2000" i="1" dirty="0">
                <a:solidFill>
                  <a:srgbClr val="0070C0"/>
                </a:solidFill>
              </a:rPr>
              <a:t>the </a:t>
            </a:r>
            <a:r>
              <a:rPr lang="hr-HR" sz="2000" i="1" dirty="0" err="1">
                <a:solidFill>
                  <a:srgbClr val="0070C0"/>
                </a:solidFill>
              </a:rPr>
              <a:t>voltage</a:t>
            </a:r>
            <a:r>
              <a:rPr lang="hr-HR" sz="2000" i="1" dirty="0">
                <a:solidFill>
                  <a:srgbClr val="0070C0"/>
                </a:solidFill>
              </a:rPr>
              <a:t> </a:t>
            </a:r>
            <a:r>
              <a:rPr lang="hr-HR" sz="2000" i="1" dirty="0" err="1">
                <a:solidFill>
                  <a:srgbClr val="0070C0"/>
                </a:solidFill>
              </a:rPr>
              <a:t>in</a:t>
            </a:r>
            <a:r>
              <a:rPr lang="hr-HR" sz="2000" i="1" dirty="0">
                <a:solidFill>
                  <a:srgbClr val="0070C0"/>
                </a:solidFill>
              </a:rPr>
              <a:t> </a:t>
            </a:r>
            <a:r>
              <a:rPr lang="hr-HR" sz="2000" i="1" dirty="0" err="1">
                <a:solidFill>
                  <a:srgbClr val="0070C0"/>
                </a:solidFill>
              </a:rPr>
              <a:t>station</a:t>
            </a:r>
            <a:r>
              <a:rPr lang="en-US" sz="2000" i="1" dirty="0">
                <a:solidFill>
                  <a:srgbClr val="0070C0"/>
                </a:solidFill>
              </a:rPr>
              <a:t> is monitored throughout the year and after the first year, the results are corrected</a:t>
            </a:r>
            <a:endParaRPr lang="pl-PL" sz="2000" i="1" dirty="0">
              <a:solidFill>
                <a:srgbClr val="0070C0"/>
              </a:solidFill>
            </a:endParaRPr>
          </a:p>
          <a:p>
            <a:pPr marL="0" lvl="1">
              <a:spcBef>
                <a:spcPct val="20000"/>
              </a:spcBef>
            </a:pPr>
            <a:endParaRPr lang="pl-PL" sz="2000" i="1" dirty="0">
              <a:solidFill>
                <a:srgbClr val="0070C0"/>
              </a:solidFill>
            </a:endParaRPr>
          </a:p>
          <a:p>
            <a:pPr marL="0" lvl="1">
              <a:spcBef>
                <a:spcPct val="20000"/>
              </a:spcBef>
            </a:pPr>
            <a:r>
              <a:rPr lang="en-US" sz="2000" b="1" i="1" dirty="0">
                <a:solidFill>
                  <a:srgbClr val="0070C0"/>
                </a:solidFill>
              </a:rPr>
              <a:t>Range of H</a:t>
            </a:r>
            <a:r>
              <a:rPr lang="hr-HR" sz="2000" b="1" i="1" baseline="-25000" dirty="0">
                <a:solidFill>
                  <a:srgbClr val="0070C0"/>
                </a:solidFill>
              </a:rPr>
              <a:t>2</a:t>
            </a:r>
            <a:r>
              <a:rPr lang="en-US" sz="2000" b="1" i="1" dirty="0">
                <a:solidFill>
                  <a:srgbClr val="0070C0"/>
                </a:solidFill>
              </a:rPr>
              <a:t>O concentration in the sample</a:t>
            </a:r>
            <a:r>
              <a:rPr lang="pl-PL" sz="2000" b="1" i="1" dirty="0">
                <a:solidFill>
                  <a:srgbClr val="0070C0"/>
                </a:solidFill>
              </a:rPr>
              <a:t>: </a:t>
            </a:r>
          </a:p>
          <a:p>
            <a:pPr marL="0" lvl="1">
              <a:spcBef>
                <a:spcPct val="20000"/>
              </a:spcBef>
            </a:pPr>
            <a:r>
              <a:rPr lang="pl-PL" sz="2000" i="1" dirty="0">
                <a:solidFill>
                  <a:srgbClr val="0070C0"/>
                </a:solidFill>
              </a:rPr>
              <a:t>- </a:t>
            </a:r>
            <a:r>
              <a:rPr lang="en-US" sz="2000" i="1" dirty="0">
                <a:solidFill>
                  <a:srgbClr val="0070C0"/>
                </a:solidFill>
              </a:rPr>
              <a:t>if the system for sampling, shelter and air conditioning is "standard„</a:t>
            </a:r>
            <a:r>
              <a:rPr lang="hr-HR" sz="2000" i="1" dirty="0">
                <a:solidFill>
                  <a:srgbClr val="0070C0"/>
                </a:solidFill>
              </a:rPr>
              <a:t> </a:t>
            </a:r>
            <a:r>
              <a:rPr lang="en-US" sz="2000" i="1" dirty="0">
                <a:solidFill>
                  <a:srgbClr val="0070C0"/>
                </a:solidFill>
              </a:rPr>
              <a:t>it is estimated that the maximum variation of moisture in the sample throughout the year does not exceed that</a:t>
            </a:r>
            <a:r>
              <a:rPr lang="hr-HR" sz="2000" i="1" dirty="0">
                <a:solidFill>
                  <a:srgbClr val="0070C0"/>
                </a:solidFill>
              </a:rPr>
              <a:t> </a:t>
            </a:r>
            <a:r>
              <a:rPr lang="en-US" sz="2000" i="1" dirty="0">
                <a:solidFill>
                  <a:srgbClr val="0070C0"/>
                </a:solidFill>
              </a:rPr>
              <a:t>from the type approval, so the calculation of uncertainty takes the component from</a:t>
            </a:r>
            <a:r>
              <a:rPr lang="hr-HR" sz="2000" i="1" dirty="0">
                <a:solidFill>
                  <a:srgbClr val="0070C0"/>
                </a:solidFill>
              </a:rPr>
              <a:t> </a:t>
            </a:r>
            <a:r>
              <a:rPr lang="en-US" sz="2000" i="1" dirty="0">
                <a:solidFill>
                  <a:srgbClr val="0070C0"/>
                </a:solidFill>
              </a:rPr>
              <a:t>type approval</a:t>
            </a:r>
            <a:endParaRPr lang="pl-PL" sz="2000" i="1" dirty="0">
              <a:solidFill>
                <a:srgbClr val="0070C0"/>
              </a:solidFill>
            </a:endParaRPr>
          </a:p>
          <a:p>
            <a:pPr marL="0" lvl="1">
              <a:spcBef>
                <a:spcPct val="20000"/>
              </a:spcBef>
            </a:pPr>
            <a:endParaRPr lang="pl-PL" sz="2000" i="1" dirty="0">
              <a:solidFill>
                <a:srgbClr val="0070C0"/>
              </a:solidFill>
            </a:endParaRPr>
          </a:p>
        </p:txBody>
      </p:sp>
      <p:sp>
        <p:nvSpPr>
          <p:cNvPr id="12" name="TextBox 11">
            <a:extLst>
              <a:ext uri="{FF2B5EF4-FFF2-40B4-BE49-F238E27FC236}">
                <a16:creationId xmlns:a16="http://schemas.microsoft.com/office/drawing/2014/main" id="{03201D3D-8F91-4973-B8D5-C19608111E68}"/>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579183128"/>
      </p:ext>
    </p:extLst>
  </p:cSld>
  <p:clrMapOvr>
    <a:masterClrMapping/>
  </p:clrMapOvr>
  <p:transition spd="med">
    <p:fade thruBlk="1"/>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093428"/>
          </a:xfrm>
          <a:prstGeom prst="rect">
            <a:avLst/>
          </a:prstGeom>
        </p:spPr>
        <p:txBody>
          <a:bodyPr wrap="square">
            <a:spAutoFit/>
          </a:bodyPr>
          <a:lstStyle/>
          <a:p>
            <a:pPr marL="0" lvl="1">
              <a:spcBef>
                <a:spcPct val="20000"/>
              </a:spcBef>
            </a:pPr>
            <a:r>
              <a:rPr lang="hr-HR" sz="2400" b="1" dirty="0">
                <a:solidFill>
                  <a:srgbClr val="1F497D"/>
                </a:solidFill>
              </a:rPr>
              <a:t>SUITABILITY ASSESSMENT</a:t>
            </a:r>
            <a:endParaRPr lang="pl-PL" sz="2000" b="1" dirty="0">
              <a:solidFill>
                <a:srgbClr val="0070C0"/>
              </a:solidFill>
            </a:endParaRPr>
          </a:p>
          <a:p>
            <a:pPr marL="0" lvl="1">
              <a:spcBef>
                <a:spcPct val="20000"/>
              </a:spcBef>
            </a:pPr>
            <a:endParaRPr lang="pl-PL" sz="1000" u="sng" dirty="0">
              <a:solidFill>
                <a:srgbClr val="0070C0"/>
              </a:solidFill>
            </a:endParaRPr>
          </a:p>
          <a:p>
            <a:pPr marL="0" lvl="1">
              <a:spcBef>
                <a:spcPct val="20000"/>
              </a:spcBef>
            </a:pPr>
            <a:r>
              <a:rPr lang="en-US" sz="2000" b="1" i="1" dirty="0">
                <a:solidFill>
                  <a:srgbClr val="0070C0"/>
                </a:solidFill>
              </a:rPr>
              <a:t>Range of</a:t>
            </a:r>
            <a:r>
              <a:rPr lang="pl-PL" sz="2000" b="1" i="1" dirty="0">
                <a:solidFill>
                  <a:srgbClr val="0070C0"/>
                </a:solidFill>
              </a:rPr>
              <a:t> CO</a:t>
            </a:r>
            <a:r>
              <a:rPr lang="pl-PL" sz="1400" b="1" i="1" dirty="0">
                <a:solidFill>
                  <a:srgbClr val="0070C0"/>
                </a:solidFill>
              </a:rPr>
              <a:t>2</a:t>
            </a:r>
            <a:r>
              <a:rPr lang="pl-PL" sz="2000" b="1" i="1" dirty="0">
                <a:solidFill>
                  <a:srgbClr val="0070C0"/>
                </a:solidFill>
              </a:rPr>
              <a:t> </a:t>
            </a:r>
            <a:r>
              <a:rPr lang="en-US" sz="2000" b="1" i="1" dirty="0">
                <a:solidFill>
                  <a:srgbClr val="0070C0"/>
                </a:solidFill>
              </a:rPr>
              <a:t>concentration in the sample</a:t>
            </a:r>
            <a:r>
              <a:rPr lang="pl-PL" sz="2000" b="1" i="1" dirty="0">
                <a:solidFill>
                  <a:srgbClr val="0070C0"/>
                </a:solidFill>
              </a:rPr>
              <a:t>: </a:t>
            </a:r>
          </a:p>
          <a:p>
            <a:pPr marL="0" lvl="1">
              <a:spcBef>
                <a:spcPct val="20000"/>
              </a:spcBef>
            </a:pPr>
            <a:r>
              <a:rPr lang="pl-PL" sz="2000" i="1" dirty="0">
                <a:solidFill>
                  <a:srgbClr val="0070C0"/>
                </a:solidFill>
              </a:rPr>
              <a:t>- </a:t>
            </a:r>
            <a:r>
              <a:rPr lang="en-US" sz="2000" i="1" dirty="0">
                <a:solidFill>
                  <a:srgbClr val="0070C0"/>
                </a:solidFill>
              </a:rPr>
              <a:t>if it is a typical urban traffic station it is estimated </a:t>
            </a:r>
            <a:r>
              <a:rPr lang="hr-HR" sz="2000" i="1" dirty="0" err="1">
                <a:solidFill>
                  <a:srgbClr val="0070C0"/>
                </a:solidFill>
              </a:rPr>
              <a:t>that</a:t>
            </a:r>
            <a:r>
              <a:rPr lang="en-US" sz="2000" i="1" dirty="0">
                <a:solidFill>
                  <a:srgbClr val="0070C0"/>
                </a:solidFill>
              </a:rPr>
              <a:t> the maximum</a:t>
            </a:r>
            <a:r>
              <a:rPr lang="hr-HR" sz="2000" i="1" dirty="0">
                <a:solidFill>
                  <a:srgbClr val="0070C0"/>
                </a:solidFill>
              </a:rPr>
              <a:t> </a:t>
            </a:r>
            <a:r>
              <a:rPr lang="hr-HR" sz="2000" i="1" dirty="0" err="1">
                <a:solidFill>
                  <a:srgbClr val="0070C0"/>
                </a:solidFill>
              </a:rPr>
              <a:t>concentrations</a:t>
            </a:r>
            <a:r>
              <a:rPr lang="hr-HR" sz="2000" i="1" dirty="0">
                <a:solidFill>
                  <a:srgbClr val="0070C0"/>
                </a:solidFill>
              </a:rPr>
              <a:t> </a:t>
            </a:r>
            <a:r>
              <a:rPr lang="hr-HR" sz="2000" i="1" dirty="0" err="1">
                <a:solidFill>
                  <a:srgbClr val="0070C0"/>
                </a:solidFill>
              </a:rPr>
              <a:t>of</a:t>
            </a:r>
            <a:r>
              <a:rPr lang="en-US" sz="2000" i="1" dirty="0">
                <a:solidFill>
                  <a:srgbClr val="0070C0"/>
                </a:solidFill>
              </a:rPr>
              <a:t> CO2 do not exceed</a:t>
            </a:r>
            <a:r>
              <a:rPr lang="hr-HR" sz="2000" i="1" dirty="0">
                <a:solidFill>
                  <a:srgbClr val="0070C0"/>
                </a:solidFill>
              </a:rPr>
              <a:t> </a:t>
            </a:r>
            <a:r>
              <a:rPr lang="pl-PL" sz="2000" i="1" dirty="0">
                <a:solidFill>
                  <a:srgbClr val="0070C0"/>
                </a:solidFill>
              </a:rPr>
              <a:t>500 </a:t>
            </a:r>
            <a:r>
              <a:rPr lang="pl-PL" sz="2000" i="1" dirty="0">
                <a:solidFill>
                  <a:srgbClr val="0070C0"/>
                </a:solidFill>
                <a:latin typeface="Symbol" panose="05050102010706020507" pitchFamily="18" charset="2"/>
              </a:rPr>
              <a:t>m</a:t>
            </a:r>
            <a:r>
              <a:rPr lang="pl-PL" sz="2000" i="1" dirty="0">
                <a:solidFill>
                  <a:srgbClr val="0070C0"/>
                </a:solidFill>
              </a:rPr>
              <a:t>mol/mol </a:t>
            </a:r>
            <a:r>
              <a:rPr lang="en-US" sz="2000" i="1" dirty="0">
                <a:solidFill>
                  <a:srgbClr val="0070C0"/>
                </a:solidFill>
              </a:rPr>
              <a:t>so the calculation of uncertainty takes the component from</a:t>
            </a:r>
            <a:r>
              <a:rPr lang="hr-HR" sz="2000" i="1" dirty="0">
                <a:solidFill>
                  <a:srgbClr val="0070C0"/>
                </a:solidFill>
              </a:rPr>
              <a:t> </a:t>
            </a:r>
            <a:r>
              <a:rPr lang="en-US" sz="2000" i="1" dirty="0">
                <a:solidFill>
                  <a:srgbClr val="0070C0"/>
                </a:solidFill>
              </a:rPr>
              <a:t>type approval</a:t>
            </a:r>
            <a:endParaRPr lang="pl-PL" sz="2000" i="1" dirty="0">
              <a:solidFill>
                <a:srgbClr val="0070C0"/>
              </a:solidFill>
            </a:endParaRPr>
          </a:p>
          <a:p>
            <a:pPr marL="0" lvl="1">
              <a:spcBef>
                <a:spcPct val="20000"/>
              </a:spcBef>
            </a:pPr>
            <a:endParaRPr lang="pl-PL" sz="2000" i="1" dirty="0">
              <a:solidFill>
                <a:srgbClr val="0070C0"/>
              </a:solidFill>
            </a:endParaRPr>
          </a:p>
          <a:p>
            <a:pPr marL="0" lvl="1">
              <a:spcBef>
                <a:spcPct val="20000"/>
              </a:spcBef>
            </a:pPr>
            <a:r>
              <a:rPr lang="en-US" sz="2000" b="1" i="1" dirty="0">
                <a:solidFill>
                  <a:srgbClr val="0070C0"/>
                </a:solidFill>
              </a:rPr>
              <a:t>Range of</a:t>
            </a:r>
            <a:r>
              <a:rPr lang="pl-PL" sz="2000" b="1" i="1" dirty="0">
                <a:solidFill>
                  <a:srgbClr val="0070C0"/>
                </a:solidFill>
              </a:rPr>
              <a:t> NO </a:t>
            </a:r>
            <a:r>
              <a:rPr lang="en-US" sz="2000" b="1" i="1" dirty="0">
                <a:solidFill>
                  <a:srgbClr val="0070C0"/>
                </a:solidFill>
              </a:rPr>
              <a:t>concentration in the sample</a:t>
            </a:r>
            <a:r>
              <a:rPr lang="pl-PL" sz="2000" b="1" i="1" dirty="0">
                <a:solidFill>
                  <a:srgbClr val="0070C0"/>
                </a:solidFill>
              </a:rPr>
              <a:t>: </a:t>
            </a:r>
          </a:p>
          <a:p>
            <a:pPr marL="0" lvl="1">
              <a:spcBef>
                <a:spcPct val="20000"/>
              </a:spcBef>
            </a:pPr>
            <a:r>
              <a:rPr lang="pl-PL" sz="2000" i="1" dirty="0">
                <a:solidFill>
                  <a:srgbClr val="0070C0"/>
                </a:solidFill>
              </a:rPr>
              <a:t>- </a:t>
            </a:r>
            <a:r>
              <a:rPr lang="en-US" sz="2000" i="1" dirty="0">
                <a:solidFill>
                  <a:srgbClr val="0070C0"/>
                </a:solidFill>
              </a:rPr>
              <a:t>if it is a typical urban traffic station it is estimated </a:t>
            </a:r>
            <a:r>
              <a:rPr lang="hr-HR" sz="2000" i="1" dirty="0" err="1">
                <a:solidFill>
                  <a:srgbClr val="0070C0"/>
                </a:solidFill>
              </a:rPr>
              <a:t>that</a:t>
            </a:r>
            <a:r>
              <a:rPr lang="en-US" sz="2000" i="1" dirty="0">
                <a:solidFill>
                  <a:srgbClr val="0070C0"/>
                </a:solidFill>
              </a:rPr>
              <a:t> the maximum</a:t>
            </a:r>
            <a:r>
              <a:rPr lang="hr-HR" sz="2000" i="1" dirty="0">
                <a:solidFill>
                  <a:srgbClr val="0070C0"/>
                </a:solidFill>
              </a:rPr>
              <a:t> </a:t>
            </a:r>
            <a:r>
              <a:rPr lang="hr-HR" sz="2000" i="1" dirty="0" err="1">
                <a:solidFill>
                  <a:srgbClr val="0070C0"/>
                </a:solidFill>
              </a:rPr>
              <a:t>concentrations</a:t>
            </a:r>
            <a:r>
              <a:rPr lang="hr-HR" sz="2000" i="1" dirty="0">
                <a:solidFill>
                  <a:srgbClr val="0070C0"/>
                </a:solidFill>
              </a:rPr>
              <a:t> </a:t>
            </a:r>
            <a:r>
              <a:rPr lang="hr-HR" sz="2000" i="1" dirty="0" err="1">
                <a:solidFill>
                  <a:srgbClr val="0070C0"/>
                </a:solidFill>
              </a:rPr>
              <a:t>of</a:t>
            </a:r>
            <a:r>
              <a:rPr lang="pl-PL" sz="2000" i="1" dirty="0">
                <a:solidFill>
                  <a:srgbClr val="0070C0"/>
                </a:solidFill>
              </a:rPr>
              <a:t> NO </a:t>
            </a:r>
            <a:r>
              <a:rPr lang="en-US" sz="2000" i="1" dirty="0">
                <a:solidFill>
                  <a:srgbClr val="0070C0"/>
                </a:solidFill>
              </a:rPr>
              <a:t>do not exceed</a:t>
            </a:r>
            <a:r>
              <a:rPr lang="pl-PL" sz="2000" i="1" dirty="0">
                <a:solidFill>
                  <a:srgbClr val="0070C0"/>
                </a:solidFill>
              </a:rPr>
              <a:t> 1 </a:t>
            </a:r>
            <a:r>
              <a:rPr lang="pl-PL" sz="2000" i="1" dirty="0">
                <a:solidFill>
                  <a:srgbClr val="0070C0"/>
                </a:solidFill>
                <a:latin typeface="Symbol" panose="05050102010706020507" pitchFamily="18" charset="2"/>
              </a:rPr>
              <a:t>m</a:t>
            </a:r>
            <a:r>
              <a:rPr lang="pl-PL" sz="2000" i="1" dirty="0">
                <a:solidFill>
                  <a:srgbClr val="0070C0"/>
                </a:solidFill>
              </a:rPr>
              <a:t>mol/mol </a:t>
            </a:r>
            <a:r>
              <a:rPr lang="en-US" sz="2000" i="1" dirty="0">
                <a:solidFill>
                  <a:srgbClr val="0070C0"/>
                </a:solidFill>
              </a:rPr>
              <a:t>so the calculation of uncertainty takes the component from</a:t>
            </a:r>
            <a:r>
              <a:rPr lang="hr-HR" sz="2000" i="1" dirty="0">
                <a:solidFill>
                  <a:srgbClr val="0070C0"/>
                </a:solidFill>
              </a:rPr>
              <a:t> </a:t>
            </a:r>
            <a:r>
              <a:rPr lang="en-US" sz="2000" i="1" dirty="0">
                <a:solidFill>
                  <a:srgbClr val="0070C0"/>
                </a:solidFill>
              </a:rPr>
              <a:t>type approval</a:t>
            </a:r>
            <a:endParaRPr lang="pl-PL" sz="2000" i="1" dirty="0">
              <a:solidFill>
                <a:srgbClr val="0070C0"/>
              </a:solidFill>
            </a:endParaRPr>
          </a:p>
          <a:p>
            <a:pPr marL="0" lvl="1">
              <a:spcBef>
                <a:spcPct val="20000"/>
              </a:spcBef>
            </a:pPr>
            <a:endParaRPr lang="pl-PL" sz="2000" i="1" dirty="0">
              <a:solidFill>
                <a:srgbClr val="0070C0"/>
              </a:solidFill>
            </a:endParaRPr>
          </a:p>
        </p:txBody>
      </p:sp>
      <p:sp>
        <p:nvSpPr>
          <p:cNvPr id="12" name="TextBox 11">
            <a:extLst>
              <a:ext uri="{FF2B5EF4-FFF2-40B4-BE49-F238E27FC236}">
                <a16:creationId xmlns:a16="http://schemas.microsoft.com/office/drawing/2014/main" id="{4545685D-3F13-4868-A936-0F85FCE6E5EE}"/>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94748886"/>
      </p:ext>
    </p:extLst>
  </p:cSld>
  <p:clrMapOvr>
    <a:masterClrMapping/>
  </p:clrMapOvr>
  <p:transition spd="med">
    <p:fade thruBlk="1"/>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216539"/>
          </a:xfrm>
          <a:prstGeom prst="rect">
            <a:avLst/>
          </a:prstGeom>
        </p:spPr>
        <p:txBody>
          <a:bodyPr wrap="square">
            <a:spAutoFit/>
          </a:bodyPr>
          <a:lstStyle/>
          <a:p>
            <a:pPr marL="0" lvl="1">
              <a:spcBef>
                <a:spcPct val="20000"/>
              </a:spcBef>
            </a:pPr>
            <a:r>
              <a:rPr lang="hr-HR" sz="2400" b="1" dirty="0">
                <a:solidFill>
                  <a:srgbClr val="1F497D"/>
                </a:solidFill>
              </a:rPr>
              <a:t>SUITABILITY ASSESSMENT</a:t>
            </a:r>
            <a:endParaRPr lang="pl-PL" sz="2000" b="1" dirty="0">
              <a:solidFill>
                <a:srgbClr val="0070C0"/>
              </a:solidFill>
            </a:endParaRPr>
          </a:p>
          <a:p>
            <a:pPr marL="0" lvl="1">
              <a:spcBef>
                <a:spcPct val="20000"/>
              </a:spcBef>
            </a:pPr>
            <a:endParaRPr lang="pl-PL" sz="1000" u="sng" dirty="0">
              <a:solidFill>
                <a:srgbClr val="0070C0"/>
              </a:solidFill>
            </a:endParaRPr>
          </a:p>
          <a:p>
            <a:pPr marL="0" lvl="1">
              <a:spcBef>
                <a:spcPct val="20000"/>
              </a:spcBef>
            </a:pPr>
            <a:r>
              <a:rPr lang="en-US" sz="2000" b="1" i="1" dirty="0">
                <a:solidFill>
                  <a:srgbClr val="0070C0"/>
                </a:solidFill>
              </a:rPr>
              <a:t>Range of</a:t>
            </a:r>
            <a:r>
              <a:rPr lang="pl-PL" sz="2000" b="1" i="1" dirty="0">
                <a:solidFill>
                  <a:srgbClr val="0070C0"/>
                </a:solidFill>
              </a:rPr>
              <a:t> N</a:t>
            </a:r>
            <a:r>
              <a:rPr lang="pl-PL" sz="1400" b="1" i="1" dirty="0">
                <a:solidFill>
                  <a:srgbClr val="0070C0"/>
                </a:solidFill>
              </a:rPr>
              <a:t>2</a:t>
            </a:r>
            <a:r>
              <a:rPr lang="pl-PL" sz="2000" b="1" i="1" dirty="0">
                <a:solidFill>
                  <a:srgbClr val="0070C0"/>
                </a:solidFill>
              </a:rPr>
              <a:t>O </a:t>
            </a:r>
            <a:r>
              <a:rPr lang="en-US" sz="2000" b="1" i="1" dirty="0">
                <a:solidFill>
                  <a:srgbClr val="0070C0"/>
                </a:solidFill>
              </a:rPr>
              <a:t>concentration in the sample</a:t>
            </a:r>
            <a:r>
              <a:rPr lang="pl-PL" sz="2000" b="1" i="1" dirty="0">
                <a:solidFill>
                  <a:srgbClr val="0070C0"/>
                </a:solidFill>
              </a:rPr>
              <a:t>: </a:t>
            </a:r>
          </a:p>
          <a:p>
            <a:pPr marL="0" lvl="1">
              <a:spcBef>
                <a:spcPct val="20000"/>
              </a:spcBef>
            </a:pPr>
            <a:r>
              <a:rPr lang="pl-PL" sz="2000" i="1" dirty="0">
                <a:solidFill>
                  <a:srgbClr val="0070C0"/>
                </a:solidFill>
              </a:rPr>
              <a:t>- </a:t>
            </a:r>
            <a:r>
              <a:rPr lang="en-US" sz="2000" i="1" dirty="0">
                <a:solidFill>
                  <a:srgbClr val="0070C0"/>
                </a:solidFill>
              </a:rPr>
              <a:t>if it is a typical urban traffic station it is estimated </a:t>
            </a:r>
            <a:r>
              <a:rPr lang="hr-HR" sz="2000" i="1" dirty="0" err="1">
                <a:solidFill>
                  <a:srgbClr val="0070C0"/>
                </a:solidFill>
              </a:rPr>
              <a:t>that</a:t>
            </a:r>
            <a:r>
              <a:rPr lang="en-US" sz="2000" i="1" dirty="0">
                <a:solidFill>
                  <a:srgbClr val="0070C0"/>
                </a:solidFill>
              </a:rPr>
              <a:t> the maximum</a:t>
            </a:r>
            <a:r>
              <a:rPr lang="hr-HR" sz="2000" i="1" dirty="0">
                <a:solidFill>
                  <a:srgbClr val="0070C0"/>
                </a:solidFill>
              </a:rPr>
              <a:t> </a:t>
            </a:r>
            <a:r>
              <a:rPr lang="hr-HR" sz="2000" i="1" dirty="0" err="1">
                <a:solidFill>
                  <a:srgbClr val="0070C0"/>
                </a:solidFill>
              </a:rPr>
              <a:t>concentrations</a:t>
            </a:r>
            <a:r>
              <a:rPr lang="hr-HR" sz="2000" i="1" dirty="0">
                <a:solidFill>
                  <a:srgbClr val="0070C0"/>
                </a:solidFill>
              </a:rPr>
              <a:t> </a:t>
            </a:r>
            <a:r>
              <a:rPr lang="hr-HR" sz="2000" i="1" dirty="0" err="1">
                <a:solidFill>
                  <a:srgbClr val="0070C0"/>
                </a:solidFill>
              </a:rPr>
              <a:t>of</a:t>
            </a:r>
            <a:r>
              <a:rPr lang="pl-PL" sz="2000" i="1" dirty="0">
                <a:solidFill>
                  <a:srgbClr val="0070C0"/>
                </a:solidFill>
              </a:rPr>
              <a:t> N2O </a:t>
            </a:r>
            <a:r>
              <a:rPr lang="en-US" sz="2000" i="1" dirty="0">
                <a:solidFill>
                  <a:srgbClr val="0070C0"/>
                </a:solidFill>
              </a:rPr>
              <a:t>do not exceed</a:t>
            </a:r>
            <a:r>
              <a:rPr lang="pl-PL" sz="2000" i="1" dirty="0">
                <a:solidFill>
                  <a:srgbClr val="0070C0"/>
                </a:solidFill>
              </a:rPr>
              <a:t> 50 nmol/mol </a:t>
            </a:r>
            <a:r>
              <a:rPr lang="en-US" sz="2000" i="1" dirty="0">
                <a:solidFill>
                  <a:srgbClr val="0070C0"/>
                </a:solidFill>
              </a:rPr>
              <a:t>so the calculation of uncertainty takes the component from</a:t>
            </a:r>
            <a:r>
              <a:rPr lang="hr-HR" sz="2000" i="1" dirty="0">
                <a:solidFill>
                  <a:srgbClr val="0070C0"/>
                </a:solidFill>
              </a:rPr>
              <a:t> </a:t>
            </a:r>
            <a:r>
              <a:rPr lang="en-US" sz="2000" i="1" dirty="0">
                <a:solidFill>
                  <a:srgbClr val="0070C0"/>
                </a:solidFill>
              </a:rPr>
              <a:t>type approval</a:t>
            </a:r>
            <a:endParaRPr lang="pl-PL" sz="2000" i="1" dirty="0">
              <a:solidFill>
                <a:srgbClr val="0070C0"/>
              </a:solidFill>
            </a:endParaRPr>
          </a:p>
          <a:p>
            <a:pPr marL="0" lvl="1">
              <a:spcBef>
                <a:spcPct val="20000"/>
              </a:spcBef>
            </a:pPr>
            <a:endParaRPr lang="pl-PL" sz="2000" i="1" dirty="0">
              <a:solidFill>
                <a:srgbClr val="0070C0"/>
              </a:solidFill>
            </a:endParaRPr>
          </a:p>
          <a:p>
            <a:pPr marL="0" lvl="1">
              <a:spcBef>
                <a:spcPct val="20000"/>
              </a:spcBef>
            </a:pPr>
            <a:r>
              <a:rPr lang="en-US" sz="2000" b="1" i="1" dirty="0">
                <a:solidFill>
                  <a:srgbClr val="0070C0"/>
                </a:solidFill>
              </a:rPr>
              <a:t>Extended </a:t>
            </a:r>
            <a:r>
              <a:rPr lang="hr-HR" sz="2000" b="1" i="1" dirty="0" err="1">
                <a:solidFill>
                  <a:srgbClr val="0070C0"/>
                </a:solidFill>
              </a:rPr>
              <a:t>measurement</a:t>
            </a:r>
            <a:r>
              <a:rPr lang="en-US" sz="2000" b="1" i="1" dirty="0">
                <a:solidFill>
                  <a:srgbClr val="0070C0"/>
                </a:solidFill>
              </a:rPr>
              <a:t> uncertainty of </a:t>
            </a:r>
            <a:r>
              <a:rPr lang="hr-HR" sz="2000" b="1" i="1" dirty="0" err="1">
                <a:solidFill>
                  <a:srgbClr val="0070C0"/>
                </a:solidFill>
              </a:rPr>
              <a:t>calibration</a:t>
            </a:r>
            <a:r>
              <a:rPr lang="en-US" sz="2000" b="1" i="1" dirty="0">
                <a:solidFill>
                  <a:srgbClr val="0070C0"/>
                </a:solidFill>
              </a:rPr>
              <a:t> gas</a:t>
            </a:r>
            <a:r>
              <a:rPr lang="pl-PL" sz="2000" b="1" i="1" dirty="0">
                <a:solidFill>
                  <a:srgbClr val="0070C0"/>
                </a:solidFill>
              </a:rPr>
              <a:t>: </a:t>
            </a:r>
          </a:p>
          <a:p>
            <a:pPr marL="0" lvl="1">
              <a:spcBef>
                <a:spcPct val="20000"/>
              </a:spcBef>
            </a:pPr>
            <a:r>
              <a:rPr lang="pl-PL" sz="2000" i="1" dirty="0">
                <a:solidFill>
                  <a:srgbClr val="0070C0"/>
                </a:solidFill>
              </a:rPr>
              <a:t>- it </a:t>
            </a:r>
            <a:r>
              <a:rPr lang="en-US" sz="2000" i="1" dirty="0">
                <a:solidFill>
                  <a:srgbClr val="0070C0"/>
                </a:solidFill>
              </a:rPr>
              <a:t>is calculated and included in the extended measurement uncertainty</a:t>
            </a:r>
            <a:endParaRPr lang="hr-HR" sz="2000" i="1" dirty="0">
              <a:solidFill>
                <a:srgbClr val="0070C0"/>
              </a:solidFill>
            </a:endParaRPr>
          </a:p>
          <a:p>
            <a:pPr marL="0" lvl="1">
              <a:spcBef>
                <a:spcPct val="20000"/>
              </a:spcBef>
            </a:pPr>
            <a:endParaRPr lang="pl-PL" sz="2000" i="1" dirty="0">
              <a:solidFill>
                <a:srgbClr val="0070C0"/>
              </a:solidFill>
            </a:endParaRPr>
          </a:p>
          <a:p>
            <a:pPr marL="0" lvl="1">
              <a:spcBef>
                <a:spcPct val="20000"/>
              </a:spcBef>
            </a:pPr>
            <a:r>
              <a:rPr lang="en-US" sz="2000" b="1" i="1" dirty="0">
                <a:solidFill>
                  <a:srgbClr val="0070C0"/>
                </a:solidFill>
              </a:rPr>
              <a:t>Frequency of calibration and checking of analyzer response</a:t>
            </a:r>
            <a:r>
              <a:rPr lang="pl-PL" sz="2000" b="1" i="1" dirty="0">
                <a:solidFill>
                  <a:srgbClr val="0070C0"/>
                </a:solidFill>
              </a:rPr>
              <a:t>: </a:t>
            </a:r>
          </a:p>
          <a:p>
            <a:pPr marL="0" lvl="1">
              <a:spcBef>
                <a:spcPct val="20000"/>
              </a:spcBef>
            </a:pPr>
            <a:r>
              <a:rPr lang="pl-PL" sz="2000" i="1" dirty="0">
                <a:solidFill>
                  <a:srgbClr val="0070C0"/>
                </a:solidFill>
              </a:rPr>
              <a:t>- it </a:t>
            </a:r>
            <a:r>
              <a:rPr lang="en-US" sz="2000" i="1" dirty="0">
                <a:solidFill>
                  <a:srgbClr val="0070C0"/>
                </a:solidFill>
              </a:rPr>
              <a:t>is calculated, and the response frequency is taken into account</a:t>
            </a:r>
            <a:endParaRPr lang="pl-PL" sz="2000" i="1" dirty="0">
              <a:solidFill>
                <a:srgbClr val="0070C0"/>
              </a:solidFill>
            </a:endParaRPr>
          </a:p>
        </p:txBody>
      </p:sp>
      <p:sp>
        <p:nvSpPr>
          <p:cNvPr id="12" name="TextBox 11">
            <a:extLst>
              <a:ext uri="{FF2B5EF4-FFF2-40B4-BE49-F238E27FC236}">
                <a16:creationId xmlns:a16="http://schemas.microsoft.com/office/drawing/2014/main" id="{599F3D28-EDDD-40B9-9E28-43E69D8C3B05}"/>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42360047"/>
      </p:ext>
    </p:extLst>
  </p:cSld>
  <p:clrMapOvr>
    <a:masterClrMapping/>
  </p:clrMapOvr>
  <p:transition spd="med">
    <p:fade thruBlk="1"/>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708981"/>
          </a:xfrm>
          <a:prstGeom prst="rect">
            <a:avLst/>
          </a:prstGeom>
        </p:spPr>
        <p:txBody>
          <a:bodyPr wrap="square">
            <a:spAutoFit/>
          </a:bodyPr>
          <a:lstStyle/>
          <a:p>
            <a:pPr marL="0" lvl="1">
              <a:spcBef>
                <a:spcPct val="20000"/>
              </a:spcBef>
            </a:pPr>
            <a:r>
              <a:rPr lang="hr-HR" sz="2400" b="1" dirty="0">
                <a:solidFill>
                  <a:srgbClr val="1F497D"/>
                </a:solidFill>
              </a:rPr>
              <a:t>INITIAL INSTALLATION</a:t>
            </a:r>
            <a:endParaRPr lang="pl-PL" sz="2000" b="1" dirty="0">
              <a:solidFill>
                <a:srgbClr val="0070C0"/>
              </a:solidFill>
            </a:endParaRPr>
          </a:p>
          <a:p>
            <a:pPr marL="0" lvl="1">
              <a:spcBef>
                <a:spcPct val="20000"/>
              </a:spcBef>
            </a:pPr>
            <a:endParaRPr lang="pl-PL" sz="2000" dirty="0">
              <a:solidFill>
                <a:srgbClr val="0070C0"/>
              </a:solidFill>
            </a:endParaRPr>
          </a:p>
          <a:p>
            <a:pPr marL="0" lvl="1" algn="just">
              <a:spcBef>
                <a:spcPct val="20000"/>
              </a:spcBef>
            </a:pPr>
            <a:r>
              <a:rPr lang="en-US" sz="2000" dirty="0">
                <a:solidFill>
                  <a:srgbClr val="0070C0"/>
                </a:solidFill>
              </a:rPr>
              <a:t>Initial procedures provide and prove that the type approved analyzer</a:t>
            </a:r>
            <a:r>
              <a:rPr lang="hr-HR" sz="2000" dirty="0">
                <a:solidFill>
                  <a:srgbClr val="0070C0"/>
                </a:solidFill>
              </a:rPr>
              <a:t> </a:t>
            </a:r>
            <a:r>
              <a:rPr lang="hr-HR" sz="2000" dirty="0" err="1">
                <a:solidFill>
                  <a:srgbClr val="0070C0"/>
                </a:solidFill>
              </a:rPr>
              <a:t>is</a:t>
            </a:r>
            <a:r>
              <a:rPr lang="en-US" sz="2000" dirty="0">
                <a:solidFill>
                  <a:srgbClr val="0070C0"/>
                </a:solidFill>
              </a:rPr>
              <a:t> in</a:t>
            </a:r>
            <a:r>
              <a:rPr lang="hr-HR" sz="2000" dirty="0">
                <a:solidFill>
                  <a:srgbClr val="0070C0"/>
                </a:solidFill>
              </a:rPr>
              <a:t> </a:t>
            </a:r>
            <a:r>
              <a:rPr lang="en-US" sz="2000" dirty="0">
                <a:solidFill>
                  <a:srgbClr val="0070C0"/>
                </a:solidFill>
              </a:rPr>
              <a:t>satisfactory condition, that it is mounted in the correct manner and in conditions that</a:t>
            </a:r>
            <a:r>
              <a:rPr lang="hr-HR" sz="2000" dirty="0">
                <a:solidFill>
                  <a:srgbClr val="0070C0"/>
                </a:solidFill>
              </a:rPr>
              <a:t> </a:t>
            </a:r>
            <a:r>
              <a:rPr lang="en-US" sz="2000" dirty="0">
                <a:solidFill>
                  <a:srgbClr val="0070C0"/>
                </a:solidFill>
              </a:rPr>
              <a:t>provide measurements that will satisfy the quality of the data provided by the regulations of the Republic of Croatia and</a:t>
            </a:r>
            <a:r>
              <a:rPr lang="hr-HR" sz="2000" dirty="0">
                <a:solidFill>
                  <a:srgbClr val="0070C0"/>
                </a:solidFill>
              </a:rPr>
              <a:t> </a:t>
            </a:r>
            <a:r>
              <a:rPr lang="en-US" sz="2000" dirty="0">
                <a:solidFill>
                  <a:srgbClr val="0070C0"/>
                </a:solidFill>
              </a:rPr>
              <a:t>EU</a:t>
            </a:r>
            <a:r>
              <a:rPr lang="pl-PL" sz="2000" dirty="0">
                <a:solidFill>
                  <a:srgbClr val="0070C0"/>
                </a:solidFill>
              </a:rPr>
              <a:t>. </a:t>
            </a:r>
          </a:p>
          <a:p>
            <a:pPr marL="0" lvl="1" algn="just">
              <a:spcBef>
                <a:spcPct val="20000"/>
              </a:spcBef>
            </a:pPr>
            <a:r>
              <a:rPr lang="en-US" sz="2000" dirty="0">
                <a:solidFill>
                  <a:srgbClr val="0070C0"/>
                </a:solidFill>
              </a:rPr>
              <a:t>Records of initial installation include</a:t>
            </a:r>
            <a:r>
              <a:rPr lang="pl-PL" sz="2000" dirty="0">
                <a:solidFill>
                  <a:srgbClr val="0070C0"/>
                </a:solidFill>
              </a:rPr>
              <a:t>: </a:t>
            </a:r>
          </a:p>
          <a:p>
            <a:pPr marL="0" lvl="1">
              <a:spcBef>
                <a:spcPct val="20000"/>
              </a:spcBef>
            </a:pPr>
            <a:r>
              <a:rPr lang="pl-PL" sz="2000" dirty="0">
                <a:solidFill>
                  <a:srgbClr val="0070C0"/>
                </a:solidFill>
              </a:rPr>
              <a:t>1. </a:t>
            </a:r>
            <a:r>
              <a:rPr lang="en-US" sz="2000" dirty="0">
                <a:solidFill>
                  <a:srgbClr val="0070C0"/>
                </a:solidFill>
              </a:rPr>
              <a:t>reports on the suitability of individual analyzers</a:t>
            </a:r>
            <a:endParaRPr lang="pl-PL" sz="2000" dirty="0">
              <a:solidFill>
                <a:srgbClr val="0070C0"/>
              </a:solidFill>
            </a:endParaRPr>
          </a:p>
          <a:p>
            <a:pPr marL="0" lvl="1">
              <a:spcBef>
                <a:spcPct val="20000"/>
              </a:spcBef>
            </a:pPr>
            <a:r>
              <a:rPr lang="pl-PL" sz="2000" dirty="0">
                <a:solidFill>
                  <a:srgbClr val="0070C0"/>
                </a:solidFill>
              </a:rPr>
              <a:t>2. </a:t>
            </a:r>
            <a:r>
              <a:rPr lang="hr-HR" sz="2000" dirty="0">
                <a:solidFill>
                  <a:srgbClr val="0070C0"/>
                </a:solidFill>
              </a:rPr>
              <a:t>c</a:t>
            </a:r>
            <a:r>
              <a:rPr lang="en-US" sz="2000" dirty="0" err="1">
                <a:solidFill>
                  <a:srgbClr val="0070C0"/>
                </a:solidFill>
              </a:rPr>
              <a:t>ertificates</a:t>
            </a:r>
            <a:r>
              <a:rPr lang="en-US" sz="2000" dirty="0">
                <a:solidFill>
                  <a:srgbClr val="0070C0"/>
                </a:solidFill>
              </a:rPr>
              <a:t> of calibration of the analyzer</a:t>
            </a:r>
            <a:r>
              <a:rPr lang="pl-PL" sz="2000" dirty="0">
                <a:solidFill>
                  <a:srgbClr val="0070C0"/>
                </a:solidFill>
              </a:rPr>
              <a:t> </a:t>
            </a:r>
          </a:p>
          <a:p>
            <a:pPr marL="0" lvl="1">
              <a:spcBef>
                <a:spcPct val="20000"/>
              </a:spcBef>
            </a:pPr>
            <a:r>
              <a:rPr lang="pl-PL" sz="2000" dirty="0">
                <a:solidFill>
                  <a:srgbClr val="0070C0"/>
                </a:solidFill>
              </a:rPr>
              <a:t>3. </a:t>
            </a:r>
            <a:r>
              <a:rPr lang="en-US" sz="2000" dirty="0">
                <a:solidFill>
                  <a:srgbClr val="0070C0"/>
                </a:solidFill>
              </a:rPr>
              <a:t>reports on test performance of the analyzer</a:t>
            </a:r>
            <a:endParaRPr lang="pl-PL" sz="2000" dirty="0">
              <a:solidFill>
                <a:srgbClr val="0070C0"/>
              </a:solidFill>
            </a:endParaRPr>
          </a:p>
          <a:p>
            <a:pPr marL="0" lvl="1">
              <a:spcBef>
                <a:spcPct val="20000"/>
              </a:spcBef>
            </a:pPr>
            <a:r>
              <a:rPr lang="pl-PL" sz="2000" dirty="0">
                <a:solidFill>
                  <a:srgbClr val="0070C0"/>
                </a:solidFill>
              </a:rPr>
              <a:t>4. analyzer installation logs</a:t>
            </a:r>
          </a:p>
          <a:p>
            <a:pPr marL="0" lvl="1">
              <a:spcBef>
                <a:spcPct val="20000"/>
              </a:spcBef>
            </a:pPr>
            <a:r>
              <a:rPr lang="pl-PL" sz="2000" dirty="0">
                <a:solidFill>
                  <a:srgbClr val="0070C0"/>
                </a:solidFill>
              </a:rPr>
              <a:t>5. </a:t>
            </a:r>
            <a:r>
              <a:rPr lang="en-US" sz="2000" dirty="0">
                <a:solidFill>
                  <a:srgbClr val="0070C0"/>
                </a:solidFill>
              </a:rPr>
              <a:t>reports on the </a:t>
            </a:r>
            <a:r>
              <a:rPr lang="hr-HR" sz="2000" dirty="0">
                <a:solidFill>
                  <a:srgbClr val="0070C0"/>
                </a:solidFill>
              </a:rPr>
              <a:t>data</a:t>
            </a:r>
            <a:r>
              <a:rPr lang="en-US" sz="2000" dirty="0">
                <a:solidFill>
                  <a:srgbClr val="0070C0"/>
                </a:solidFill>
              </a:rPr>
              <a:t> receiving and </a:t>
            </a:r>
            <a:r>
              <a:rPr lang="en-US" sz="2000" dirty="0" err="1">
                <a:solidFill>
                  <a:srgbClr val="0070C0"/>
                </a:solidFill>
              </a:rPr>
              <a:t>collecti</a:t>
            </a:r>
            <a:r>
              <a:rPr lang="hr-HR" sz="2000" dirty="0">
                <a:solidFill>
                  <a:srgbClr val="0070C0"/>
                </a:solidFill>
              </a:rPr>
              <a:t>on system</a:t>
            </a: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a:extLst>
              <a:ext uri="{FF2B5EF4-FFF2-40B4-BE49-F238E27FC236}">
                <a16:creationId xmlns:a16="http://schemas.microsoft.com/office/drawing/2014/main" id="{73DB1172-1580-4583-B688-C869DF303970}"/>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669873453"/>
      </p:ext>
    </p:extLst>
  </p:cSld>
  <p:clrMapOvr>
    <a:masterClrMapping/>
  </p:clrMapOvr>
  <p:transition spd="med">
    <p:fade thruBlk="1"/>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154984"/>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Ensuring the quality of the test results includes the following elements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 preventive maintenance</a:t>
            </a:r>
          </a:p>
          <a:p>
            <a:pPr marL="0" lvl="1">
              <a:spcBef>
                <a:spcPct val="20000"/>
              </a:spcBef>
            </a:pPr>
            <a:r>
              <a:rPr lang="pl-PL" sz="2000" dirty="0">
                <a:solidFill>
                  <a:srgbClr val="0070C0"/>
                </a:solidFill>
              </a:rPr>
              <a:t>- </a:t>
            </a:r>
            <a:r>
              <a:rPr lang="en-US" sz="2000" dirty="0">
                <a:solidFill>
                  <a:srgbClr val="0070C0"/>
                </a:solidFill>
              </a:rPr>
              <a:t>quality control at the station</a:t>
            </a:r>
            <a:endParaRPr lang="pl-PL" sz="2000" dirty="0">
              <a:solidFill>
                <a:srgbClr val="0070C0"/>
              </a:solidFill>
            </a:endParaRPr>
          </a:p>
          <a:p>
            <a:pPr marL="0" lvl="1">
              <a:spcBef>
                <a:spcPct val="20000"/>
              </a:spcBef>
            </a:pPr>
            <a:r>
              <a:rPr lang="pl-PL" sz="2000" dirty="0">
                <a:solidFill>
                  <a:srgbClr val="0070C0"/>
                </a:solidFill>
              </a:rPr>
              <a:t>- calibration</a:t>
            </a:r>
          </a:p>
          <a:p>
            <a:pPr marL="0" lvl="1">
              <a:spcBef>
                <a:spcPct val="20000"/>
              </a:spcBef>
            </a:pPr>
            <a:r>
              <a:rPr lang="pl-PL" sz="2000" dirty="0">
                <a:solidFill>
                  <a:srgbClr val="0070C0"/>
                </a:solidFill>
              </a:rPr>
              <a:t>- performance check</a:t>
            </a:r>
          </a:p>
          <a:p>
            <a:pPr marL="0" lvl="1">
              <a:spcBef>
                <a:spcPct val="20000"/>
              </a:spcBef>
            </a:pPr>
            <a:r>
              <a:rPr lang="pl-PL" sz="2000" dirty="0">
                <a:solidFill>
                  <a:srgbClr val="0070C0"/>
                </a:solidFill>
              </a:rPr>
              <a:t>- corrective actions</a:t>
            </a:r>
          </a:p>
          <a:p>
            <a:pPr marL="0" lvl="1">
              <a:spcBef>
                <a:spcPct val="20000"/>
              </a:spcBef>
            </a:pPr>
            <a:r>
              <a:rPr lang="pl-PL" sz="2000" dirty="0">
                <a:solidFill>
                  <a:srgbClr val="0070C0"/>
                </a:solidFill>
              </a:rPr>
              <a:t>- external quality control.</a:t>
            </a:r>
          </a:p>
          <a:p>
            <a:pPr marL="0" lvl="1">
              <a:spcBef>
                <a:spcPct val="20000"/>
              </a:spcBef>
            </a:pPr>
            <a:endParaRPr lang="pl-PL" sz="2000" dirty="0">
              <a:solidFill>
                <a:srgbClr val="0070C0"/>
              </a:solidFill>
            </a:endParaRPr>
          </a:p>
        </p:txBody>
      </p:sp>
      <p:sp>
        <p:nvSpPr>
          <p:cNvPr id="12" name="TextBox 11">
            <a:extLst>
              <a:ext uri="{FF2B5EF4-FFF2-40B4-BE49-F238E27FC236}">
                <a16:creationId xmlns:a16="http://schemas.microsoft.com/office/drawing/2014/main" id="{87916412-3073-4C47-B0E9-A6FD9DFDEA92}"/>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281229881"/>
      </p:ext>
    </p:extLst>
  </p:cSld>
  <p:clrMapOvr>
    <a:masterClrMapping/>
  </p:clrMapOvr>
  <p:transition spd="med">
    <p:fade thruBlk="1"/>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231654"/>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PREVENTIVE MAINTENANCE</a:t>
            </a:r>
          </a:p>
          <a:p>
            <a:pPr marL="0" lvl="1">
              <a:spcBef>
                <a:spcPct val="20000"/>
              </a:spcBef>
            </a:pPr>
            <a:endParaRPr lang="pl-PL" sz="2000" dirty="0">
              <a:solidFill>
                <a:srgbClr val="0070C0"/>
              </a:solidFill>
            </a:endParaRPr>
          </a:p>
          <a:p>
            <a:pPr marL="0" lvl="1" algn="just">
              <a:spcBef>
                <a:spcPct val="20000"/>
              </a:spcBef>
            </a:pPr>
            <a:r>
              <a:rPr lang="en-US" sz="2000" dirty="0">
                <a:solidFill>
                  <a:srgbClr val="0070C0"/>
                </a:solidFill>
              </a:rPr>
              <a:t>Procedures for preventive maintenance of the analyzer include: </a:t>
            </a:r>
            <a:r>
              <a:rPr lang="hr-HR" sz="2000" dirty="0" err="1">
                <a:solidFill>
                  <a:srgbClr val="0070C0"/>
                </a:solidFill>
              </a:rPr>
              <a:t>checking</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technical correctness, regular service inspection of the measuring station, regular maintenance of the system</a:t>
            </a:r>
            <a:r>
              <a:rPr lang="hr-HR" sz="2000" dirty="0">
                <a:solidFill>
                  <a:srgbClr val="0070C0"/>
                </a:solidFill>
              </a:rPr>
              <a:t> </a:t>
            </a:r>
            <a:r>
              <a:rPr lang="en-US" sz="2000" dirty="0">
                <a:solidFill>
                  <a:srgbClr val="0070C0"/>
                </a:solidFill>
              </a:rPr>
              <a:t>for sampling, regular maintenance of the air conditioning and fire alarm system</a:t>
            </a:r>
            <a:r>
              <a:rPr lang="hr-HR" sz="2000" dirty="0">
                <a:solidFill>
                  <a:srgbClr val="0070C0"/>
                </a:solidFill>
              </a:rPr>
              <a:t> </a:t>
            </a:r>
            <a:r>
              <a:rPr lang="hr-HR" sz="2000" dirty="0" err="1">
                <a:solidFill>
                  <a:srgbClr val="0070C0"/>
                </a:solidFill>
              </a:rPr>
              <a:t>and</a:t>
            </a:r>
            <a:r>
              <a:rPr lang="hr-HR" sz="2000" dirty="0">
                <a:solidFill>
                  <a:srgbClr val="0070C0"/>
                </a:solidFill>
              </a:rPr>
              <a:t> </a:t>
            </a:r>
            <a:r>
              <a:rPr lang="en-US" sz="2000" dirty="0">
                <a:solidFill>
                  <a:srgbClr val="0070C0"/>
                </a:solidFill>
              </a:rPr>
              <a:t>regular annual service</a:t>
            </a:r>
            <a:r>
              <a:rPr lang="pl-PL" sz="2000" dirty="0">
                <a:solidFill>
                  <a:srgbClr val="0070C0"/>
                </a:solidFill>
              </a:rPr>
              <a:t>. </a:t>
            </a:r>
          </a:p>
          <a:p>
            <a:pPr marL="0" lvl="1">
              <a:spcBef>
                <a:spcPct val="20000"/>
              </a:spcBef>
            </a:pPr>
            <a:endParaRPr lang="pl-PL" sz="2000" dirty="0">
              <a:solidFill>
                <a:srgbClr val="0070C0"/>
              </a:solidFill>
            </a:endParaRPr>
          </a:p>
        </p:txBody>
      </p:sp>
      <p:sp>
        <p:nvSpPr>
          <p:cNvPr id="12" name="TextBox 11">
            <a:extLst>
              <a:ext uri="{FF2B5EF4-FFF2-40B4-BE49-F238E27FC236}">
                <a16:creationId xmlns:a16="http://schemas.microsoft.com/office/drawing/2014/main" id="{D3D6E3C0-DAC4-4284-91EF-B084C81F12CC}"/>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977439504"/>
      </p:ext>
    </p:extLst>
  </p:cSld>
  <p:clrMapOvr>
    <a:masterClrMapping/>
  </p:clrMapOvr>
  <p:transition spd="med">
    <p:fade thruBlk="1"/>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200329"/>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r>
              <a:rPr lang="pl-PL" sz="2000" dirty="0">
                <a:solidFill>
                  <a:srgbClr val="0070C0"/>
                </a:solidFill>
              </a:rPr>
              <a:t>PREVENTIVE MAINTENANCE</a:t>
            </a:r>
          </a:p>
          <a:p>
            <a:pPr marL="0" lvl="1">
              <a:spcBef>
                <a:spcPct val="20000"/>
              </a:spcBef>
            </a:pPr>
            <a:endParaRPr lang="pl-PL" sz="2000" dirty="0">
              <a:solidFill>
                <a:srgbClr val="0070C0"/>
              </a:solidFill>
            </a:endParaRPr>
          </a:p>
        </p:txBody>
      </p:sp>
      <p:graphicFrame>
        <p:nvGraphicFramePr>
          <p:cNvPr id="3" name="Tablica 2"/>
          <p:cNvGraphicFramePr>
            <a:graphicFrameLocks noGrp="1"/>
          </p:cNvGraphicFramePr>
          <p:nvPr>
            <p:extLst>
              <p:ext uri="{D42A27DB-BD31-4B8C-83A1-F6EECF244321}">
                <p14:modId xmlns:p14="http://schemas.microsoft.com/office/powerpoint/2010/main" val="2175528832"/>
              </p:ext>
            </p:extLst>
          </p:nvPr>
        </p:nvGraphicFramePr>
        <p:xfrm>
          <a:off x="595427" y="2153641"/>
          <a:ext cx="7779139" cy="3600989"/>
        </p:xfrm>
        <a:graphic>
          <a:graphicData uri="http://schemas.openxmlformats.org/drawingml/2006/table">
            <a:tbl>
              <a:tblPr firstRow="1" firstCol="1" lastRow="1" lastCol="1" bandRow="1" bandCol="1">
                <a:tableStyleId>{22838BEF-8BB2-4498-84A7-C5851F593DF1}</a:tableStyleId>
              </a:tblPr>
              <a:tblGrid>
                <a:gridCol w="4379438">
                  <a:extLst>
                    <a:ext uri="{9D8B030D-6E8A-4147-A177-3AD203B41FA5}">
                      <a16:colId xmlns:a16="http://schemas.microsoft.com/office/drawing/2014/main" val="3926735110"/>
                    </a:ext>
                  </a:extLst>
                </a:gridCol>
                <a:gridCol w="3399701">
                  <a:extLst>
                    <a:ext uri="{9D8B030D-6E8A-4147-A177-3AD203B41FA5}">
                      <a16:colId xmlns:a16="http://schemas.microsoft.com/office/drawing/2014/main" val="3422403397"/>
                    </a:ext>
                  </a:extLst>
                </a:gridCol>
              </a:tblGrid>
              <a:tr h="514427">
                <a:tc>
                  <a:txBody>
                    <a:bodyPr/>
                    <a:lstStyle/>
                    <a:p>
                      <a:pPr algn="ctr">
                        <a:spcAft>
                          <a:spcPts val="0"/>
                        </a:spcAft>
                      </a:pPr>
                      <a:r>
                        <a:rPr lang="hr-HR" sz="1600" dirty="0">
                          <a:effectLst/>
                        </a:rPr>
                        <a:t>Procedure</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600" dirty="0" err="1">
                          <a:effectLst/>
                        </a:rPr>
                        <a:t>Frequency</a:t>
                      </a:r>
                      <a:r>
                        <a:rPr lang="hr-HR" sz="1600" dirty="0">
                          <a:effectLst/>
                        </a:rPr>
                        <a:t> </a:t>
                      </a:r>
                      <a:r>
                        <a:rPr lang="hr-HR" sz="1600" dirty="0" err="1">
                          <a:effectLst/>
                        </a:rPr>
                        <a:t>of</a:t>
                      </a:r>
                      <a:r>
                        <a:rPr lang="hr-HR" sz="1600" dirty="0">
                          <a:effectLst/>
                        </a:rPr>
                        <a:t> </a:t>
                      </a:r>
                      <a:r>
                        <a:rPr lang="hr-HR" sz="1600" dirty="0" err="1">
                          <a:effectLst/>
                        </a:rPr>
                        <a:t>performance</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28960811"/>
                  </a:ext>
                </a:extLst>
              </a:tr>
              <a:tr h="514427">
                <a:tc>
                  <a:txBody>
                    <a:bodyPr/>
                    <a:lstStyle/>
                    <a:p>
                      <a:pPr>
                        <a:spcAft>
                          <a:spcPts val="0"/>
                        </a:spcAft>
                      </a:pPr>
                      <a:r>
                        <a:rPr lang="en-US" sz="1600" dirty="0" err="1">
                          <a:effectLst/>
                        </a:rPr>
                        <a:t>Verif</a:t>
                      </a:r>
                      <a:r>
                        <a:rPr lang="hr-HR" sz="1600" dirty="0" err="1">
                          <a:effectLst/>
                        </a:rPr>
                        <a:t>ication</a:t>
                      </a:r>
                      <a:r>
                        <a:rPr lang="hr-HR" sz="1600" dirty="0">
                          <a:effectLst/>
                        </a:rPr>
                        <a:t> </a:t>
                      </a:r>
                      <a:r>
                        <a:rPr lang="hr-HR" sz="1600" dirty="0" err="1">
                          <a:effectLst/>
                        </a:rPr>
                        <a:t>of</a:t>
                      </a:r>
                      <a:r>
                        <a:rPr lang="en-US" sz="1600" dirty="0">
                          <a:effectLst/>
                        </a:rPr>
                        <a:t> technical validity </a:t>
                      </a:r>
                      <a:r>
                        <a:rPr lang="hr-HR" sz="1600" dirty="0" err="1">
                          <a:effectLst/>
                        </a:rPr>
                        <a:t>of</a:t>
                      </a:r>
                      <a:r>
                        <a:rPr lang="hr-HR" sz="1600" dirty="0">
                          <a:effectLst/>
                        </a:rPr>
                        <a:t> </a:t>
                      </a:r>
                      <a:r>
                        <a:rPr lang="en-US" sz="1600" dirty="0">
                          <a:effectLst/>
                        </a:rPr>
                        <a:t>instruments</a:t>
                      </a:r>
                    </a:p>
                  </a:txBody>
                  <a:tcPr marL="68580" marR="68580" marT="0" marB="0" anchor="ctr"/>
                </a:tc>
                <a:tc>
                  <a:txBody>
                    <a:bodyPr/>
                    <a:lstStyle/>
                    <a:p>
                      <a:pPr>
                        <a:spcAft>
                          <a:spcPts val="0"/>
                        </a:spcAft>
                      </a:pPr>
                      <a:r>
                        <a:rPr lang="hr-HR" sz="1600" dirty="0" err="1">
                          <a:effectLst/>
                        </a:rPr>
                        <a:t>three</a:t>
                      </a:r>
                      <a:r>
                        <a:rPr lang="hr-HR" sz="1600" dirty="0">
                          <a:effectLst/>
                        </a:rPr>
                        <a:t> </a:t>
                      </a:r>
                      <a:r>
                        <a:rPr lang="hr-HR" sz="1600" dirty="0" err="1">
                          <a:effectLst/>
                        </a:rPr>
                        <a:t>times</a:t>
                      </a:r>
                      <a:r>
                        <a:rPr lang="hr-HR" sz="1600" dirty="0">
                          <a:effectLst/>
                        </a:rPr>
                        <a:t> a </a:t>
                      </a:r>
                      <a:r>
                        <a:rPr lang="hr-HR" sz="1600" dirty="0" err="1">
                          <a:effectLst/>
                        </a:rPr>
                        <a:t>week</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1437426"/>
                  </a:ext>
                </a:extLst>
              </a:tr>
              <a:tr h="514427">
                <a:tc>
                  <a:txBody>
                    <a:bodyPr/>
                    <a:lstStyle/>
                    <a:p>
                      <a:pPr>
                        <a:spcAft>
                          <a:spcPts val="0"/>
                        </a:spcAft>
                      </a:pPr>
                      <a:r>
                        <a:rPr lang="en-US" sz="1600" dirty="0">
                          <a:effectLst/>
                        </a:rPr>
                        <a:t>Check the analyzer response on the measuring station</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hr-HR" sz="1600" dirty="0" err="1">
                          <a:effectLst/>
                        </a:rPr>
                        <a:t>every</a:t>
                      </a:r>
                      <a:r>
                        <a:rPr lang="hr-HR" sz="1600" dirty="0">
                          <a:effectLst/>
                        </a:rPr>
                        <a:t> 25 </a:t>
                      </a:r>
                      <a:r>
                        <a:rPr lang="hr-HR" sz="1600" dirty="0" err="1">
                          <a:effectLst/>
                        </a:rPr>
                        <a:t>hours</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92611363"/>
                  </a:ext>
                </a:extLst>
              </a:tr>
              <a:tr h="514427">
                <a:tc>
                  <a:txBody>
                    <a:bodyPr/>
                    <a:lstStyle/>
                    <a:p>
                      <a:pPr>
                        <a:spcAft>
                          <a:spcPts val="0"/>
                        </a:spcAft>
                      </a:pPr>
                      <a:r>
                        <a:rPr lang="hr-HR" sz="1600" dirty="0" err="1">
                          <a:effectLst/>
                        </a:rPr>
                        <a:t>Regular</a:t>
                      </a:r>
                      <a:r>
                        <a:rPr lang="hr-HR" sz="1600" dirty="0">
                          <a:effectLst/>
                        </a:rPr>
                        <a:t> </a:t>
                      </a:r>
                      <a:r>
                        <a:rPr lang="hr-HR" sz="1600" dirty="0" err="1">
                          <a:effectLst/>
                        </a:rPr>
                        <a:t>service</a:t>
                      </a:r>
                      <a:r>
                        <a:rPr lang="hr-HR" sz="1600" dirty="0">
                          <a:effectLst/>
                        </a:rPr>
                        <a:t> </a:t>
                      </a:r>
                      <a:r>
                        <a:rPr lang="hr-HR" sz="1600" dirty="0" err="1">
                          <a:effectLst/>
                        </a:rPr>
                        <a:t>inspection</a:t>
                      </a:r>
                      <a:r>
                        <a:rPr lang="hr-HR" sz="1600" dirty="0">
                          <a:effectLst/>
                        </a:rPr>
                        <a:t> </a:t>
                      </a:r>
                      <a:r>
                        <a:rPr lang="hr-HR" sz="1600" dirty="0" err="1">
                          <a:effectLst/>
                        </a:rPr>
                        <a:t>of</a:t>
                      </a:r>
                      <a:r>
                        <a:rPr lang="hr-HR" sz="1600" dirty="0">
                          <a:effectLst/>
                        </a:rPr>
                        <a:t> </a:t>
                      </a:r>
                      <a:r>
                        <a:rPr lang="hr-HR" sz="1600" dirty="0" err="1">
                          <a:effectLst/>
                        </a:rPr>
                        <a:t>the</a:t>
                      </a:r>
                      <a:r>
                        <a:rPr lang="hr-HR" sz="1600" dirty="0">
                          <a:effectLst/>
                        </a:rPr>
                        <a:t> </a:t>
                      </a:r>
                      <a:r>
                        <a:rPr lang="hr-HR" sz="1600" dirty="0" err="1">
                          <a:effectLst/>
                        </a:rPr>
                        <a:t>station</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hr-HR" sz="1600" dirty="0" err="1">
                          <a:effectLst/>
                        </a:rPr>
                        <a:t>every</a:t>
                      </a:r>
                      <a:r>
                        <a:rPr lang="hr-HR" sz="1600" dirty="0">
                          <a:effectLst/>
                        </a:rPr>
                        <a:t> 15 </a:t>
                      </a:r>
                      <a:r>
                        <a:rPr lang="hr-HR" sz="1600" dirty="0" err="1">
                          <a:effectLst/>
                        </a:rPr>
                        <a:t>days</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57679565"/>
                  </a:ext>
                </a:extLst>
              </a:tr>
              <a:tr h="514427">
                <a:tc>
                  <a:txBody>
                    <a:bodyPr/>
                    <a:lstStyle/>
                    <a:p>
                      <a:pPr>
                        <a:spcAft>
                          <a:spcPts val="0"/>
                        </a:spcAft>
                      </a:pPr>
                      <a:r>
                        <a:rPr lang="hr-HR" sz="1600" dirty="0" err="1">
                          <a:effectLst/>
                        </a:rPr>
                        <a:t>Regular</a:t>
                      </a:r>
                      <a:r>
                        <a:rPr lang="hr-HR" sz="1600" dirty="0">
                          <a:effectLst/>
                        </a:rPr>
                        <a:t> </a:t>
                      </a:r>
                      <a:r>
                        <a:rPr lang="hr-HR" sz="1600" dirty="0" err="1">
                          <a:effectLst/>
                        </a:rPr>
                        <a:t>maintenance</a:t>
                      </a:r>
                      <a:r>
                        <a:rPr lang="hr-HR" sz="1600" dirty="0">
                          <a:effectLst/>
                        </a:rPr>
                        <a:t> </a:t>
                      </a:r>
                      <a:r>
                        <a:rPr lang="hr-HR" sz="1600" dirty="0" err="1">
                          <a:effectLst/>
                        </a:rPr>
                        <a:t>of</a:t>
                      </a:r>
                      <a:r>
                        <a:rPr lang="hr-HR" sz="1600" dirty="0">
                          <a:effectLst/>
                        </a:rPr>
                        <a:t> </a:t>
                      </a:r>
                      <a:r>
                        <a:rPr lang="hr-HR" sz="1600" dirty="0" err="1">
                          <a:effectLst/>
                        </a:rPr>
                        <a:t>the</a:t>
                      </a:r>
                      <a:r>
                        <a:rPr lang="hr-HR" sz="1600" dirty="0">
                          <a:effectLst/>
                        </a:rPr>
                        <a:t> </a:t>
                      </a:r>
                      <a:r>
                        <a:rPr lang="hr-HR" sz="1600" dirty="0" err="1">
                          <a:effectLst/>
                        </a:rPr>
                        <a:t>sampling</a:t>
                      </a:r>
                      <a:r>
                        <a:rPr lang="hr-HR" sz="1600" dirty="0">
                          <a:effectLst/>
                        </a:rPr>
                        <a:t> system</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hr-HR" sz="1600" dirty="0" err="1">
                          <a:effectLst/>
                        </a:rPr>
                        <a:t>every</a:t>
                      </a:r>
                      <a:r>
                        <a:rPr lang="hr-HR" sz="1600" dirty="0">
                          <a:effectLst/>
                        </a:rPr>
                        <a:t> 6 </a:t>
                      </a:r>
                      <a:r>
                        <a:rPr lang="hr-HR" sz="1600" dirty="0" err="1">
                          <a:effectLst/>
                        </a:rPr>
                        <a:t>months</a:t>
                      </a:r>
                      <a:r>
                        <a:rPr lang="hr-HR" sz="1600" dirty="0">
                          <a:effectLst/>
                        </a:rPr>
                        <a:t> </a:t>
                      </a:r>
                      <a:r>
                        <a:rPr lang="hr-HR" sz="1600" dirty="0" err="1">
                          <a:effectLst/>
                        </a:rPr>
                        <a:t>or</a:t>
                      </a:r>
                      <a:r>
                        <a:rPr lang="hr-HR" sz="1600" dirty="0">
                          <a:effectLst/>
                        </a:rPr>
                        <a:t> as </a:t>
                      </a:r>
                      <a:r>
                        <a:rPr lang="hr-HR" sz="1600" dirty="0" err="1">
                          <a:effectLst/>
                        </a:rPr>
                        <a:t>required</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6277505"/>
                  </a:ext>
                </a:extLst>
              </a:tr>
              <a:tr h="514427">
                <a:tc>
                  <a:txBody>
                    <a:bodyPr/>
                    <a:lstStyle/>
                    <a:p>
                      <a:pPr>
                        <a:spcAft>
                          <a:spcPts val="0"/>
                        </a:spcAft>
                      </a:pPr>
                      <a:r>
                        <a:rPr lang="hr-HR" sz="1600" dirty="0" err="1">
                          <a:effectLst/>
                        </a:rPr>
                        <a:t>Regular</a:t>
                      </a:r>
                      <a:r>
                        <a:rPr lang="hr-HR" sz="1600" dirty="0">
                          <a:effectLst/>
                        </a:rPr>
                        <a:t> </a:t>
                      </a:r>
                      <a:r>
                        <a:rPr lang="hr-HR" sz="1600" dirty="0" err="1">
                          <a:effectLst/>
                        </a:rPr>
                        <a:t>maintenance</a:t>
                      </a:r>
                      <a:r>
                        <a:rPr lang="hr-HR" sz="1600" dirty="0">
                          <a:effectLst/>
                        </a:rPr>
                        <a:t> </a:t>
                      </a:r>
                      <a:r>
                        <a:rPr lang="hr-HR" sz="1600" dirty="0" err="1">
                          <a:effectLst/>
                        </a:rPr>
                        <a:t>of</a:t>
                      </a:r>
                      <a:r>
                        <a:rPr lang="hr-HR" sz="1600" dirty="0">
                          <a:effectLst/>
                        </a:rPr>
                        <a:t> </a:t>
                      </a:r>
                      <a:r>
                        <a:rPr lang="hr-HR" sz="1600" dirty="0" err="1">
                          <a:effectLst/>
                        </a:rPr>
                        <a:t>air</a:t>
                      </a:r>
                      <a:r>
                        <a:rPr lang="hr-HR" sz="1600" dirty="0">
                          <a:effectLst/>
                        </a:rPr>
                        <a:t> </a:t>
                      </a:r>
                      <a:r>
                        <a:rPr lang="hr-HR" sz="1600" dirty="0" err="1">
                          <a:effectLst/>
                        </a:rPr>
                        <a:t>conditioning</a:t>
                      </a:r>
                      <a:r>
                        <a:rPr lang="hr-HR" sz="1600" dirty="0">
                          <a:effectLst/>
                        </a:rPr>
                        <a:t> </a:t>
                      </a:r>
                      <a:r>
                        <a:rPr lang="hr-HR" sz="1600" dirty="0" err="1">
                          <a:effectLst/>
                        </a:rPr>
                        <a:t>and</a:t>
                      </a:r>
                      <a:r>
                        <a:rPr lang="hr-HR" sz="1600" dirty="0">
                          <a:effectLst/>
                        </a:rPr>
                        <a:t> </a:t>
                      </a:r>
                      <a:r>
                        <a:rPr lang="hr-HR" sz="1600" dirty="0" err="1">
                          <a:effectLst/>
                        </a:rPr>
                        <a:t>fire</a:t>
                      </a:r>
                      <a:r>
                        <a:rPr lang="hr-HR" sz="1600" dirty="0">
                          <a:effectLst/>
                        </a:rPr>
                        <a:t> alarm system</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hr-HR" sz="1600" dirty="0" err="1">
                          <a:effectLst/>
                        </a:rPr>
                        <a:t>every</a:t>
                      </a:r>
                      <a:r>
                        <a:rPr lang="hr-HR" sz="1600" dirty="0">
                          <a:effectLst/>
                        </a:rPr>
                        <a:t> 6 </a:t>
                      </a:r>
                      <a:r>
                        <a:rPr lang="hr-HR" sz="1600" dirty="0" err="1">
                          <a:effectLst/>
                        </a:rPr>
                        <a:t>months</a:t>
                      </a:r>
                      <a:r>
                        <a:rPr lang="hr-HR" sz="1600" dirty="0">
                          <a:effectLst/>
                        </a:rPr>
                        <a:t> </a:t>
                      </a:r>
                      <a:r>
                        <a:rPr lang="hr-HR" sz="1600" dirty="0" err="1">
                          <a:effectLst/>
                        </a:rPr>
                        <a:t>or</a:t>
                      </a:r>
                      <a:r>
                        <a:rPr lang="hr-HR" sz="1600" dirty="0">
                          <a:effectLst/>
                        </a:rPr>
                        <a:t> as </a:t>
                      </a:r>
                      <a:r>
                        <a:rPr lang="hr-HR" sz="1600" dirty="0" err="1">
                          <a:effectLst/>
                        </a:rPr>
                        <a:t>required</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80801129"/>
                  </a:ext>
                </a:extLst>
              </a:tr>
              <a:tr h="514427">
                <a:tc>
                  <a:txBody>
                    <a:bodyPr/>
                    <a:lstStyle/>
                    <a:p>
                      <a:pPr>
                        <a:spcAft>
                          <a:spcPts val="0"/>
                        </a:spcAft>
                      </a:pPr>
                      <a:r>
                        <a:rPr lang="hr-HR" sz="1600" dirty="0" err="1">
                          <a:effectLst/>
                        </a:rPr>
                        <a:t>Regular</a:t>
                      </a:r>
                      <a:r>
                        <a:rPr lang="hr-HR" sz="1600" dirty="0">
                          <a:effectLst/>
                        </a:rPr>
                        <a:t> </a:t>
                      </a:r>
                      <a:r>
                        <a:rPr lang="hr-HR" sz="1600" dirty="0" err="1">
                          <a:effectLst/>
                        </a:rPr>
                        <a:t>annual</a:t>
                      </a:r>
                      <a:r>
                        <a:rPr lang="hr-HR" sz="1600" dirty="0">
                          <a:effectLst/>
                        </a:rPr>
                        <a:t> </a:t>
                      </a:r>
                      <a:r>
                        <a:rPr lang="hr-HR" sz="1600" dirty="0" err="1">
                          <a:effectLst/>
                        </a:rPr>
                        <a:t>service</a:t>
                      </a:r>
                      <a:r>
                        <a:rPr lang="hr-HR" sz="1600" dirty="0">
                          <a:effectLst/>
                        </a:rPr>
                        <a:t> </a:t>
                      </a:r>
                      <a:r>
                        <a:rPr lang="hr-HR" sz="1600" dirty="0" err="1">
                          <a:effectLst/>
                        </a:rPr>
                        <a:t>of</a:t>
                      </a:r>
                      <a:r>
                        <a:rPr lang="hr-HR" sz="1600" dirty="0">
                          <a:effectLst/>
                        </a:rPr>
                        <a:t> </a:t>
                      </a:r>
                      <a:r>
                        <a:rPr lang="hr-HR" sz="1600" dirty="0" err="1">
                          <a:effectLst/>
                        </a:rPr>
                        <a:t>the</a:t>
                      </a:r>
                      <a:r>
                        <a:rPr lang="hr-HR" sz="1600" dirty="0">
                          <a:effectLst/>
                        </a:rPr>
                        <a:t> </a:t>
                      </a:r>
                      <a:r>
                        <a:rPr lang="hr-HR" sz="1600" dirty="0" err="1">
                          <a:effectLst/>
                        </a:rPr>
                        <a:t>analyzer</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hr-HR" sz="1600" dirty="0" err="1">
                          <a:effectLst/>
                        </a:rPr>
                        <a:t>once</a:t>
                      </a:r>
                      <a:r>
                        <a:rPr lang="hr-HR" sz="1600" dirty="0">
                          <a:effectLst/>
                        </a:rPr>
                        <a:t> a </a:t>
                      </a:r>
                      <a:r>
                        <a:rPr lang="hr-HR" sz="1600" dirty="0" err="1">
                          <a:effectLst/>
                        </a:rPr>
                        <a:t>year</a:t>
                      </a:r>
                      <a:endParaRPr lang="hr-HR"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41493398"/>
                  </a:ext>
                </a:extLst>
              </a:tr>
            </a:tbl>
          </a:graphicData>
        </a:graphic>
      </p:graphicFrame>
      <p:sp>
        <p:nvSpPr>
          <p:cNvPr id="12" name="TextBox 11">
            <a:extLst>
              <a:ext uri="{FF2B5EF4-FFF2-40B4-BE49-F238E27FC236}">
                <a16:creationId xmlns:a16="http://schemas.microsoft.com/office/drawing/2014/main" id="{9C237E5A-974C-406B-9BAC-1EF2095E04B0}"/>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678831304"/>
      </p:ext>
    </p:extLst>
  </p:cSld>
  <p:clrMapOvr>
    <a:masterClrMapping/>
  </p:clrMapOvr>
  <p:transition spd="med">
    <p:fade thruBlk="1"/>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893647"/>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QUALITY CONTROL AT THE STATION</a:t>
            </a:r>
          </a:p>
          <a:p>
            <a:pPr marL="0" lvl="1" algn="just">
              <a:spcBef>
                <a:spcPct val="20000"/>
              </a:spcBef>
            </a:pPr>
            <a:endParaRPr lang="pl-PL" sz="2000" dirty="0">
              <a:solidFill>
                <a:srgbClr val="0070C0"/>
              </a:solidFill>
            </a:endParaRPr>
          </a:p>
          <a:p>
            <a:pPr marL="0" lvl="1" algn="just">
              <a:spcBef>
                <a:spcPct val="20000"/>
              </a:spcBef>
            </a:pPr>
            <a:r>
              <a:rPr lang="en-US" sz="2000" dirty="0">
                <a:solidFill>
                  <a:srgbClr val="0070C0"/>
                </a:solidFill>
              </a:rPr>
              <a:t>The quality control procedures at the station are used to control everyday </a:t>
            </a:r>
            <a:r>
              <a:rPr lang="hr-HR" sz="2000" dirty="0" err="1">
                <a:solidFill>
                  <a:srgbClr val="0070C0"/>
                </a:solidFill>
              </a:rPr>
              <a:t>operation</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hr-HR" sz="2000" dirty="0" err="1">
                <a:solidFill>
                  <a:srgbClr val="0070C0"/>
                </a:solidFill>
              </a:rPr>
              <a:t>the</a:t>
            </a:r>
            <a:r>
              <a:rPr lang="hr-HR" sz="2000" dirty="0">
                <a:solidFill>
                  <a:srgbClr val="0070C0"/>
                </a:solidFill>
              </a:rPr>
              <a:t> </a:t>
            </a:r>
            <a:r>
              <a:rPr lang="en-US" sz="2000" dirty="0">
                <a:solidFill>
                  <a:srgbClr val="0070C0"/>
                </a:solidFill>
              </a:rPr>
              <a:t>measuring system. In this way, the functionality of the instruments is regularly maintained</a:t>
            </a:r>
            <a:r>
              <a:rPr lang="hr-HR" sz="2000" dirty="0">
                <a:solidFill>
                  <a:srgbClr val="0070C0"/>
                </a:solidFill>
              </a:rPr>
              <a:t> </a:t>
            </a:r>
            <a:r>
              <a:rPr lang="en-US" sz="2000" dirty="0">
                <a:solidFill>
                  <a:srgbClr val="0070C0"/>
                </a:solidFill>
              </a:rPr>
              <a:t>and it enables a timely reaction to possible irregularities in the instruments </a:t>
            </a:r>
            <a:r>
              <a:rPr lang="hr-HR" sz="2000" dirty="0" err="1">
                <a:solidFill>
                  <a:srgbClr val="0070C0"/>
                </a:solidFill>
              </a:rPr>
              <a:t>operation</a:t>
            </a:r>
            <a:r>
              <a:rPr lang="hr-HR" sz="2000" dirty="0">
                <a:solidFill>
                  <a:srgbClr val="0070C0"/>
                </a:solidFill>
              </a:rPr>
              <a:t> </a:t>
            </a:r>
            <a:r>
              <a:rPr lang="en-US" sz="2000" dirty="0">
                <a:solidFill>
                  <a:srgbClr val="0070C0"/>
                </a:solidFill>
              </a:rPr>
              <a:t>that might otherwise remain unnoticed for a long time</a:t>
            </a:r>
            <a:r>
              <a:rPr lang="pl-PL" sz="2000" dirty="0">
                <a:solidFill>
                  <a:srgbClr val="0070C0"/>
                </a:solidFill>
              </a:rPr>
              <a:t>. </a:t>
            </a:r>
          </a:p>
          <a:p>
            <a:pPr marL="0" lvl="1" algn="just">
              <a:spcBef>
                <a:spcPct val="20000"/>
              </a:spcBef>
            </a:pPr>
            <a:endParaRPr lang="pl-PL" sz="2000" dirty="0">
              <a:solidFill>
                <a:srgbClr val="0070C0"/>
              </a:solidFill>
            </a:endParaRPr>
          </a:p>
          <a:p>
            <a:pPr marL="0" lvl="1" algn="just">
              <a:spcBef>
                <a:spcPct val="20000"/>
              </a:spcBef>
            </a:pPr>
            <a:r>
              <a:rPr lang="en-US" sz="2000" dirty="0">
                <a:solidFill>
                  <a:srgbClr val="0070C0"/>
                </a:solidFill>
              </a:rPr>
              <a:t>If checking </a:t>
            </a:r>
            <a:r>
              <a:rPr lang="hr-HR" sz="2000" dirty="0" err="1">
                <a:solidFill>
                  <a:srgbClr val="0070C0"/>
                </a:solidFill>
              </a:rPr>
              <a:t>of</a:t>
            </a:r>
            <a:r>
              <a:rPr lang="hr-HR" sz="2000" dirty="0">
                <a:solidFill>
                  <a:srgbClr val="0070C0"/>
                </a:solidFill>
              </a:rPr>
              <a:t> </a:t>
            </a:r>
            <a:r>
              <a:rPr lang="en-US" sz="2000" dirty="0">
                <a:solidFill>
                  <a:srgbClr val="0070C0"/>
                </a:solidFill>
              </a:rPr>
              <a:t>the response to zero gas and gas range shows that the eligibility criteria</a:t>
            </a:r>
            <a:r>
              <a:rPr lang="hr-HR" sz="2000" dirty="0">
                <a:solidFill>
                  <a:srgbClr val="0070C0"/>
                </a:solidFill>
              </a:rPr>
              <a:t> are </a:t>
            </a:r>
            <a:r>
              <a:rPr lang="hr-HR" sz="2000" dirty="0" err="1">
                <a:solidFill>
                  <a:srgbClr val="0070C0"/>
                </a:solidFill>
              </a:rPr>
              <a:t>not</a:t>
            </a:r>
            <a:r>
              <a:rPr lang="hr-HR" sz="2000" dirty="0">
                <a:solidFill>
                  <a:srgbClr val="0070C0"/>
                </a:solidFill>
              </a:rPr>
              <a:t> </a:t>
            </a:r>
            <a:r>
              <a:rPr lang="hr-HR" sz="2000" dirty="0" err="1">
                <a:solidFill>
                  <a:srgbClr val="0070C0"/>
                </a:solidFill>
              </a:rPr>
              <a:t>satisfied</a:t>
            </a:r>
            <a:r>
              <a:rPr lang="en-US" sz="2000" dirty="0">
                <a:solidFill>
                  <a:srgbClr val="0070C0"/>
                </a:solidFill>
              </a:rPr>
              <a:t>, then the metrics are validated again for the period of</a:t>
            </a:r>
            <a:r>
              <a:rPr lang="hr-HR" sz="2000" dirty="0">
                <a:solidFill>
                  <a:srgbClr val="0070C0"/>
                </a:solidFill>
              </a:rPr>
              <a:t> </a:t>
            </a:r>
            <a:r>
              <a:rPr lang="en-US" sz="2000" dirty="0">
                <a:solidFill>
                  <a:srgbClr val="0070C0"/>
                </a:solidFill>
              </a:rPr>
              <a:t>the time when the respondents were last satisfied with the criteria</a:t>
            </a:r>
            <a:r>
              <a:rPr lang="pl-PL" sz="2000" dirty="0">
                <a:solidFill>
                  <a:srgbClr val="0070C0"/>
                </a:solidFill>
              </a:rPr>
              <a:t>.</a:t>
            </a:r>
          </a:p>
          <a:p>
            <a:pPr marL="0" lvl="1">
              <a:spcBef>
                <a:spcPct val="20000"/>
              </a:spcBef>
            </a:pPr>
            <a:endParaRPr lang="pl-PL" sz="2000" dirty="0">
              <a:solidFill>
                <a:srgbClr val="0070C0"/>
              </a:solidFill>
            </a:endParaRPr>
          </a:p>
        </p:txBody>
      </p:sp>
      <p:sp>
        <p:nvSpPr>
          <p:cNvPr id="12" name="TextBox 11">
            <a:extLst>
              <a:ext uri="{FF2B5EF4-FFF2-40B4-BE49-F238E27FC236}">
                <a16:creationId xmlns:a16="http://schemas.microsoft.com/office/drawing/2014/main" id="{4ABC01B3-F08B-4EE3-9A58-9B248423CDD3}"/>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654707367"/>
      </p:ext>
    </p:extLst>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62760"/>
          </a:xfrm>
          <a:prstGeom prst="rect">
            <a:avLst/>
          </a:prstGeom>
        </p:spPr>
        <p:txBody>
          <a:bodyPr wrap="square">
            <a:spAutoFit/>
          </a:bodyPr>
          <a:lstStyle/>
          <a:p>
            <a:pPr marL="0" lvl="1">
              <a:spcBef>
                <a:spcPct val="20000"/>
              </a:spcBef>
            </a:pPr>
            <a:r>
              <a:rPr lang="hr-BA" sz="2400" b="1" dirty="0">
                <a:solidFill>
                  <a:srgbClr val="1F497D"/>
                </a:solidFill>
              </a:rPr>
              <a:t>4.3 DOCUMENT CONTROL</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Laboratories must have a documented process for </a:t>
            </a:r>
            <a:r>
              <a:rPr lang="hr-HR" sz="2000" dirty="0" err="1">
                <a:solidFill>
                  <a:srgbClr val="0070C0"/>
                </a:solidFill>
              </a:rPr>
              <a:t>control</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documents,</a:t>
            </a:r>
            <a:r>
              <a:rPr lang="hr-HR" sz="2000" dirty="0">
                <a:solidFill>
                  <a:srgbClr val="0070C0"/>
                </a:solidFill>
              </a:rPr>
              <a:t> </a:t>
            </a:r>
            <a:r>
              <a:rPr lang="en-US" sz="2000" dirty="0">
                <a:solidFill>
                  <a:srgbClr val="0070C0"/>
                </a:solidFill>
              </a:rPr>
              <a:t>in</a:t>
            </a:r>
            <a:r>
              <a:rPr lang="hr-HR" sz="2000" dirty="0" err="1">
                <a:solidFill>
                  <a:srgbClr val="0070C0"/>
                </a:solidFill>
              </a:rPr>
              <a:t>ternal</a:t>
            </a:r>
            <a:r>
              <a:rPr lang="en-US" sz="2000" dirty="0">
                <a:solidFill>
                  <a:srgbClr val="0070C0"/>
                </a:solidFill>
              </a:rPr>
              <a:t> and </a:t>
            </a:r>
            <a:r>
              <a:rPr lang="hr-HR" sz="2000" dirty="0" err="1">
                <a:solidFill>
                  <a:srgbClr val="0070C0"/>
                </a:solidFill>
              </a:rPr>
              <a:t>external</a:t>
            </a:r>
            <a:endParaRPr lang="pl-PL" sz="2000" dirty="0">
              <a:solidFill>
                <a:srgbClr val="0070C0"/>
              </a:solidFill>
            </a:endParaRPr>
          </a:p>
          <a:p>
            <a:pPr marL="0" lvl="1">
              <a:spcBef>
                <a:spcPct val="20000"/>
              </a:spcBef>
            </a:pPr>
            <a:r>
              <a:rPr lang="en-US" sz="2000" dirty="0">
                <a:solidFill>
                  <a:srgbClr val="0070C0"/>
                </a:solidFill>
              </a:rPr>
              <a:t>There must be a list of documents that the lab uses</a:t>
            </a:r>
            <a:endParaRPr lang="hr-HR" sz="2000" dirty="0">
              <a:solidFill>
                <a:srgbClr val="0070C0"/>
              </a:solidFill>
            </a:endParaRPr>
          </a:p>
          <a:p>
            <a:pPr marL="0" lvl="1">
              <a:spcBef>
                <a:spcPct val="20000"/>
              </a:spcBef>
            </a:pPr>
            <a:r>
              <a:rPr lang="pl-PL" sz="2000" dirty="0">
                <a:solidFill>
                  <a:srgbClr val="0070C0"/>
                </a:solidFill>
              </a:rPr>
              <a:t>The procedure must ensure:</a:t>
            </a:r>
          </a:p>
          <a:p>
            <a:pPr marL="342900" lvl="1" indent="-342900">
              <a:spcBef>
                <a:spcPct val="20000"/>
              </a:spcBef>
              <a:buFontTx/>
              <a:buChar char="-"/>
            </a:pPr>
            <a:r>
              <a:rPr lang="pl-PL" sz="2000" dirty="0">
                <a:solidFill>
                  <a:srgbClr val="0070C0"/>
                </a:solidFill>
              </a:rPr>
              <a:t>availability of valid documents</a:t>
            </a:r>
          </a:p>
          <a:p>
            <a:pPr marL="342900" lvl="1" indent="-342900">
              <a:spcBef>
                <a:spcPct val="20000"/>
              </a:spcBef>
              <a:buFontTx/>
              <a:buChar char="-"/>
            </a:pPr>
            <a:r>
              <a:rPr lang="pl-PL" sz="2000" dirty="0">
                <a:solidFill>
                  <a:srgbClr val="0070C0"/>
                </a:solidFill>
              </a:rPr>
              <a:t>periodical review of documents</a:t>
            </a:r>
          </a:p>
          <a:p>
            <a:pPr marL="342900" lvl="1" indent="-342900">
              <a:spcBef>
                <a:spcPct val="20000"/>
              </a:spcBef>
              <a:buFontTx/>
              <a:buChar char="-"/>
            </a:pPr>
            <a:r>
              <a:rPr lang="pl-PL" sz="2000" dirty="0">
                <a:solidFill>
                  <a:srgbClr val="0070C0"/>
                </a:solidFill>
              </a:rPr>
              <a:t>distribution of documents</a:t>
            </a:r>
          </a:p>
          <a:p>
            <a:pPr marL="342900" lvl="1" indent="-342900">
              <a:spcBef>
                <a:spcPct val="20000"/>
              </a:spcBef>
              <a:buFontTx/>
              <a:buChar char="-"/>
            </a:pPr>
            <a:r>
              <a:rPr lang="pl-PL" sz="2000" dirty="0">
                <a:solidFill>
                  <a:srgbClr val="0070C0"/>
                </a:solidFill>
              </a:rPr>
              <a:t>invalid document control</a:t>
            </a:r>
          </a:p>
          <a:p>
            <a:pPr marL="342900" lvl="1" indent="-342900">
              <a:spcBef>
                <a:spcPct val="20000"/>
              </a:spcBef>
              <a:buFontTx/>
              <a:buChar char="-"/>
            </a:pPr>
            <a:r>
              <a:rPr lang="pl-PL" sz="2000" dirty="0">
                <a:solidFill>
                  <a:srgbClr val="0070C0"/>
                </a:solidFill>
              </a:rPr>
              <a:t>keeping of old documents</a:t>
            </a:r>
          </a:p>
          <a:p>
            <a:pPr marL="342900" lvl="1" indent="-342900">
              <a:spcBef>
                <a:spcPct val="20000"/>
              </a:spcBef>
              <a:buFontTx/>
              <a:buChar char="-"/>
            </a:pPr>
            <a:r>
              <a:rPr lang="pl-PL" sz="2000" dirty="0">
                <a:solidFill>
                  <a:srgbClr val="0070C0"/>
                </a:solidFill>
              </a:rPr>
              <a:t>uniqueness of document marking</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955640570"/>
      </p:ext>
    </p:extLst>
  </p:cSld>
  <p:clrMapOvr>
    <a:masterClrMapping/>
  </p:clrMapOvr>
  <p:transition spd="med">
    <p:fade thruBlk="1"/>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78313"/>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CALIBRATION</a:t>
            </a:r>
          </a:p>
          <a:p>
            <a:pPr marL="0" lvl="1">
              <a:spcBef>
                <a:spcPct val="20000"/>
              </a:spcBef>
            </a:pPr>
            <a:endParaRPr lang="pl-PL" sz="2000" dirty="0">
              <a:solidFill>
                <a:srgbClr val="0070C0"/>
              </a:solidFill>
            </a:endParaRPr>
          </a:p>
          <a:p>
            <a:pPr marL="0" lvl="1">
              <a:spcBef>
                <a:spcPct val="20000"/>
              </a:spcBef>
            </a:pPr>
            <a:r>
              <a:rPr lang="hr-HR" sz="2000" dirty="0">
                <a:solidFill>
                  <a:srgbClr val="0070C0"/>
                </a:solidFill>
              </a:rPr>
              <a:t>C</a:t>
            </a:r>
            <a:r>
              <a:rPr lang="en-US" sz="2000" dirty="0" err="1">
                <a:solidFill>
                  <a:srgbClr val="0070C0"/>
                </a:solidFill>
              </a:rPr>
              <a:t>alibration</a:t>
            </a:r>
            <a:r>
              <a:rPr lang="en-US" sz="2000" dirty="0">
                <a:solidFill>
                  <a:srgbClr val="0070C0"/>
                </a:solidFill>
              </a:rPr>
              <a:t> is carried out in a </a:t>
            </a:r>
            <a:r>
              <a:rPr lang="en-US" sz="2000" dirty="0" err="1">
                <a:solidFill>
                  <a:srgbClr val="0070C0"/>
                </a:solidFill>
              </a:rPr>
              <a:t>calibrat</a:t>
            </a:r>
            <a:r>
              <a:rPr lang="hr-HR" sz="2000" dirty="0">
                <a:solidFill>
                  <a:srgbClr val="0070C0"/>
                </a:solidFill>
              </a:rPr>
              <a:t>ion</a:t>
            </a:r>
            <a:r>
              <a:rPr lang="en-US" sz="2000" dirty="0">
                <a:solidFill>
                  <a:srgbClr val="0070C0"/>
                </a:solidFill>
              </a:rPr>
              <a:t> laboratory that can provide </a:t>
            </a:r>
            <a:r>
              <a:rPr lang="en-US" sz="2000" dirty="0" err="1">
                <a:solidFill>
                  <a:srgbClr val="0070C0"/>
                </a:solidFill>
              </a:rPr>
              <a:t>th</a:t>
            </a:r>
            <a:r>
              <a:rPr lang="hr-HR" sz="2000" dirty="0">
                <a:solidFill>
                  <a:srgbClr val="0070C0"/>
                </a:solidFill>
              </a:rPr>
              <a:t>e </a:t>
            </a:r>
            <a:r>
              <a:rPr lang="en-US" sz="2000" dirty="0">
                <a:solidFill>
                  <a:srgbClr val="0070C0"/>
                </a:solidFill>
              </a:rPr>
              <a:t>measurement</a:t>
            </a:r>
            <a:r>
              <a:rPr lang="hr-HR" sz="2000" dirty="0">
                <a:solidFill>
                  <a:srgbClr val="0070C0"/>
                </a:solidFill>
              </a:rPr>
              <a:t> </a:t>
            </a:r>
            <a:r>
              <a:rPr lang="en-US" sz="2000" dirty="0">
                <a:solidFill>
                  <a:srgbClr val="0070C0"/>
                </a:solidFill>
              </a:rPr>
              <a:t>traceability according to</a:t>
            </a:r>
            <a:r>
              <a:rPr lang="hr-HR" sz="2000" dirty="0">
                <a:solidFill>
                  <a:srgbClr val="0070C0"/>
                </a:solidFill>
              </a:rPr>
              <a:t> </a:t>
            </a:r>
            <a:r>
              <a:rPr lang="pl-PL" sz="2000" dirty="0">
                <a:solidFill>
                  <a:srgbClr val="0070C0"/>
                </a:solidFill>
              </a:rPr>
              <a:t>HRN EN ISO/IEC 17025.</a:t>
            </a:r>
          </a:p>
          <a:p>
            <a:pPr marL="0" lvl="1">
              <a:spcBef>
                <a:spcPct val="20000"/>
              </a:spcBef>
            </a:pPr>
            <a:r>
              <a:rPr lang="pl-PL" sz="2000" dirty="0">
                <a:solidFill>
                  <a:srgbClr val="0070C0"/>
                </a:solidFill>
              </a:rPr>
              <a:t>It is conducted:</a:t>
            </a:r>
          </a:p>
          <a:p>
            <a:pPr marL="342900" lvl="1" indent="-342900">
              <a:spcBef>
                <a:spcPct val="20000"/>
              </a:spcBef>
              <a:buFontTx/>
              <a:buChar char="-"/>
            </a:pPr>
            <a:r>
              <a:rPr lang="pl-PL" sz="2000" dirty="0">
                <a:solidFill>
                  <a:srgbClr val="0070C0"/>
                </a:solidFill>
              </a:rPr>
              <a:t>after each annual service</a:t>
            </a:r>
          </a:p>
          <a:p>
            <a:pPr marL="342900" lvl="1" indent="-342900">
              <a:spcBef>
                <a:spcPct val="20000"/>
              </a:spcBef>
              <a:buFontTx/>
              <a:buChar char="-"/>
            </a:pPr>
            <a:r>
              <a:rPr lang="en-US" sz="2000" dirty="0">
                <a:solidFill>
                  <a:srgbClr val="0070C0"/>
                </a:solidFill>
              </a:rPr>
              <a:t>in the case of passing the acceptance limits to check the zero position o</a:t>
            </a:r>
            <a:r>
              <a:rPr lang="hr-HR" sz="2000" dirty="0">
                <a:solidFill>
                  <a:srgbClr val="0070C0"/>
                </a:solidFill>
              </a:rPr>
              <a:t>r po</a:t>
            </a:r>
            <a:r>
              <a:rPr lang="en-US" sz="2000" dirty="0" err="1">
                <a:solidFill>
                  <a:srgbClr val="0070C0"/>
                </a:solidFill>
              </a:rPr>
              <a:t>sition</a:t>
            </a:r>
            <a:r>
              <a:rPr lang="hr-HR" sz="2000" dirty="0">
                <a:solidFill>
                  <a:srgbClr val="0070C0"/>
                </a:solidFill>
              </a:rPr>
              <a:t> </a:t>
            </a:r>
            <a:r>
              <a:rPr lang="en-US" sz="2000" dirty="0">
                <a:solidFill>
                  <a:srgbClr val="0070C0"/>
                </a:solidFill>
              </a:rPr>
              <a:t>range</a:t>
            </a:r>
            <a:endParaRPr lang="pl-PL" sz="2000" dirty="0">
              <a:solidFill>
                <a:srgbClr val="0070C0"/>
              </a:solidFill>
            </a:endParaRPr>
          </a:p>
          <a:p>
            <a:pPr marL="342900" lvl="1" indent="-342900">
              <a:spcBef>
                <a:spcPct val="20000"/>
              </a:spcBef>
              <a:buFontTx/>
              <a:buChar char="-"/>
            </a:pPr>
            <a:r>
              <a:rPr lang="en-US" sz="2000" dirty="0">
                <a:solidFill>
                  <a:srgbClr val="0070C0"/>
                </a:solidFill>
              </a:rPr>
              <a:t>after major servicing procedures on the analyzer</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calibration result is a Certificate or Calibration Certificate, and it is kept in the analyzer</a:t>
            </a:r>
            <a:r>
              <a:rPr lang="hr-HR" sz="2000" dirty="0">
                <a:solidFill>
                  <a:srgbClr val="0070C0"/>
                </a:solidFill>
              </a:rPr>
              <a:t> folder</a:t>
            </a:r>
            <a:r>
              <a:rPr lang="pl-PL" sz="2000" dirty="0">
                <a:solidFill>
                  <a:srgbClr val="0070C0"/>
                </a:solidFill>
              </a:rPr>
              <a:t>.</a:t>
            </a:r>
          </a:p>
        </p:txBody>
      </p:sp>
      <p:sp>
        <p:nvSpPr>
          <p:cNvPr id="12" name="TextBox 11">
            <a:extLst>
              <a:ext uri="{FF2B5EF4-FFF2-40B4-BE49-F238E27FC236}">
                <a16:creationId xmlns:a16="http://schemas.microsoft.com/office/drawing/2014/main" id="{6C2E1CE7-7E86-40B1-81E3-22FDF41AF3DF}"/>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460316601"/>
      </p:ext>
    </p:extLst>
  </p:cSld>
  <p:clrMapOvr>
    <a:masterClrMapping/>
  </p:clrMapOvr>
  <p:transition spd="med">
    <p:fade thruBlk="1"/>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419882"/>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421928"/>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endParaRPr lang="pl-PL" sz="1100" dirty="0">
              <a:solidFill>
                <a:srgbClr val="0070C0"/>
              </a:solidFill>
            </a:endParaRPr>
          </a:p>
          <a:p>
            <a:pPr marL="0" lvl="1">
              <a:spcBef>
                <a:spcPct val="20000"/>
              </a:spcBef>
            </a:pPr>
            <a:r>
              <a:rPr lang="pl-PL" sz="2000" dirty="0">
                <a:solidFill>
                  <a:srgbClr val="0070C0"/>
                </a:solidFill>
              </a:rPr>
              <a:t>CALIBRATION</a:t>
            </a:r>
          </a:p>
          <a:p>
            <a:pPr marL="0" lvl="1">
              <a:spcBef>
                <a:spcPct val="20000"/>
              </a:spcBef>
            </a:pPr>
            <a:endParaRPr lang="pl-PL" sz="2000" dirty="0">
              <a:solidFill>
                <a:srgbClr val="0070C0"/>
              </a:solidFill>
            </a:endParaRPr>
          </a:p>
        </p:txBody>
      </p:sp>
      <p:graphicFrame>
        <p:nvGraphicFramePr>
          <p:cNvPr id="12" name="Grafikon 11"/>
          <p:cNvGraphicFramePr>
            <a:graphicFrameLocks/>
          </p:cNvGraphicFramePr>
          <p:nvPr>
            <p:extLst>
              <p:ext uri="{D42A27DB-BD31-4B8C-83A1-F6EECF244321}">
                <p14:modId xmlns:p14="http://schemas.microsoft.com/office/powerpoint/2010/main" val="1220545576"/>
              </p:ext>
            </p:extLst>
          </p:nvPr>
        </p:nvGraphicFramePr>
        <p:xfrm>
          <a:off x="434960" y="2157496"/>
          <a:ext cx="7938786" cy="3597135"/>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1">
            <a:extLst>
              <a:ext uri="{FF2B5EF4-FFF2-40B4-BE49-F238E27FC236}">
                <a16:creationId xmlns:a16="http://schemas.microsoft.com/office/drawing/2014/main" id="{D0EB8BF3-912E-4E9D-A210-FBF7BDB6FD3B}"/>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338107667"/>
      </p:ext>
    </p:extLst>
  </p:cSld>
  <p:clrMapOvr>
    <a:masterClrMapping/>
  </p:clrMapOvr>
  <p:transition spd="med">
    <p:fade thruBlk="1"/>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779770"/>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PERFORMANCE TEST</a:t>
            </a:r>
          </a:p>
          <a:p>
            <a:pPr marL="0" lvl="1">
              <a:spcBef>
                <a:spcPct val="20000"/>
              </a:spcBef>
            </a:pPr>
            <a:endParaRPr lang="pl-PL" sz="1050" dirty="0">
              <a:solidFill>
                <a:srgbClr val="0070C0"/>
              </a:solidFill>
            </a:endParaRPr>
          </a:p>
          <a:p>
            <a:pPr marL="0" lvl="1">
              <a:spcBef>
                <a:spcPct val="20000"/>
              </a:spcBef>
            </a:pPr>
            <a:r>
              <a:rPr lang="en-US" sz="2000" dirty="0">
                <a:solidFill>
                  <a:srgbClr val="0070C0"/>
                </a:solidFill>
              </a:rPr>
              <a:t>In addition to the calibration, a test of the performance of the analyzer is carried</a:t>
            </a:r>
            <a:r>
              <a:rPr lang="hr-HR" sz="2000" dirty="0">
                <a:solidFill>
                  <a:srgbClr val="0070C0"/>
                </a:solidFill>
              </a:rPr>
              <a:t> </a:t>
            </a:r>
            <a:r>
              <a:rPr lang="en-US" sz="2000" dirty="0">
                <a:solidFill>
                  <a:srgbClr val="0070C0"/>
                </a:solidFill>
              </a:rPr>
              <a:t>out</a:t>
            </a:r>
            <a:r>
              <a:rPr lang="hr-HR" sz="2000" dirty="0">
                <a:solidFill>
                  <a:srgbClr val="0070C0"/>
                </a:solidFill>
              </a:rPr>
              <a:t> </a:t>
            </a:r>
            <a:r>
              <a:rPr lang="hr-HR" sz="2000" dirty="0" err="1">
                <a:solidFill>
                  <a:srgbClr val="0070C0"/>
                </a:solidFill>
              </a:rPr>
              <a:t>which</a:t>
            </a:r>
            <a:r>
              <a:rPr lang="hr-HR" sz="2000" dirty="0">
                <a:solidFill>
                  <a:srgbClr val="0070C0"/>
                </a:solidFill>
              </a:rPr>
              <a:t> </a:t>
            </a:r>
            <a:r>
              <a:rPr lang="en-US" sz="2000" dirty="0">
                <a:solidFill>
                  <a:srgbClr val="0070C0"/>
                </a:solidFill>
              </a:rPr>
              <a:t>includes</a:t>
            </a:r>
            <a:r>
              <a:rPr lang="pl-PL" sz="2000" dirty="0">
                <a:solidFill>
                  <a:srgbClr val="0070C0"/>
                </a:solidFill>
              </a:rPr>
              <a:t>:</a:t>
            </a:r>
          </a:p>
          <a:p>
            <a:pPr marL="342900" lvl="1" indent="-342900">
              <a:spcBef>
                <a:spcPct val="20000"/>
              </a:spcBef>
              <a:buFontTx/>
              <a:buChar char="-"/>
            </a:pPr>
            <a:r>
              <a:rPr lang="pl-PL" sz="2000" dirty="0">
                <a:solidFill>
                  <a:srgbClr val="0070C0"/>
                </a:solidFill>
              </a:rPr>
              <a:t>lack of fit </a:t>
            </a:r>
          </a:p>
          <a:p>
            <a:pPr marL="342900" lvl="1" indent="-342900">
              <a:spcBef>
                <a:spcPct val="20000"/>
              </a:spcBef>
              <a:buFontTx/>
              <a:buChar char="-"/>
            </a:pPr>
            <a:r>
              <a:rPr lang="en-US" sz="2000" dirty="0">
                <a:solidFill>
                  <a:srgbClr val="0070C0"/>
                </a:solidFill>
              </a:rPr>
              <a:t>check the standard deviation of three-point and zero repeatability</a:t>
            </a:r>
            <a:r>
              <a:rPr lang="hr-HR" sz="2000" dirty="0">
                <a:solidFill>
                  <a:srgbClr val="0070C0"/>
                </a:solidFill>
              </a:rPr>
              <a:t> </a:t>
            </a:r>
            <a:r>
              <a:rPr lang="hr-HR" sz="2000" dirty="0" err="1">
                <a:solidFill>
                  <a:srgbClr val="0070C0"/>
                </a:solidFill>
              </a:rPr>
              <a:t>and</a:t>
            </a:r>
            <a:endParaRPr lang="pl-PL" sz="2000" dirty="0">
              <a:solidFill>
                <a:srgbClr val="0070C0"/>
              </a:solidFill>
            </a:endParaRPr>
          </a:p>
          <a:p>
            <a:pPr marL="342900" lvl="1" indent="-342900">
              <a:spcBef>
                <a:spcPct val="20000"/>
              </a:spcBef>
              <a:buFontTx/>
              <a:buChar char="-"/>
            </a:pPr>
            <a:r>
              <a:rPr lang="hr-HR" sz="2000" dirty="0">
                <a:solidFill>
                  <a:srgbClr val="0070C0"/>
                </a:solidFill>
              </a:rPr>
              <a:t>s</a:t>
            </a:r>
            <a:r>
              <a:rPr lang="en-US" sz="2000" dirty="0" err="1">
                <a:solidFill>
                  <a:srgbClr val="0070C0"/>
                </a:solidFill>
              </a:rPr>
              <a:t>hort</a:t>
            </a:r>
            <a:r>
              <a:rPr lang="en-US" sz="2000" dirty="0">
                <a:solidFill>
                  <a:srgbClr val="0070C0"/>
                </a:solidFill>
              </a:rPr>
              <a:t>-time check to zero and range</a:t>
            </a:r>
            <a:r>
              <a:rPr lang="pl-PL" sz="2000" dirty="0">
                <a:solidFill>
                  <a:srgbClr val="0070C0"/>
                </a:solidFill>
              </a:rPr>
              <a:t> </a:t>
            </a:r>
          </a:p>
          <a:p>
            <a:pPr marL="342900" lvl="1" indent="-342900">
              <a:spcBef>
                <a:spcPct val="20000"/>
              </a:spcBef>
              <a:buFontTx/>
              <a:buChar char="-"/>
            </a:pPr>
            <a:r>
              <a:rPr lang="en-US" sz="2000" dirty="0">
                <a:solidFill>
                  <a:srgbClr val="0070C0"/>
                </a:solidFill>
              </a:rPr>
              <a:t>checking the efficiency of the converter (NO/NOx analyzers</a:t>
            </a:r>
            <a:r>
              <a:rPr lang="pl-PL" sz="2000" dirty="0">
                <a:solidFill>
                  <a:srgbClr val="0070C0"/>
                </a:solidFill>
              </a:rPr>
              <a:t>). </a:t>
            </a:r>
          </a:p>
          <a:p>
            <a:pPr marL="0" lvl="1">
              <a:spcBef>
                <a:spcPct val="20000"/>
              </a:spcBef>
            </a:pPr>
            <a:endParaRPr lang="pl-PL" sz="1000" dirty="0">
              <a:solidFill>
                <a:srgbClr val="0070C0"/>
              </a:solidFill>
            </a:endParaRPr>
          </a:p>
          <a:p>
            <a:pPr marL="0" lvl="1">
              <a:spcBef>
                <a:spcPct val="20000"/>
              </a:spcBef>
            </a:pPr>
            <a:r>
              <a:rPr lang="en-US" sz="2000" dirty="0">
                <a:solidFill>
                  <a:srgbClr val="0070C0"/>
                </a:solidFill>
              </a:rPr>
              <a:t>The analyzer must meet the values within the admissibility limits prescribed</a:t>
            </a:r>
            <a:r>
              <a:rPr lang="hr-HR" sz="2000" dirty="0">
                <a:solidFill>
                  <a:srgbClr val="0070C0"/>
                </a:solidFill>
              </a:rPr>
              <a:t> </a:t>
            </a:r>
            <a:r>
              <a:rPr lang="en-US" sz="2000" dirty="0">
                <a:solidFill>
                  <a:srgbClr val="0070C0"/>
                </a:solidFill>
              </a:rPr>
              <a:t>for each individual analyzer prescribed by the corresponding HRN EN standard</a:t>
            </a:r>
            <a:r>
              <a:rPr lang="pl-PL" sz="2000" dirty="0">
                <a:solidFill>
                  <a:srgbClr val="0070C0"/>
                </a:solidFill>
              </a:rPr>
              <a:t>. </a:t>
            </a:r>
          </a:p>
          <a:p>
            <a:pPr marL="0" lvl="1">
              <a:spcBef>
                <a:spcPct val="20000"/>
              </a:spcBef>
            </a:pPr>
            <a:r>
              <a:rPr lang="en-US" sz="2000" dirty="0">
                <a:solidFill>
                  <a:srgbClr val="0070C0"/>
                </a:solidFill>
              </a:rPr>
              <a:t>The performance check is carried out once a year (usually </a:t>
            </a:r>
            <a:r>
              <a:rPr lang="hr-HR" sz="2000" dirty="0" err="1">
                <a:solidFill>
                  <a:srgbClr val="0070C0"/>
                </a:solidFill>
              </a:rPr>
              <a:t>during</a:t>
            </a:r>
            <a:r>
              <a:rPr lang="hr-HR" sz="2000" dirty="0">
                <a:solidFill>
                  <a:srgbClr val="0070C0"/>
                </a:solidFill>
              </a:rPr>
              <a:t> </a:t>
            </a:r>
            <a:r>
              <a:rPr lang="en-US" sz="2000" dirty="0">
                <a:solidFill>
                  <a:srgbClr val="0070C0"/>
                </a:solidFill>
              </a:rPr>
              <a:t>calibration</a:t>
            </a:r>
            <a:r>
              <a:rPr lang="pl-PL" sz="2000" dirty="0">
                <a:solidFill>
                  <a:srgbClr val="0070C0"/>
                </a:solidFill>
              </a:rPr>
              <a:t>).</a:t>
            </a:r>
          </a:p>
        </p:txBody>
      </p:sp>
      <p:sp>
        <p:nvSpPr>
          <p:cNvPr id="12" name="TextBox 11">
            <a:extLst>
              <a:ext uri="{FF2B5EF4-FFF2-40B4-BE49-F238E27FC236}">
                <a16:creationId xmlns:a16="http://schemas.microsoft.com/office/drawing/2014/main" id="{1E1148E9-ED8B-41A3-B449-A2F12682866B}"/>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283954287"/>
      </p:ext>
    </p:extLst>
  </p:cSld>
  <p:clrMapOvr>
    <a:masterClrMapping/>
  </p:clrMapOvr>
  <p:transition spd="med">
    <p:fade thruBlk="1"/>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830997"/>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r>
              <a:rPr lang="pl-PL" sz="2000" dirty="0">
                <a:solidFill>
                  <a:srgbClr val="0070C0"/>
                </a:solidFill>
              </a:rPr>
              <a:t>Performance test - SO</a:t>
            </a:r>
            <a:r>
              <a:rPr lang="pl-PL" sz="1200" dirty="0">
                <a:solidFill>
                  <a:srgbClr val="0070C0"/>
                </a:solidFill>
              </a:rPr>
              <a:t>2 </a:t>
            </a:r>
            <a:r>
              <a:rPr lang="pl-PL" sz="2000" dirty="0">
                <a:solidFill>
                  <a:srgbClr val="0070C0"/>
                </a:solidFill>
              </a:rPr>
              <a:t>analyzers</a:t>
            </a:r>
          </a:p>
        </p:txBody>
      </p:sp>
      <p:graphicFrame>
        <p:nvGraphicFramePr>
          <p:cNvPr id="3" name="Tablica 2"/>
          <p:cNvGraphicFramePr>
            <a:graphicFrameLocks noGrp="1"/>
          </p:cNvGraphicFramePr>
          <p:nvPr>
            <p:extLst>
              <p:ext uri="{D42A27DB-BD31-4B8C-83A1-F6EECF244321}">
                <p14:modId xmlns:p14="http://schemas.microsoft.com/office/powerpoint/2010/main" val="1495274401"/>
              </p:ext>
            </p:extLst>
          </p:nvPr>
        </p:nvGraphicFramePr>
        <p:xfrm>
          <a:off x="1813877" y="2161620"/>
          <a:ext cx="5649595" cy="4206240"/>
        </p:xfrm>
        <a:graphic>
          <a:graphicData uri="http://schemas.openxmlformats.org/drawingml/2006/table">
            <a:tbl>
              <a:tblPr firstRow="1" firstCol="1" bandRow="1">
                <a:tableStyleId>{5C22544A-7EE6-4342-B048-85BDC9FD1C3A}</a:tableStyleId>
              </a:tblPr>
              <a:tblGrid>
                <a:gridCol w="884555">
                  <a:extLst>
                    <a:ext uri="{9D8B030D-6E8A-4147-A177-3AD203B41FA5}">
                      <a16:colId xmlns:a16="http://schemas.microsoft.com/office/drawing/2014/main" val="321722809"/>
                    </a:ext>
                  </a:extLst>
                </a:gridCol>
                <a:gridCol w="605790">
                  <a:extLst>
                    <a:ext uri="{9D8B030D-6E8A-4147-A177-3AD203B41FA5}">
                      <a16:colId xmlns:a16="http://schemas.microsoft.com/office/drawing/2014/main" val="1602726541"/>
                    </a:ext>
                  </a:extLst>
                </a:gridCol>
                <a:gridCol w="1290320">
                  <a:extLst>
                    <a:ext uri="{9D8B030D-6E8A-4147-A177-3AD203B41FA5}">
                      <a16:colId xmlns:a16="http://schemas.microsoft.com/office/drawing/2014/main" val="760900533"/>
                    </a:ext>
                  </a:extLst>
                </a:gridCol>
                <a:gridCol w="810260">
                  <a:extLst>
                    <a:ext uri="{9D8B030D-6E8A-4147-A177-3AD203B41FA5}">
                      <a16:colId xmlns:a16="http://schemas.microsoft.com/office/drawing/2014/main" val="868863633"/>
                    </a:ext>
                  </a:extLst>
                </a:gridCol>
                <a:gridCol w="834390">
                  <a:extLst>
                    <a:ext uri="{9D8B030D-6E8A-4147-A177-3AD203B41FA5}">
                      <a16:colId xmlns:a16="http://schemas.microsoft.com/office/drawing/2014/main" val="3889040259"/>
                    </a:ext>
                  </a:extLst>
                </a:gridCol>
                <a:gridCol w="1224280">
                  <a:extLst>
                    <a:ext uri="{9D8B030D-6E8A-4147-A177-3AD203B41FA5}">
                      <a16:colId xmlns:a16="http://schemas.microsoft.com/office/drawing/2014/main" val="2504765789"/>
                    </a:ext>
                  </a:extLst>
                </a:gridCol>
              </a:tblGrid>
              <a:tr h="0">
                <a:tc>
                  <a:txBody>
                    <a:bodyPr/>
                    <a:lstStyle/>
                    <a:p>
                      <a:pPr algn="ctr">
                        <a:spcAft>
                          <a:spcPts val="0"/>
                        </a:spcAft>
                      </a:pPr>
                      <a:r>
                        <a:rPr lang="hr-HR" sz="800" dirty="0">
                          <a:effectLst/>
                        </a:rPr>
                        <a:t>Broj prema Tablici 6 ili 1 norme HRN EN 14212</a:t>
                      </a:r>
                      <a:endParaRPr lang="hr-HR" sz="1200" dirty="0">
                        <a:effectLst/>
                      </a:endParaRPr>
                    </a:p>
                    <a:p>
                      <a:pPr algn="ctr">
                        <a:spcAft>
                          <a:spcPts val="0"/>
                        </a:spcAft>
                      </a:pPr>
                      <a:r>
                        <a:rPr lang="hr-HR" sz="800" dirty="0" err="1">
                          <a:effectLst/>
                        </a:rPr>
                        <a:t>Number</a:t>
                      </a:r>
                      <a:r>
                        <a:rPr lang="hr-HR" sz="800" dirty="0">
                          <a:effectLst/>
                        </a:rPr>
                        <a:t> </a:t>
                      </a:r>
                      <a:r>
                        <a:rPr lang="hr-HR" sz="800" dirty="0" err="1">
                          <a:effectLst/>
                        </a:rPr>
                        <a:t>according</a:t>
                      </a:r>
                      <a:r>
                        <a:rPr lang="hr-HR" sz="800" dirty="0">
                          <a:effectLst/>
                        </a:rPr>
                        <a:t> to Table 6 </a:t>
                      </a:r>
                      <a:r>
                        <a:rPr lang="hr-HR" sz="800" dirty="0" err="1">
                          <a:effectLst/>
                        </a:rPr>
                        <a:t>or</a:t>
                      </a:r>
                      <a:r>
                        <a:rPr lang="hr-HR" sz="800" dirty="0">
                          <a:effectLst/>
                        </a:rPr>
                        <a:t> 1 </a:t>
                      </a:r>
                      <a:r>
                        <a:rPr lang="hr-HR" sz="800" dirty="0" err="1">
                          <a:effectLst/>
                        </a:rPr>
                        <a:t>of</a:t>
                      </a:r>
                      <a:r>
                        <a:rPr lang="hr-HR" sz="800" dirty="0">
                          <a:effectLst/>
                        </a:rPr>
                        <a:t> </a:t>
                      </a:r>
                      <a:r>
                        <a:rPr lang="hr-HR" sz="800" dirty="0" err="1">
                          <a:effectLst/>
                        </a:rPr>
                        <a:t>the</a:t>
                      </a:r>
                      <a:r>
                        <a:rPr lang="hr-HR" sz="800" dirty="0">
                          <a:effectLst/>
                        </a:rPr>
                        <a:t> EN 14212</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dirty="0">
                          <a:effectLst/>
                        </a:rPr>
                        <a:t>Oznaka iz norme HRN EN 14212</a:t>
                      </a:r>
                      <a:endParaRPr lang="hr-HR" sz="1200" dirty="0">
                        <a:effectLst/>
                      </a:endParaRPr>
                    </a:p>
                    <a:p>
                      <a:pPr algn="ctr">
                        <a:spcAft>
                          <a:spcPts val="0"/>
                        </a:spcAft>
                      </a:pPr>
                      <a:r>
                        <a:rPr lang="hr-HR" sz="800" dirty="0" err="1">
                          <a:effectLst/>
                        </a:rPr>
                        <a:t>Symbol</a:t>
                      </a:r>
                      <a:r>
                        <a:rPr lang="hr-HR" sz="800" dirty="0">
                          <a:effectLst/>
                        </a:rPr>
                        <a:t> </a:t>
                      </a:r>
                      <a:r>
                        <a:rPr lang="hr-HR" sz="800" dirty="0" err="1">
                          <a:effectLst/>
                        </a:rPr>
                        <a:t>according</a:t>
                      </a:r>
                      <a:r>
                        <a:rPr lang="hr-HR" sz="800" dirty="0">
                          <a:effectLst/>
                        </a:rPr>
                        <a:t> to EN 14212</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Karakteristika</a:t>
                      </a:r>
                      <a:endParaRPr lang="hr-HR" sz="1200">
                        <a:effectLst/>
                      </a:endParaRPr>
                    </a:p>
                    <a:p>
                      <a:pPr algn="ctr">
                        <a:spcAft>
                          <a:spcPts val="0"/>
                        </a:spcAft>
                      </a:pPr>
                      <a:r>
                        <a:rPr lang="hr-HR" sz="800">
                          <a:effectLst/>
                        </a:rPr>
                        <a:t>Characteristic</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Rezultat provjere</a:t>
                      </a:r>
                      <a:endParaRPr lang="hr-HR" sz="1200">
                        <a:effectLst/>
                      </a:endParaRPr>
                    </a:p>
                    <a:p>
                      <a:pPr algn="ctr">
                        <a:spcAft>
                          <a:spcPts val="0"/>
                        </a:spcAft>
                      </a:pPr>
                      <a:r>
                        <a:rPr lang="hr-HR" sz="800">
                          <a:effectLst/>
                        </a:rPr>
                        <a:t>(nmol/mol ili %)</a:t>
                      </a:r>
                      <a:endParaRPr lang="hr-HR" sz="1200">
                        <a:effectLst/>
                      </a:endParaRPr>
                    </a:p>
                    <a:p>
                      <a:pPr algn="ctr">
                        <a:spcAft>
                          <a:spcPts val="0"/>
                        </a:spcAft>
                      </a:pPr>
                      <a:r>
                        <a:rPr lang="hr-HR" sz="800">
                          <a:effectLst/>
                        </a:rPr>
                        <a:t>Result of the check</a:t>
                      </a:r>
                      <a:endParaRPr lang="hr-HR" sz="1200">
                        <a:effectLst/>
                      </a:endParaRPr>
                    </a:p>
                    <a:p>
                      <a:pPr algn="ctr">
                        <a:spcAft>
                          <a:spcPts val="0"/>
                        </a:spcAft>
                      </a:pPr>
                      <a:r>
                        <a:rPr lang="hr-HR" sz="800">
                          <a:effectLst/>
                        </a:rPr>
                        <a:t>(nmol/mol or %)</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Granice prihvatljivosti</a:t>
                      </a:r>
                      <a:endParaRPr lang="hr-HR" sz="1200">
                        <a:effectLst/>
                      </a:endParaRPr>
                    </a:p>
                    <a:p>
                      <a:pPr algn="ctr">
                        <a:spcAft>
                          <a:spcPts val="0"/>
                        </a:spcAft>
                      </a:pPr>
                      <a:r>
                        <a:rPr lang="hr-HR" sz="800">
                          <a:effectLst/>
                        </a:rPr>
                        <a:t>Acceptance limits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Sukladnost</a:t>
                      </a:r>
                      <a:endParaRPr lang="hr-HR" sz="1200">
                        <a:effectLst/>
                      </a:endParaRPr>
                    </a:p>
                    <a:p>
                      <a:pPr algn="ctr">
                        <a:spcAft>
                          <a:spcPts val="0"/>
                        </a:spcAft>
                      </a:pPr>
                      <a:r>
                        <a:rPr lang="hr-HR" sz="800">
                          <a:effectLst/>
                        </a:rPr>
                        <a:t>Compliance</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513011706"/>
                  </a:ext>
                </a:extLst>
              </a:tr>
              <a:tr h="396240">
                <a:tc>
                  <a:txBody>
                    <a:bodyPr/>
                    <a:lstStyle/>
                    <a:p>
                      <a:pPr marL="22225" algn="ctr">
                        <a:spcAft>
                          <a:spcPts val="0"/>
                        </a:spcAft>
                      </a:pPr>
                      <a:r>
                        <a:rPr lang="hr-HR" sz="1200">
                          <a:effectLst/>
                        </a:rPr>
                        <a:t>Tablica 6/2a</a:t>
                      </a:r>
                    </a:p>
                    <a:p>
                      <a:pPr marL="22225" algn="ctr">
                        <a:spcAft>
                          <a:spcPts val="0"/>
                        </a:spcAft>
                      </a:pPr>
                      <a:r>
                        <a:rPr lang="hr-HR" sz="1100">
                          <a:effectLst/>
                        </a:rPr>
                        <a:t>Table 6/2a</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s</a:t>
                      </a:r>
                      <a:r>
                        <a:rPr lang="hr-HR" sz="1200" baseline="-25000">
                          <a:effectLst/>
                        </a:rPr>
                        <a:t>r,z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dirty="0">
                          <a:effectLst/>
                        </a:rPr>
                        <a:t>ponovljivost na nultom plinu</a:t>
                      </a:r>
                      <a:endParaRPr lang="hr-HR" sz="1200" dirty="0">
                        <a:effectLst/>
                      </a:endParaRPr>
                    </a:p>
                    <a:p>
                      <a:pPr algn="ctr">
                        <a:spcAft>
                          <a:spcPts val="0"/>
                        </a:spcAft>
                      </a:pPr>
                      <a:r>
                        <a:rPr lang="hr-HR" sz="800" dirty="0" err="1">
                          <a:effectLst/>
                        </a:rPr>
                        <a:t>repeatability</a:t>
                      </a:r>
                      <a:r>
                        <a:rPr lang="hr-HR" sz="800" dirty="0">
                          <a:effectLst/>
                        </a:rPr>
                        <a:t> at zero</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0,09</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1,0 nmol/mol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579131534"/>
                  </a:ext>
                </a:extLst>
              </a:tr>
              <a:tr h="396240">
                <a:tc>
                  <a:txBody>
                    <a:bodyPr/>
                    <a:lstStyle/>
                    <a:p>
                      <a:pPr marL="22225" algn="ctr">
                        <a:spcAft>
                          <a:spcPts val="0"/>
                        </a:spcAft>
                      </a:pPr>
                      <a:r>
                        <a:rPr lang="hr-HR" sz="1200">
                          <a:effectLst/>
                        </a:rPr>
                        <a:t>Tablica 6/2b</a:t>
                      </a:r>
                    </a:p>
                    <a:p>
                      <a:pPr marL="22225" algn="ctr">
                        <a:spcAft>
                          <a:spcPts val="0"/>
                        </a:spcAft>
                      </a:pPr>
                      <a:r>
                        <a:rPr lang="hr-HR" sz="1100">
                          <a:effectLst/>
                        </a:rPr>
                        <a:t>Table 6/2b</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s</a:t>
                      </a:r>
                      <a:r>
                        <a:rPr lang="hr-HR" sz="1200" baseline="-25000">
                          <a:effectLst/>
                        </a:rPr>
                        <a:t>r</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ponovljivost na rasponu</a:t>
                      </a:r>
                      <a:endParaRPr lang="hr-HR" sz="1200">
                        <a:effectLst/>
                      </a:endParaRPr>
                    </a:p>
                    <a:p>
                      <a:pPr algn="ctr">
                        <a:spcAft>
                          <a:spcPts val="0"/>
                        </a:spcAft>
                      </a:pPr>
                      <a:r>
                        <a:rPr lang="hr-HR" sz="700">
                          <a:effectLst/>
                        </a:rPr>
                        <a:t>(80% mjernog područja)</a:t>
                      </a:r>
                      <a:endParaRPr lang="hr-HR" sz="1200">
                        <a:effectLst/>
                      </a:endParaRPr>
                    </a:p>
                    <a:p>
                      <a:pPr algn="ctr">
                        <a:spcAft>
                          <a:spcPts val="0"/>
                        </a:spcAft>
                      </a:pPr>
                      <a:r>
                        <a:rPr lang="hr-HR" sz="800">
                          <a:effectLst/>
                        </a:rPr>
                        <a:t>repeatability at span</a:t>
                      </a:r>
                      <a:endParaRPr lang="hr-HR" sz="1200">
                        <a:effectLst/>
                      </a:endParaRPr>
                    </a:p>
                    <a:p>
                      <a:pPr algn="ctr">
                        <a:spcAft>
                          <a:spcPts val="0"/>
                        </a:spcAft>
                      </a:pPr>
                      <a:r>
                        <a:rPr lang="hr-HR" sz="700">
                          <a:effectLst/>
                        </a:rPr>
                        <a:t>(80% of measurement range)</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0,16%</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1,5%</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50092200"/>
                  </a:ext>
                </a:extLst>
              </a:tr>
              <a:tr h="396240">
                <a:tc>
                  <a:txBody>
                    <a:bodyPr/>
                    <a:lstStyle/>
                    <a:p>
                      <a:pPr marL="22225" algn="ctr">
                        <a:spcAft>
                          <a:spcPts val="0"/>
                        </a:spcAft>
                      </a:pPr>
                      <a:r>
                        <a:rPr lang="hr-HR" sz="1200">
                          <a:effectLst/>
                        </a:rPr>
                        <a:t>Tablica 6/5b</a:t>
                      </a:r>
                    </a:p>
                    <a:p>
                      <a:pPr marL="22225" algn="ctr">
                        <a:spcAft>
                          <a:spcPts val="0"/>
                        </a:spcAft>
                      </a:pPr>
                      <a:r>
                        <a:rPr lang="hr-HR" sz="1100">
                          <a:effectLst/>
                        </a:rPr>
                        <a:t>Table 6/5b</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r</a:t>
                      </a:r>
                      <a:r>
                        <a:rPr lang="hr-HR" sz="1200" baseline="-25000">
                          <a:effectLst/>
                        </a:rPr>
                        <a:t>max</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nelinearnost za točke različite od 0</a:t>
                      </a:r>
                      <a:endParaRPr lang="hr-HR" sz="1200">
                        <a:effectLst/>
                      </a:endParaRPr>
                    </a:p>
                    <a:p>
                      <a:pPr algn="ctr">
                        <a:spcAft>
                          <a:spcPts val="0"/>
                        </a:spcAft>
                      </a:pPr>
                      <a:r>
                        <a:rPr lang="hr-HR" sz="800">
                          <a:effectLst/>
                        </a:rPr>
                        <a:t>lack of fit at concentrations</a:t>
                      </a:r>
                      <a:endParaRPr lang="hr-HR" sz="1200">
                        <a:effectLst/>
                      </a:endParaRPr>
                    </a:p>
                    <a:p>
                      <a:pPr algn="ctr">
                        <a:spcAft>
                          <a:spcPts val="0"/>
                        </a:spcAft>
                      </a:pPr>
                      <a:r>
                        <a:rPr lang="hr-HR" sz="800">
                          <a:effectLst/>
                        </a:rPr>
                        <a:t>higher than zero</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0,78%</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4,0%</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125957090"/>
                  </a:ext>
                </a:extLst>
              </a:tr>
              <a:tr h="396240">
                <a:tc>
                  <a:txBody>
                    <a:bodyPr/>
                    <a:lstStyle/>
                    <a:p>
                      <a:pPr marL="22225" algn="ctr">
                        <a:spcAft>
                          <a:spcPts val="0"/>
                        </a:spcAft>
                      </a:pPr>
                      <a:r>
                        <a:rPr lang="hr-HR" sz="1200">
                          <a:effectLst/>
                        </a:rPr>
                        <a:t>Tablica 6/5a</a:t>
                      </a:r>
                    </a:p>
                    <a:p>
                      <a:pPr marL="22225" algn="ctr">
                        <a:spcAft>
                          <a:spcPts val="0"/>
                        </a:spcAft>
                      </a:pPr>
                      <a:r>
                        <a:rPr lang="hr-HR" sz="1100">
                          <a:effectLst/>
                        </a:rPr>
                        <a:t>Table 6/5a</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xl,z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nelinearnost na 0</a:t>
                      </a:r>
                      <a:endParaRPr lang="hr-HR" sz="1200">
                        <a:effectLst/>
                      </a:endParaRPr>
                    </a:p>
                    <a:p>
                      <a:pPr algn="ctr">
                        <a:spcAft>
                          <a:spcPts val="0"/>
                        </a:spcAft>
                      </a:pPr>
                      <a:r>
                        <a:rPr lang="hr-HR" sz="800">
                          <a:effectLst/>
                        </a:rPr>
                        <a:t>lack of fit at zero</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-0,73</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5,0 nmol/mol </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363873963"/>
                  </a:ext>
                </a:extLst>
              </a:tr>
              <a:tr h="396240">
                <a:tc>
                  <a:txBody>
                    <a:bodyPr/>
                    <a:lstStyle/>
                    <a:p>
                      <a:pPr marL="22225" algn="ctr">
                        <a:spcAft>
                          <a:spcPts val="0"/>
                        </a:spcAft>
                      </a:pPr>
                      <a:r>
                        <a:rPr lang="hr-HR" sz="1200">
                          <a:effectLst/>
                        </a:rPr>
                        <a:t>Tablica 1/13</a:t>
                      </a:r>
                    </a:p>
                    <a:p>
                      <a:pPr marL="22225" algn="ctr">
                        <a:spcAft>
                          <a:spcPts val="0"/>
                        </a:spcAft>
                      </a:pPr>
                      <a:r>
                        <a:rPr lang="hr-HR" sz="1100">
                          <a:effectLst/>
                        </a:rPr>
                        <a:t>Table 1/13</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Ds,z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kratkotrajni odmak na nultom plinu</a:t>
                      </a:r>
                      <a:endParaRPr lang="hr-HR" sz="1200">
                        <a:effectLst/>
                      </a:endParaRPr>
                    </a:p>
                    <a:p>
                      <a:pPr algn="ctr">
                        <a:spcAft>
                          <a:spcPts val="0"/>
                        </a:spcAft>
                      </a:pPr>
                      <a:r>
                        <a:rPr lang="hr-HR" sz="800">
                          <a:effectLst/>
                        </a:rPr>
                        <a:t>short-term drift at zero level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-0,40</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2,0 nmol/mol kroz 12 sati / over 12 hours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33866415"/>
                  </a:ext>
                </a:extLst>
              </a:tr>
              <a:tr h="396240">
                <a:tc>
                  <a:txBody>
                    <a:bodyPr/>
                    <a:lstStyle/>
                    <a:p>
                      <a:pPr marL="22225" algn="ctr">
                        <a:spcAft>
                          <a:spcPts val="0"/>
                        </a:spcAft>
                      </a:pPr>
                      <a:r>
                        <a:rPr lang="hr-HR" sz="1200">
                          <a:effectLst/>
                        </a:rPr>
                        <a:t>Tablica 1/14</a:t>
                      </a:r>
                    </a:p>
                    <a:p>
                      <a:pPr marL="22225" algn="ctr">
                        <a:spcAft>
                          <a:spcPts val="0"/>
                        </a:spcAft>
                      </a:pPr>
                      <a:r>
                        <a:rPr lang="hr-HR" sz="1100">
                          <a:effectLst/>
                        </a:rPr>
                        <a:t>Table 1/14</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dirty="0" err="1">
                          <a:effectLst/>
                        </a:rPr>
                        <a:t>Ds,s</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kratkotrajni odmak na rasponu</a:t>
                      </a:r>
                      <a:endParaRPr lang="hr-HR" sz="1200">
                        <a:effectLst/>
                      </a:endParaRPr>
                    </a:p>
                    <a:p>
                      <a:pPr algn="ctr">
                        <a:spcAft>
                          <a:spcPts val="0"/>
                        </a:spcAft>
                      </a:pPr>
                      <a:r>
                        <a:rPr lang="hr-HR" sz="800">
                          <a:effectLst/>
                        </a:rPr>
                        <a:t>short-term drift at span level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1,65</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6,0 nmol/mol</a:t>
                      </a:r>
                      <a:endParaRPr lang="hr-HR" sz="1200">
                        <a:effectLst/>
                      </a:endParaRPr>
                    </a:p>
                    <a:p>
                      <a:pPr algn="ctr">
                        <a:spcAft>
                          <a:spcPts val="0"/>
                        </a:spcAft>
                      </a:pPr>
                      <a:r>
                        <a:rPr lang="hr-HR" sz="900">
                          <a:effectLst/>
                        </a:rPr>
                        <a:t>kroz 12 sati / over 12 hours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dirty="0">
                          <a:effectLst/>
                        </a:rPr>
                        <a:t>Zadovoljava</a:t>
                      </a:r>
                      <a:endParaRPr lang="hr-HR" sz="1200" dirty="0">
                        <a:effectLst/>
                      </a:endParaRPr>
                    </a:p>
                    <a:p>
                      <a:pPr algn="ctr">
                        <a:spcAft>
                          <a:spcPts val="0"/>
                        </a:spcAft>
                      </a:pPr>
                      <a:r>
                        <a:rPr lang="hr-HR" sz="1100" dirty="0" err="1">
                          <a:effectLst/>
                        </a:rPr>
                        <a:t>Complies</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048386030"/>
                  </a:ext>
                </a:extLst>
              </a:tr>
            </a:tbl>
          </a:graphicData>
        </a:graphic>
      </p:graphicFrame>
      <p:sp>
        <p:nvSpPr>
          <p:cNvPr id="12" name="TextBox 11">
            <a:extLst>
              <a:ext uri="{FF2B5EF4-FFF2-40B4-BE49-F238E27FC236}">
                <a16:creationId xmlns:a16="http://schemas.microsoft.com/office/drawing/2014/main" id="{D401EE0C-C43A-4C3A-ABBC-43EEFB121007}"/>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953041902"/>
      </p:ext>
    </p:extLst>
  </p:cSld>
  <p:clrMapOvr>
    <a:masterClrMapping/>
  </p:clrMapOvr>
  <p:transition spd="med">
    <p:fade thruBlk="1"/>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830997"/>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r>
              <a:rPr lang="pl-PL" sz="2000" dirty="0">
                <a:solidFill>
                  <a:srgbClr val="0070C0"/>
                </a:solidFill>
              </a:rPr>
              <a:t>Performance test - CO</a:t>
            </a:r>
            <a:r>
              <a:rPr lang="pl-PL" sz="1200" dirty="0">
                <a:solidFill>
                  <a:srgbClr val="0070C0"/>
                </a:solidFill>
              </a:rPr>
              <a:t> </a:t>
            </a:r>
            <a:r>
              <a:rPr lang="pl-PL" sz="2000" dirty="0">
                <a:solidFill>
                  <a:srgbClr val="0070C0"/>
                </a:solidFill>
              </a:rPr>
              <a:t>analyzers</a:t>
            </a:r>
          </a:p>
        </p:txBody>
      </p:sp>
      <p:graphicFrame>
        <p:nvGraphicFramePr>
          <p:cNvPr id="4" name="Tablica 3"/>
          <p:cNvGraphicFramePr>
            <a:graphicFrameLocks noGrp="1"/>
          </p:cNvGraphicFramePr>
          <p:nvPr>
            <p:extLst>
              <p:ext uri="{D42A27DB-BD31-4B8C-83A1-F6EECF244321}">
                <p14:modId xmlns:p14="http://schemas.microsoft.com/office/powerpoint/2010/main" val="1415892289"/>
              </p:ext>
            </p:extLst>
          </p:nvPr>
        </p:nvGraphicFramePr>
        <p:xfrm>
          <a:off x="1662979" y="2128203"/>
          <a:ext cx="5649595" cy="4206240"/>
        </p:xfrm>
        <a:graphic>
          <a:graphicData uri="http://schemas.openxmlformats.org/drawingml/2006/table">
            <a:tbl>
              <a:tblPr firstRow="1" firstCol="1" bandRow="1">
                <a:tableStyleId>{5C22544A-7EE6-4342-B048-85BDC9FD1C3A}</a:tableStyleId>
              </a:tblPr>
              <a:tblGrid>
                <a:gridCol w="884555">
                  <a:extLst>
                    <a:ext uri="{9D8B030D-6E8A-4147-A177-3AD203B41FA5}">
                      <a16:colId xmlns:a16="http://schemas.microsoft.com/office/drawing/2014/main" val="2664507218"/>
                    </a:ext>
                  </a:extLst>
                </a:gridCol>
                <a:gridCol w="605790">
                  <a:extLst>
                    <a:ext uri="{9D8B030D-6E8A-4147-A177-3AD203B41FA5}">
                      <a16:colId xmlns:a16="http://schemas.microsoft.com/office/drawing/2014/main" val="3783762860"/>
                    </a:ext>
                  </a:extLst>
                </a:gridCol>
                <a:gridCol w="1290320">
                  <a:extLst>
                    <a:ext uri="{9D8B030D-6E8A-4147-A177-3AD203B41FA5}">
                      <a16:colId xmlns:a16="http://schemas.microsoft.com/office/drawing/2014/main" val="2776599500"/>
                    </a:ext>
                  </a:extLst>
                </a:gridCol>
                <a:gridCol w="810260">
                  <a:extLst>
                    <a:ext uri="{9D8B030D-6E8A-4147-A177-3AD203B41FA5}">
                      <a16:colId xmlns:a16="http://schemas.microsoft.com/office/drawing/2014/main" val="359450515"/>
                    </a:ext>
                  </a:extLst>
                </a:gridCol>
                <a:gridCol w="834390">
                  <a:extLst>
                    <a:ext uri="{9D8B030D-6E8A-4147-A177-3AD203B41FA5}">
                      <a16:colId xmlns:a16="http://schemas.microsoft.com/office/drawing/2014/main" val="3969165074"/>
                    </a:ext>
                  </a:extLst>
                </a:gridCol>
                <a:gridCol w="1224280">
                  <a:extLst>
                    <a:ext uri="{9D8B030D-6E8A-4147-A177-3AD203B41FA5}">
                      <a16:colId xmlns:a16="http://schemas.microsoft.com/office/drawing/2014/main" val="2170247672"/>
                    </a:ext>
                  </a:extLst>
                </a:gridCol>
              </a:tblGrid>
              <a:tr h="0">
                <a:tc>
                  <a:txBody>
                    <a:bodyPr/>
                    <a:lstStyle/>
                    <a:p>
                      <a:pPr algn="ctr">
                        <a:spcAft>
                          <a:spcPts val="0"/>
                        </a:spcAft>
                      </a:pPr>
                      <a:r>
                        <a:rPr lang="hr-HR" sz="800">
                          <a:effectLst/>
                        </a:rPr>
                        <a:t>Broj prema Tablici 6 ili 1 norme HRN EN 14626</a:t>
                      </a:r>
                      <a:endParaRPr lang="hr-HR" sz="1200">
                        <a:effectLst/>
                      </a:endParaRPr>
                    </a:p>
                    <a:p>
                      <a:pPr algn="ctr">
                        <a:spcAft>
                          <a:spcPts val="0"/>
                        </a:spcAft>
                      </a:pPr>
                      <a:r>
                        <a:rPr lang="hr-HR" sz="800">
                          <a:effectLst/>
                        </a:rPr>
                        <a:t>Number according to Table 6 or 1 of the EN 14626</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Oznaka iz norme HRN EN 14626</a:t>
                      </a:r>
                      <a:endParaRPr lang="hr-HR" sz="1200">
                        <a:effectLst/>
                      </a:endParaRPr>
                    </a:p>
                    <a:p>
                      <a:pPr algn="ctr">
                        <a:spcAft>
                          <a:spcPts val="0"/>
                        </a:spcAft>
                      </a:pPr>
                      <a:r>
                        <a:rPr lang="hr-HR" sz="800">
                          <a:effectLst/>
                        </a:rPr>
                        <a:t>Symbol according to EN 14626</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Karakteristika</a:t>
                      </a:r>
                      <a:endParaRPr lang="hr-HR" sz="1200">
                        <a:effectLst/>
                      </a:endParaRPr>
                    </a:p>
                    <a:p>
                      <a:pPr algn="ctr">
                        <a:spcAft>
                          <a:spcPts val="0"/>
                        </a:spcAft>
                      </a:pPr>
                      <a:r>
                        <a:rPr lang="hr-HR" sz="800">
                          <a:effectLst/>
                        </a:rPr>
                        <a:t>Characteristic</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Rezultat provjere</a:t>
                      </a:r>
                      <a:endParaRPr lang="hr-HR" sz="1200">
                        <a:effectLst/>
                      </a:endParaRPr>
                    </a:p>
                    <a:p>
                      <a:pPr algn="ctr">
                        <a:spcAft>
                          <a:spcPts val="0"/>
                        </a:spcAft>
                      </a:pPr>
                      <a:r>
                        <a:rPr lang="hr-HR" sz="800">
                          <a:effectLst/>
                        </a:rPr>
                        <a:t>(µmol/mol ili %)</a:t>
                      </a:r>
                      <a:endParaRPr lang="hr-HR" sz="1200">
                        <a:effectLst/>
                      </a:endParaRPr>
                    </a:p>
                    <a:p>
                      <a:pPr algn="ctr">
                        <a:spcAft>
                          <a:spcPts val="0"/>
                        </a:spcAft>
                      </a:pPr>
                      <a:r>
                        <a:rPr lang="hr-HR" sz="800">
                          <a:effectLst/>
                        </a:rPr>
                        <a:t>Result of the check</a:t>
                      </a:r>
                      <a:endParaRPr lang="hr-HR" sz="1200">
                        <a:effectLst/>
                      </a:endParaRPr>
                    </a:p>
                    <a:p>
                      <a:pPr algn="ctr">
                        <a:spcAft>
                          <a:spcPts val="0"/>
                        </a:spcAft>
                      </a:pPr>
                      <a:r>
                        <a:rPr lang="hr-HR" sz="800">
                          <a:effectLst/>
                        </a:rPr>
                        <a:t>(µmol/mol or %)</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Granice prihvatljivosti</a:t>
                      </a:r>
                      <a:endParaRPr lang="hr-HR" sz="1200">
                        <a:effectLst/>
                      </a:endParaRPr>
                    </a:p>
                    <a:p>
                      <a:pPr algn="ctr">
                        <a:spcAft>
                          <a:spcPts val="0"/>
                        </a:spcAft>
                      </a:pPr>
                      <a:r>
                        <a:rPr lang="hr-HR" sz="800">
                          <a:effectLst/>
                        </a:rPr>
                        <a:t>Acceptance limits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Sukladnost</a:t>
                      </a:r>
                      <a:endParaRPr lang="hr-HR" sz="1200">
                        <a:effectLst/>
                      </a:endParaRPr>
                    </a:p>
                    <a:p>
                      <a:pPr algn="ctr">
                        <a:spcAft>
                          <a:spcPts val="0"/>
                        </a:spcAft>
                      </a:pPr>
                      <a:r>
                        <a:rPr lang="hr-HR" sz="800">
                          <a:effectLst/>
                        </a:rPr>
                        <a:t>Compliance</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06420859"/>
                  </a:ext>
                </a:extLst>
              </a:tr>
              <a:tr h="396240">
                <a:tc>
                  <a:txBody>
                    <a:bodyPr/>
                    <a:lstStyle/>
                    <a:p>
                      <a:pPr marL="22225" algn="ctr">
                        <a:spcAft>
                          <a:spcPts val="0"/>
                        </a:spcAft>
                      </a:pPr>
                      <a:r>
                        <a:rPr lang="hr-HR" sz="1200">
                          <a:effectLst/>
                        </a:rPr>
                        <a:t>Tablica 6/2a</a:t>
                      </a:r>
                    </a:p>
                    <a:p>
                      <a:pPr marL="22225" algn="ctr">
                        <a:spcAft>
                          <a:spcPts val="0"/>
                        </a:spcAft>
                      </a:pPr>
                      <a:r>
                        <a:rPr lang="hr-HR" sz="1100">
                          <a:effectLst/>
                        </a:rPr>
                        <a:t>Table 6/2a</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s</a:t>
                      </a:r>
                      <a:r>
                        <a:rPr lang="hr-HR" sz="1200" baseline="-25000">
                          <a:effectLst/>
                        </a:rPr>
                        <a:t>r,z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ponovljivost na nultom plinu</a:t>
                      </a:r>
                      <a:endParaRPr lang="hr-HR" sz="1200">
                        <a:effectLst/>
                      </a:endParaRPr>
                    </a:p>
                    <a:p>
                      <a:pPr algn="ctr">
                        <a:spcAft>
                          <a:spcPts val="0"/>
                        </a:spcAft>
                      </a:pPr>
                      <a:r>
                        <a:rPr lang="hr-HR" sz="800">
                          <a:effectLst/>
                        </a:rPr>
                        <a:t>repeatability at zero</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0,00</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0,5 µmol/mol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324257716"/>
                  </a:ext>
                </a:extLst>
              </a:tr>
              <a:tr h="396240">
                <a:tc>
                  <a:txBody>
                    <a:bodyPr/>
                    <a:lstStyle/>
                    <a:p>
                      <a:pPr marL="22225" algn="ctr">
                        <a:spcAft>
                          <a:spcPts val="0"/>
                        </a:spcAft>
                      </a:pPr>
                      <a:r>
                        <a:rPr lang="hr-HR" sz="1200">
                          <a:effectLst/>
                        </a:rPr>
                        <a:t>Tablica 6/2b</a:t>
                      </a:r>
                    </a:p>
                    <a:p>
                      <a:pPr marL="22225" algn="ctr">
                        <a:spcAft>
                          <a:spcPts val="0"/>
                        </a:spcAft>
                      </a:pPr>
                      <a:r>
                        <a:rPr lang="hr-HR" sz="1100">
                          <a:effectLst/>
                        </a:rPr>
                        <a:t>Table 6/2b</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s</a:t>
                      </a:r>
                      <a:r>
                        <a:rPr lang="hr-HR" sz="1200" baseline="-25000">
                          <a:effectLst/>
                        </a:rPr>
                        <a:t>r</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ponovljivost na rasponu</a:t>
                      </a:r>
                      <a:endParaRPr lang="hr-HR" sz="1200">
                        <a:effectLst/>
                      </a:endParaRPr>
                    </a:p>
                    <a:p>
                      <a:pPr algn="ctr">
                        <a:spcAft>
                          <a:spcPts val="0"/>
                        </a:spcAft>
                      </a:pPr>
                      <a:r>
                        <a:rPr lang="hr-HR" sz="700">
                          <a:effectLst/>
                        </a:rPr>
                        <a:t>(80% mjernog područja)</a:t>
                      </a:r>
                      <a:endParaRPr lang="hr-HR" sz="1200">
                        <a:effectLst/>
                      </a:endParaRPr>
                    </a:p>
                    <a:p>
                      <a:pPr algn="ctr">
                        <a:spcAft>
                          <a:spcPts val="0"/>
                        </a:spcAft>
                      </a:pPr>
                      <a:r>
                        <a:rPr lang="hr-HR" sz="800">
                          <a:effectLst/>
                        </a:rPr>
                        <a:t>repeatability at span</a:t>
                      </a:r>
                      <a:endParaRPr lang="hr-HR" sz="1200">
                        <a:effectLst/>
                      </a:endParaRPr>
                    </a:p>
                    <a:p>
                      <a:pPr algn="ctr">
                        <a:spcAft>
                          <a:spcPts val="0"/>
                        </a:spcAft>
                      </a:pPr>
                      <a:r>
                        <a:rPr lang="hr-HR" sz="700">
                          <a:effectLst/>
                        </a:rPr>
                        <a:t>(80% of measurement range)</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0,02%</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3,0 %</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968372187"/>
                  </a:ext>
                </a:extLst>
              </a:tr>
              <a:tr h="396240">
                <a:tc>
                  <a:txBody>
                    <a:bodyPr/>
                    <a:lstStyle/>
                    <a:p>
                      <a:pPr marL="22225" algn="ctr">
                        <a:spcAft>
                          <a:spcPts val="0"/>
                        </a:spcAft>
                      </a:pPr>
                      <a:r>
                        <a:rPr lang="hr-HR" sz="1200">
                          <a:effectLst/>
                        </a:rPr>
                        <a:t>Tablica 6/5b</a:t>
                      </a:r>
                    </a:p>
                    <a:p>
                      <a:pPr marL="22225" algn="ctr">
                        <a:spcAft>
                          <a:spcPts val="0"/>
                        </a:spcAft>
                      </a:pPr>
                      <a:r>
                        <a:rPr lang="hr-HR" sz="1100">
                          <a:effectLst/>
                        </a:rPr>
                        <a:t>Table 6/5b</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r</a:t>
                      </a:r>
                      <a:r>
                        <a:rPr lang="hr-HR" sz="1200" baseline="-25000">
                          <a:effectLst/>
                        </a:rPr>
                        <a:t>max</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nelinearnost za točke različite od 0</a:t>
                      </a:r>
                      <a:endParaRPr lang="hr-HR" sz="1200">
                        <a:effectLst/>
                      </a:endParaRPr>
                    </a:p>
                    <a:p>
                      <a:pPr algn="ctr">
                        <a:spcAft>
                          <a:spcPts val="0"/>
                        </a:spcAft>
                      </a:pPr>
                      <a:r>
                        <a:rPr lang="hr-HR" sz="800">
                          <a:effectLst/>
                        </a:rPr>
                        <a:t>lack of fit at concentrations</a:t>
                      </a:r>
                      <a:endParaRPr lang="hr-HR" sz="1200">
                        <a:effectLst/>
                      </a:endParaRPr>
                    </a:p>
                    <a:p>
                      <a:pPr algn="ctr">
                        <a:spcAft>
                          <a:spcPts val="0"/>
                        </a:spcAft>
                      </a:pPr>
                      <a:r>
                        <a:rPr lang="hr-HR" sz="800">
                          <a:effectLst/>
                        </a:rPr>
                        <a:t>higher than zero</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0,36%</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4,0%</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753497683"/>
                  </a:ext>
                </a:extLst>
              </a:tr>
              <a:tr h="396240">
                <a:tc>
                  <a:txBody>
                    <a:bodyPr/>
                    <a:lstStyle/>
                    <a:p>
                      <a:pPr marL="22225" algn="ctr">
                        <a:spcAft>
                          <a:spcPts val="0"/>
                        </a:spcAft>
                      </a:pPr>
                      <a:r>
                        <a:rPr lang="hr-HR" sz="1200">
                          <a:effectLst/>
                        </a:rPr>
                        <a:t>Tablica 6/5a</a:t>
                      </a:r>
                    </a:p>
                    <a:p>
                      <a:pPr marL="22225" algn="ctr">
                        <a:spcAft>
                          <a:spcPts val="0"/>
                        </a:spcAft>
                      </a:pPr>
                      <a:r>
                        <a:rPr lang="hr-HR" sz="1100">
                          <a:effectLst/>
                        </a:rPr>
                        <a:t>Table 6/5a</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xl,z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nelinearnost na 0</a:t>
                      </a:r>
                      <a:endParaRPr lang="hr-HR" sz="1200">
                        <a:effectLst/>
                      </a:endParaRPr>
                    </a:p>
                    <a:p>
                      <a:pPr algn="ctr">
                        <a:spcAft>
                          <a:spcPts val="0"/>
                        </a:spcAft>
                      </a:pPr>
                      <a:r>
                        <a:rPr lang="hr-HR" sz="800">
                          <a:effectLst/>
                        </a:rPr>
                        <a:t>lack of fit at zero</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0,12</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0,5 µmol/mol </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145495150"/>
                  </a:ext>
                </a:extLst>
              </a:tr>
              <a:tr h="396240">
                <a:tc>
                  <a:txBody>
                    <a:bodyPr/>
                    <a:lstStyle/>
                    <a:p>
                      <a:pPr marL="22225" algn="ctr">
                        <a:spcAft>
                          <a:spcPts val="0"/>
                        </a:spcAft>
                      </a:pPr>
                      <a:r>
                        <a:rPr lang="hr-HR" sz="1200">
                          <a:effectLst/>
                        </a:rPr>
                        <a:t>Tablica 1/13</a:t>
                      </a:r>
                    </a:p>
                    <a:p>
                      <a:pPr marL="22225" algn="ctr">
                        <a:spcAft>
                          <a:spcPts val="0"/>
                        </a:spcAft>
                      </a:pPr>
                      <a:r>
                        <a:rPr lang="hr-HR" sz="1100">
                          <a:effectLst/>
                        </a:rPr>
                        <a:t>Table 1/13</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Ds,z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kratkotrajni odmak na nultom plinu</a:t>
                      </a:r>
                      <a:endParaRPr lang="hr-HR" sz="1200">
                        <a:effectLst/>
                      </a:endParaRPr>
                    </a:p>
                    <a:p>
                      <a:pPr algn="ctr">
                        <a:spcAft>
                          <a:spcPts val="0"/>
                        </a:spcAft>
                      </a:pPr>
                      <a:r>
                        <a:rPr lang="hr-HR" sz="800">
                          <a:effectLst/>
                        </a:rPr>
                        <a:t>short-term drift at zero level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0,01</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0,1 µmol/mol kroz 12 sati / over 12 hours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065710308"/>
                  </a:ext>
                </a:extLst>
              </a:tr>
              <a:tr h="396240">
                <a:tc>
                  <a:txBody>
                    <a:bodyPr/>
                    <a:lstStyle/>
                    <a:p>
                      <a:pPr marL="22225" algn="ctr">
                        <a:spcAft>
                          <a:spcPts val="0"/>
                        </a:spcAft>
                      </a:pPr>
                      <a:r>
                        <a:rPr lang="hr-HR" sz="1200">
                          <a:effectLst/>
                        </a:rPr>
                        <a:t>Tablica 1/14</a:t>
                      </a:r>
                    </a:p>
                    <a:p>
                      <a:pPr marL="22225" algn="ctr">
                        <a:spcAft>
                          <a:spcPts val="0"/>
                        </a:spcAft>
                      </a:pPr>
                      <a:r>
                        <a:rPr lang="hr-HR" sz="1100">
                          <a:effectLst/>
                        </a:rPr>
                        <a:t>Table 1/14</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Ds,s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kratkotrajni odmak na rasponu</a:t>
                      </a:r>
                      <a:endParaRPr lang="hr-HR" sz="1200">
                        <a:effectLst/>
                      </a:endParaRPr>
                    </a:p>
                    <a:p>
                      <a:pPr algn="ctr">
                        <a:spcAft>
                          <a:spcPts val="0"/>
                        </a:spcAft>
                      </a:pPr>
                      <a:r>
                        <a:rPr lang="hr-HR" sz="800">
                          <a:effectLst/>
                        </a:rPr>
                        <a:t>short-term drift at span level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0,07</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0,6 µmol/mol</a:t>
                      </a:r>
                      <a:endParaRPr lang="hr-HR" sz="1200">
                        <a:effectLst/>
                      </a:endParaRPr>
                    </a:p>
                    <a:p>
                      <a:pPr algn="ctr">
                        <a:spcAft>
                          <a:spcPts val="0"/>
                        </a:spcAft>
                      </a:pPr>
                      <a:r>
                        <a:rPr lang="hr-HR" sz="900">
                          <a:effectLst/>
                        </a:rPr>
                        <a:t>kroz 12 sati / over 12 hours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dirty="0">
                          <a:effectLst/>
                        </a:rPr>
                        <a:t>Zadovoljava</a:t>
                      </a:r>
                      <a:endParaRPr lang="hr-HR" sz="1200" dirty="0">
                        <a:effectLst/>
                      </a:endParaRPr>
                    </a:p>
                    <a:p>
                      <a:pPr algn="ctr">
                        <a:spcAft>
                          <a:spcPts val="0"/>
                        </a:spcAft>
                      </a:pPr>
                      <a:r>
                        <a:rPr lang="hr-HR" sz="1100" dirty="0" err="1">
                          <a:effectLst/>
                        </a:rPr>
                        <a:t>Complies</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19051247"/>
                  </a:ext>
                </a:extLst>
              </a:tr>
            </a:tbl>
          </a:graphicData>
        </a:graphic>
      </p:graphicFrame>
      <p:sp>
        <p:nvSpPr>
          <p:cNvPr id="12" name="TextBox 11">
            <a:extLst>
              <a:ext uri="{FF2B5EF4-FFF2-40B4-BE49-F238E27FC236}">
                <a16:creationId xmlns:a16="http://schemas.microsoft.com/office/drawing/2014/main" id="{A442F0FD-156D-4BEE-8340-E7BFA92AA90F}"/>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752735512"/>
      </p:ext>
    </p:extLst>
  </p:cSld>
  <p:clrMapOvr>
    <a:masterClrMapping/>
  </p:clrMapOvr>
  <p:transition spd="med">
    <p:fade thruBlk="1"/>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42354" y="377005"/>
            <a:ext cx="8701646" cy="918396"/>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852855"/>
            <a:ext cx="8709226" cy="830997"/>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r>
              <a:rPr lang="pl-PL" sz="2000" dirty="0">
                <a:solidFill>
                  <a:srgbClr val="0070C0"/>
                </a:solidFill>
              </a:rPr>
              <a:t>Performance test - NO/NOx</a:t>
            </a:r>
            <a:r>
              <a:rPr lang="pl-PL" sz="1200" dirty="0">
                <a:solidFill>
                  <a:srgbClr val="0070C0"/>
                </a:solidFill>
              </a:rPr>
              <a:t> </a:t>
            </a:r>
            <a:r>
              <a:rPr lang="pl-PL" sz="2000" dirty="0">
                <a:solidFill>
                  <a:srgbClr val="0070C0"/>
                </a:solidFill>
              </a:rPr>
              <a:t>analyzers </a:t>
            </a:r>
          </a:p>
        </p:txBody>
      </p:sp>
      <p:graphicFrame>
        <p:nvGraphicFramePr>
          <p:cNvPr id="4" name="Tablica 3"/>
          <p:cNvGraphicFramePr>
            <a:graphicFrameLocks noGrp="1"/>
          </p:cNvGraphicFramePr>
          <p:nvPr>
            <p:extLst>
              <p:ext uri="{D42A27DB-BD31-4B8C-83A1-F6EECF244321}">
                <p14:modId xmlns:p14="http://schemas.microsoft.com/office/powerpoint/2010/main" val="1347197695"/>
              </p:ext>
            </p:extLst>
          </p:nvPr>
        </p:nvGraphicFramePr>
        <p:xfrm>
          <a:off x="1610188" y="1670537"/>
          <a:ext cx="5702387" cy="4964817"/>
        </p:xfrm>
        <a:graphic>
          <a:graphicData uri="http://schemas.openxmlformats.org/drawingml/2006/table">
            <a:tbl>
              <a:tblPr firstRow="1" firstCol="1" bandRow="1">
                <a:tableStyleId>{5C22544A-7EE6-4342-B048-85BDC9FD1C3A}</a:tableStyleId>
              </a:tblPr>
              <a:tblGrid>
                <a:gridCol w="892821">
                  <a:extLst>
                    <a:ext uri="{9D8B030D-6E8A-4147-A177-3AD203B41FA5}">
                      <a16:colId xmlns:a16="http://schemas.microsoft.com/office/drawing/2014/main" val="1058100155"/>
                    </a:ext>
                  </a:extLst>
                </a:gridCol>
                <a:gridCol w="611450">
                  <a:extLst>
                    <a:ext uri="{9D8B030D-6E8A-4147-A177-3AD203B41FA5}">
                      <a16:colId xmlns:a16="http://schemas.microsoft.com/office/drawing/2014/main" val="4269656155"/>
                    </a:ext>
                  </a:extLst>
                </a:gridCol>
                <a:gridCol w="1302377">
                  <a:extLst>
                    <a:ext uri="{9D8B030D-6E8A-4147-A177-3AD203B41FA5}">
                      <a16:colId xmlns:a16="http://schemas.microsoft.com/office/drawing/2014/main" val="4241660233"/>
                    </a:ext>
                  </a:extLst>
                </a:gridCol>
                <a:gridCol w="817832">
                  <a:extLst>
                    <a:ext uri="{9D8B030D-6E8A-4147-A177-3AD203B41FA5}">
                      <a16:colId xmlns:a16="http://schemas.microsoft.com/office/drawing/2014/main" val="724665097"/>
                    </a:ext>
                  </a:extLst>
                </a:gridCol>
                <a:gridCol w="842187">
                  <a:extLst>
                    <a:ext uri="{9D8B030D-6E8A-4147-A177-3AD203B41FA5}">
                      <a16:colId xmlns:a16="http://schemas.microsoft.com/office/drawing/2014/main" val="117956182"/>
                    </a:ext>
                  </a:extLst>
                </a:gridCol>
                <a:gridCol w="1235720">
                  <a:extLst>
                    <a:ext uri="{9D8B030D-6E8A-4147-A177-3AD203B41FA5}">
                      <a16:colId xmlns:a16="http://schemas.microsoft.com/office/drawing/2014/main" val="3765025371"/>
                    </a:ext>
                  </a:extLst>
                </a:gridCol>
              </a:tblGrid>
              <a:tr h="1062703">
                <a:tc>
                  <a:txBody>
                    <a:bodyPr/>
                    <a:lstStyle/>
                    <a:p>
                      <a:pPr algn="ctr">
                        <a:spcAft>
                          <a:spcPts val="0"/>
                        </a:spcAft>
                      </a:pPr>
                      <a:r>
                        <a:rPr lang="hr-HR" sz="800" dirty="0">
                          <a:effectLst/>
                        </a:rPr>
                        <a:t>Broj prema Tablici 6 ili 1 norme HRN EN 14211</a:t>
                      </a:r>
                      <a:endParaRPr lang="hr-HR" sz="1200" dirty="0">
                        <a:effectLst/>
                      </a:endParaRPr>
                    </a:p>
                    <a:p>
                      <a:pPr algn="ctr">
                        <a:spcAft>
                          <a:spcPts val="0"/>
                        </a:spcAft>
                      </a:pPr>
                      <a:r>
                        <a:rPr lang="hr-HR" sz="800" dirty="0" err="1">
                          <a:effectLst/>
                        </a:rPr>
                        <a:t>Number</a:t>
                      </a:r>
                      <a:r>
                        <a:rPr lang="hr-HR" sz="800" dirty="0">
                          <a:effectLst/>
                        </a:rPr>
                        <a:t> </a:t>
                      </a:r>
                      <a:r>
                        <a:rPr lang="hr-HR" sz="800" dirty="0" err="1">
                          <a:effectLst/>
                        </a:rPr>
                        <a:t>according</a:t>
                      </a:r>
                      <a:r>
                        <a:rPr lang="hr-HR" sz="800" dirty="0">
                          <a:effectLst/>
                        </a:rPr>
                        <a:t> to Table 6 </a:t>
                      </a:r>
                      <a:r>
                        <a:rPr lang="hr-HR" sz="800" dirty="0" err="1">
                          <a:effectLst/>
                        </a:rPr>
                        <a:t>or</a:t>
                      </a:r>
                      <a:r>
                        <a:rPr lang="hr-HR" sz="800" dirty="0">
                          <a:effectLst/>
                        </a:rPr>
                        <a:t> 1 </a:t>
                      </a:r>
                      <a:r>
                        <a:rPr lang="hr-HR" sz="800" dirty="0" err="1">
                          <a:effectLst/>
                        </a:rPr>
                        <a:t>of</a:t>
                      </a:r>
                      <a:r>
                        <a:rPr lang="hr-HR" sz="800" dirty="0">
                          <a:effectLst/>
                        </a:rPr>
                        <a:t> </a:t>
                      </a:r>
                      <a:r>
                        <a:rPr lang="hr-HR" sz="800" dirty="0" err="1">
                          <a:effectLst/>
                        </a:rPr>
                        <a:t>the</a:t>
                      </a:r>
                      <a:r>
                        <a:rPr lang="hr-HR" sz="800" dirty="0">
                          <a:effectLst/>
                        </a:rPr>
                        <a:t> EN 14211</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dirty="0">
                          <a:effectLst/>
                        </a:rPr>
                        <a:t>Oznaka iz norme HRN EN 14211</a:t>
                      </a:r>
                      <a:endParaRPr lang="hr-HR" sz="1200" dirty="0">
                        <a:effectLst/>
                      </a:endParaRPr>
                    </a:p>
                    <a:p>
                      <a:pPr algn="ctr">
                        <a:spcAft>
                          <a:spcPts val="0"/>
                        </a:spcAft>
                      </a:pPr>
                      <a:r>
                        <a:rPr lang="hr-HR" sz="800" dirty="0" err="1">
                          <a:effectLst/>
                        </a:rPr>
                        <a:t>Symbol</a:t>
                      </a:r>
                      <a:r>
                        <a:rPr lang="hr-HR" sz="800" dirty="0">
                          <a:effectLst/>
                        </a:rPr>
                        <a:t> </a:t>
                      </a:r>
                      <a:r>
                        <a:rPr lang="hr-HR" sz="800" dirty="0" err="1">
                          <a:effectLst/>
                        </a:rPr>
                        <a:t>according</a:t>
                      </a:r>
                      <a:r>
                        <a:rPr lang="hr-HR" sz="800" dirty="0">
                          <a:effectLst/>
                        </a:rPr>
                        <a:t> to EN 14211</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Karakteristika</a:t>
                      </a:r>
                      <a:endParaRPr lang="hr-HR" sz="1200">
                        <a:effectLst/>
                      </a:endParaRPr>
                    </a:p>
                    <a:p>
                      <a:pPr algn="ctr">
                        <a:spcAft>
                          <a:spcPts val="0"/>
                        </a:spcAft>
                      </a:pPr>
                      <a:r>
                        <a:rPr lang="hr-HR" sz="800">
                          <a:effectLst/>
                        </a:rPr>
                        <a:t>Characteristic</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dirty="0">
                          <a:effectLst/>
                        </a:rPr>
                        <a:t>Rezultat provjere</a:t>
                      </a:r>
                      <a:endParaRPr lang="hr-HR" sz="1200" dirty="0">
                        <a:effectLst/>
                      </a:endParaRPr>
                    </a:p>
                    <a:p>
                      <a:pPr algn="ctr">
                        <a:spcAft>
                          <a:spcPts val="0"/>
                        </a:spcAft>
                      </a:pPr>
                      <a:r>
                        <a:rPr lang="hr-HR" sz="800" dirty="0">
                          <a:effectLst/>
                        </a:rPr>
                        <a:t>(</a:t>
                      </a:r>
                      <a:r>
                        <a:rPr lang="hr-HR" sz="800" dirty="0" err="1">
                          <a:effectLst/>
                        </a:rPr>
                        <a:t>nmol</a:t>
                      </a:r>
                      <a:r>
                        <a:rPr lang="hr-HR" sz="800" dirty="0">
                          <a:effectLst/>
                        </a:rPr>
                        <a:t>/mol ili %)</a:t>
                      </a:r>
                      <a:endParaRPr lang="hr-HR" sz="1200" dirty="0">
                        <a:effectLst/>
                      </a:endParaRPr>
                    </a:p>
                    <a:p>
                      <a:pPr algn="ctr">
                        <a:spcAft>
                          <a:spcPts val="0"/>
                        </a:spcAft>
                      </a:pPr>
                      <a:r>
                        <a:rPr lang="hr-HR" sz="800" dirty="0" err="1">
                          <a:effectLst/>
                        </a:rPr>
                        <a:t>Result</a:t>
                      </a:r>
                      <a:r>
                        <a:rPr lang="hr-HR" sz="800" dirty="0">
                          <a:effectLst/>
                        </a:rPr>
                        <a:t> </a:t>
                      </a:r>
                      <a:r>
                        <a:rPr lang="hr-HR" sz="800" dirty="0" err="1">
                          <a:effectLst/>
                        </a:rPr>
                        <a:t>of</a:t>
                      </a:r>
                      <a:r>
                        <a:rPr lang="hr-HR" sz="800" dirty="0">
                          <a:effectLst/>
                        </a:rPr>
                        <a:t> </a:t>
                      </a:r>
                      <a:r>
                        <a:rPr lang="hr-HR" sz="800" dirty="0" err="1">
                          <a:effectLst/>
                        </a:rPr>
                        <a:t>the</a:t>
                      </a:r>
                      <a:r>
                        <a:rPr lang="hr-HR" sz="800" dirty="0">
                          <a:effectLst/>
                        </a:rPr>
                        <a:t> </a:t>
                      </a:r>
                      <a:r>
                        <a:rPr lang="hr-HR" sz="800" dirty="0" err="1">
                          <a:effectLst/>
                        </a:rPr>
                        <a:t>check</a:t>
                      </a:r>
                      <a:endParaRPr lang="hr-HR" sz="1200" dirty="0">
                        <a:effectLst/>
                      </a:endParaRPr>
                    </a:p>
                    <a:p>
                      <a:pPr algn="ctr">
                        <a:spcAft>
                          <a:spcPts val="0"/>
                        </a:spcAft>
                      </a:pPr>
                      <a:r>
                        <a:rPr lang="hr-HR" sz="800" dirty="0">
                          <a:effectLst/>
                        </a:rPr>
                        <a:t>(</a:t>
                      </a:r>
                      <a:r>
                        <a:rPr lang="hr-HR" sz="800" dirty="0" err="1">
                          <a:effectLst/>
                        </a:rPr>
                        <a:t>nmol</a:t>
                      </a:r>
                      <a:r>
                        <a:rPr lang="hr-HR" sz="800" dirty="0">
                          <a:effectLst/>
                        </a:rPr>
                        <a:t>/mol </a:t>
                      </a:r>
                      <a:r>
                        <a:rPr lang="hr-HR" sz="800" dirty="0" err="1">
                          <a:effectLst/>
                        </a:rPr>
                        <a:t>or</a:t>
                      </a:r>
                      <a:r>
                        <a:rPr lang="hr-HR" sz="800" dirty="0">
                          <a:effectLst/>
                        </a:rPr>
                        <a:t> %)</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Granice prihvatljivosti</a:t>
                      </a:r>
                      <a:endParaRPr lang="hr-HR" sz="1200">
                        <a:effectLst/>
                      </a:endParaRPr>
                    </a:p>
                    <a:p>
                      <a:pPr algn="ctr">
                        <a:spcAft>
                          <a:spcPts val="0"/>
                        </a:spcAft>
                      </a:pPr>
                      <a:r>
                        <a:rPr lang="hr-HR" sz="800">
                          <a:effectLst/>
                        </a:rPr>
                        <a:t>Acceptance limits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Sukladnost</a:t>
                      </a:r>
                      <a:endParaRPr lang="hr-HR" sz="1200">
                        <a:effectLst/>
                      </a:endParaRPr>
                    </a:p>
                    <a:p>
                      <a:pPr algn="ctr">
                        <a:spcAft>
                          <a:spcPts val="0"/>
                        </a:spcAft>
                      </a:pPr>
                      <a:r>
                        <a:rPr lang="hr-HR" sz="800">
                          <a:effectLst/>
                        </a:rPr>
                        <a:t>Compliance</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564121503"/>
                  </a:ext>
                </a:extLst>
              </a:tr>
              <a:tr h="581166">
                <a:tc>
                  <a:txBody>
                    <a:bodyPr/>
                    <a:lstStyle/>
                    <a:p>
                      <a:pPr marL="22225" algn="ctr">
                        <a:spcAft>
                          <a:spcPts val="0"/>
                        </a:spcAft>
                      </a:pPr>
                      <a:r>
                        <a:rPr lang="hr-HR" sz="1200">
                          <a:effectLst/>
                        </a:rPr>
                        <a:t>Tablica 6/2a</a:t>
                      </a:r>
                    </a:p>
                    <a:p>
                      <a:pPr marL="22225" algn="ctr">
                        <a:spcAft>
                          <a:spcPts val="0"/>
                        </a:spcAft>
                      </a:pPr>
                      <a:r>
                        <a:rPr lang="hr-HR" sz="1100">
                          <a:effectLst/>
                        </a:rPr>
                        <a:t>Table 6/2a</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s</a:t>
                      </a:r>
                      <a:r>
                        <a:rPr lang="hr-HR" sz="1200" baseline="-25000">
                          <a:effectLst/>
                        </a:rPr>
                        <a:t>r,z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ponovljivost na nultom plinu</a:t>
                      </a:r>
                      <a:endParaRPr lang="hr-HR" sz="1200">
                        <a:effectLst/>
                      </a:endParaRPr>
                    </a:p>
                    <a:p>
                      <a:pPr algn="ctr">
                        <a:spcAft>
                          <a:spcPts val="0"/>
                        </a:spcAft>
                      </a:pPr>
                      <a:r>
                        <a:rPr lang="hr-HR" sz="800">
                          <a:effectLst/>
                        </a:rPr>
                        <a:t>repeatability at zero</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0,76</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1,0 nmol/mol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480090144"/>
                  </a:ext>
                </a:extLst>
              </a:tr>
              <a:tr h="581166">
                <a:tc>
                  <a:txBody>
                    <a:bodyPr/>
                    <a:lstStyle/>
                    <a:p>
                      <a:pPr marL="22225" algn="ctr">
                        <a:spcAft>
                          <a:spcPts val="0"/>
                        </a:spcAft>
                      </a:pPr>
                      <a:r>
                        <a:rPr lang="hr-HR" sz="1200">
                          <a:effectLst/>
                        </a:rPr>
                        <a:t>Tablica 6/2b</a:t>
                      </a:r>
                    </a:p>
                    <a:p>
                      <a:pPr marL="22225" algn="ctr">
                        <a:spcAft>
                          <a:spcPts val="0"/>
                        </a:spcAft>
                      </a:pPr>
                      <a:r>
                        <a:rPr lang="hr-HR" sz="1100">
                          <a:effectLst/>
                        </a:rPr>
                        <a:t>Table 6/2b</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s</a:t>
                      </a:r>
                      <a:r>
                        <a:rPr lang="hr-HR" sz="1200" baseline="-25000">
                          <a:effectLst/>
                        </a:rPr>
                        <a:t>r</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ponovljivost na rasponu</a:t>
                      </a:r>
                      <a:endParaRPr lang="hr-HR" sz="1200">
                        <a:effectLst/>
                      </a:endParaRPr>
                    </a:p>
                    <a:p>
                      <a:pPr algn="ctr">
                        <a:spcAft>
                          <a:spcPts val="0"/>
                        </a:spcAft>
                      </a:pPr>
                      <a:r>
                        <a:rPr lang="hr-HR" sz="700">
                          <a:effectLst/>
                        </a:rPr>
                        <a:t>(80% mjernog područja)</a:t>
                      </a:r>
                      <a:endParaRPr lang="hr-HR" sz="1200">
                        <a:effectLst/>
                      </a:endParaRPr>
                    </a:p>
                    <a:p>
                      <a:pPr algn="ctr">
                        <a:spcAft>
                          <a:spcPts val="0"/>
                        </a:spcAft>
                      </a:pPr>
                      <a:r>
                        <a:rPr lang="hr-HR" sz="800">
                          <a:effectLst/>
                        </a:rPr>
                        <a:t>repeatability at span</a:t>
                      </a:r>
                      <a:endParaRPr lang="hr-HR" sz="1200">
                        <a:effectLst/>
                      </a:endParaRPr>
                    </a:p>
                    <a:p>
                      <a:pPr algn="ctr">
                        <a:spcAft>
                          <a:spcPts val="0"/>
                        </a:spcAft>
                      </a:pPr>
                      <a:r>
                        <a:rPr lang="hr-HR" sz="700">
                          <a:effectLst/>
                        </a:rPr>
                        <a:t>(80% of measurement range)</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0,04%</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0,75%</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35179413"/>
                  </a:ext>
                </a:extLst>
              </a:tr>
              <a:tr h="581166">
                <a:tc>
                  <a:txBody>
                    <a:bodyPr/>
                    <a:lstStyle/>
                    <a:p>
                      <a:pPr marL="22225" algn="ctr">
                        <a:spcAft>
                          <a:spcPts val="0"/>
                        </a:spcAft>
                      </a:pPr>
                      <a:r>
                        <a:rPr lang="hr-HR" sz="1200">
                          <a:effectLst/>
                        </a:rPr>
                        <a:t>Tablica 6/5b</a:t>
                      </a:r>
                    </a:p>
                    <a:p>
                      <a:pPr marL="22225" algn="ctr">
                        <a:spcAft>
                          <a:spcPts val="0"/>
                        </a:spcAft>
                      </a:pPr>
                      <a:r>
                        <a:rPr lang="hr-HR" sz="1100">
                          <a:effectLst/>
                        </a:rPr>
                        <a:t>Table 6/5b</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r</a:t>
                      </a:r>
                      <a:r>
                        <a:rPr lang="hr-HR" sz="1200" baseline="-25000">
                          <a:effectLst/>
                        </a:rPr>
                        <a:t>max</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nelinearnost za točke različite od 0</a:t>
                      </a:r>
                      <a:endParaRPr lang="hr-HR" sz="1200">
                        <a:effectLst/>
                      </a:endParaRPr>
                    </a:p>
                    <a:p>
                      <a:pPr algn="ctr">
                        <a:spcAft>
                          <a:spcPts val="0"/>
                        </a:spcAft>
                      </a:pPr>
                      <a:r>
                        <a:rPr lang="hr-HR" sz="800">
                          <a:effectLst/>
                        </a:rPr>
                        <a:t>lack of fit at concentrations</a:t>
                      </a:r>
                      <a:endParaRPr lang="hr-HR" sz="1200">
                        <a:effectLst/>
                      </a:endParaRPr>
                    </a:p>
                    <a:p>
                      <a:pPr algn="ctr">
                        <a:spcAft>
                          <a:spcPts val="0"/>
                        </a:spcAft>
                      </a:pPr>
                      <a:r>
                        <a:rPr lang="hr-HR" sz="800">
                          <a:effectLst/>
                        </a:rPr>
                        <a:t>higher than zero</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0,97%</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4,0%</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8898801"/>
                  </a:ext>
                </a:extLst>
              </a:tr>
              <a:tr h="581166">
                <a:tc>
                  <a:txBody>
                    <a:bodyPr/>
                    <a:lstStyle/>
                    <a:p>
                      <a:pPr marL="22225" algn="ctr">
                        <a:spcAft>
                          <a:spcPts val="0"/>
                        </a:spcAft>
                      </a:pPr>
                      <a:r>
                        <a:rPr lang="hr-HR" sz="1200">
                          <a:effectLst/>
                        </a:rPr>
                        <a:t>Tablica 6/5a</a:t>
                      </a:r>
                    </a:p>
                    <a:p>
                      <a:pPr marL="22225" algn="ctr">
                        <a:spcAft>
                          <a:spcPts val="0"/>
                        </a:spcAft>
                      </a:pPr>
                      <a:r>
                        <a:rPr lang="hr-HR" sz="1100">
                          <a:effectLst/>
                        </a:rPr>
                        <a:t>Table 6/5a</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xl,z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nelinearnost na 0</a:t>
                      </a:r>
                      <a:endParaRPr lang="hr-HR" sz="1200">
                        <a:effectLst/>
                      </a:endParaRPr>
                    </a:p>
                    <a:p>
                      <a:pPr algn="ctr">
                        <a:spcAft>
                          <a:spcPts val="0"/>
                        </a:spcAft>
                      </a:pPr>
                      <a:r>
                        <a:rPr lang="hr-HR" sz="800">
                          <a:effectLst/>
                        </a:rPr>
                        <a:t>lack of fit at zero</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-2,20</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5,0 nmol/mol </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119281968"/>
                  </a:ext>
                </a:extLst>
              </a:tr>
              <a:tr h="381908">
                <a:tc>
                  <a:txBody>
                    <a:bodyPr/>
                    <a:lstStyle/>
                    <a:p>
                      <a:pPr marL="22225" algn="ctr">
                        <a:spcAft>
                          <a:spcPts val="0"/>
                        </a:spcAft>
                      </a:pPr>
                      <a:r>
                        <a:rPr lang="hr-HR" sz="1200" dirty="0">
                          <a:effectLst/>
                        </a:rPr>
                        <a:t>Tablica 6/6</a:t>
                      </a:r>
                    </a:p>
                    <a:p>
                      <a:pPr marL="22225" algn="ctr">
                        <a:spcAft>
                          <a:spcPts val="0"/>
                        </a:spcAft>
                      </a:pPr>
                      <a:r>
                        <a:rPr lang="hr-HR" sz="1100" dirty="0">
                          <a:effectLst/>
                        </a:rPr>
                        <a:t>Table 6/6</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E</a:t>
                      </a:r>
                      <a:r>
                        <a:rPr lang="hr-HR" sz="1200" baseline="-25000">
                          <a:effectLst/>
                        </a:rPr>
                        <a:t>c</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učinkovitost konvertera</a:t>
                      </a:r>
                      <a:endParaRPr lang="hr-HR" sz="1200">
                        <a:effectLst/>
                      </a:endParaRPr>
                    </a:p>
                    <a:p>
                      <a:pPr algn="ctr">
                        <a:spcAft>
                          <a:spcPts val="0"/>
                        </a:spcAft>
                      </a:pPr>
                      <a:r>
                        <a:rPr lang="hr-HR" sz="800">
                          <a:effectLst/>
                        </a:rPr>
                        <a:t>converter efficiency</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98,8%</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&gt; 95%</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157076721"/>
                  </a:ext>
                </a:extLst>
              </a:tr>
              <a:tr h="597771">
                <a:tc>
                  <a:txBody>
                    <a:bodyPr/>
                    <a:lstStyle/>
                    <a:p>
                      <a:pPr marL="22225" algn="ctr">
                        <a:spcAft>
                          <a:spcPts val="0"/>
                        </a:spcAft>
                      </a:pPr>
                      <a:r>
                        <a:rPr lang="hr-HR" sz="1200">
                          <a:effectLst/>
                        </a:rPr>
                        <a:t>Tablica 1/13</a:t>
                      </a:r>
                    </a:p>
                    <a:p>
                      <a:pPr marL="22225" algn="ctr">
                        <a:spcAft>
                          <a:spcPts val="0"/>
                        </a:spcAft>
                      </a:pPr>
                      <a:r>
                        <a:rPr lang="hr-HR" sz="1100">
                          <a:effectLst/>
                        </a:rPr>
                        <a:t>Table 1/13</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Ds,z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kratkotrajni odmak na nultom plinu</a:t>
                      </a:r>
                      <a:endParaRPr lang="hr-HR" sz="1200">
                        <a:effectLst/>
                      </a:endParaRPr>
                    </a:p>
                    <a:p>
                      <a:pPr algn="ctr">
                        <a:spcAft>
                          <a:spcPts val="0"/>
                        </a:spcAft>
                      </a:pPr>
                      <a:r>
                        <a:rPr lang="hr-HR" sz="800">
                          <a:effectLst/>
                        </a:rPr>
                        <a:t>short-term drift at zero level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-1,05</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2,0 nmol/mol kroz 12 sati / over 12 hours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348955705"/>
                  </a:ext>
                </a:extLst>
              </a:tr>
              <a:tr h="597771">
                <a:tc>
                  <a:txBody>
                    <a:bodyPr/>
                    <a:lstStyle/>
                    <a:p>
                      <a:pPr marL="22225" algn="ctr">
                        <a:spcAft>
                          <a:spcPts val="0"/>
                        </a:spcAft>
                      </a:pPr>
                      <a:r>
                        <a:rPr lang="hr-HR" sz="1200" dirty="0">
                          <a:effectLst/>
                        </a:rPr>
                        <a:t>Tablica 1/14</a:t>
                      </a:r>
                    </a:p>
                    <a:p>
                      <a:pPr marL="22225" algn="ctr">
                        <a:spcAft>
                          <a:spcPts val="0"/>
                        </a:spcAft>
                      </a:pPr>
                      <a:r>
                        <a:rPr lang="hr-HR" sz="1100" dirty="0">
                          <a:effectLst/>
                        </a:rPr>
                        <a:t>Table 1/14</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dirty="0" err="1">
                          <a:effectLst/>
                        </a:rPr>
                        <a:t>Ds,s</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kratkotrajni odmak na rasponu</a:t>
                      </a:r>
                      <a:endParaRPr lang="hr-HR" sz="1200">
                        <a:effectLst/>
                      </a:endParaRPr>
                    </a:p>
                    <a:p>
                      <a:pPr algn="ctr">
                        <a:spcAft>
                          <a:spcPts val="0"/>
                        </a:spcAft>
                      </a:pPr>
                      <a:r>
                        <a:rPr lang="hr-HR" sz="800">
                          <a:effectLst/>
                        </a:rPr>
                        <a:t>short-term drift at span level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dirty="0">
                          <a:effectLst/>
                        </a:rPr>
                        <a:t>2,96</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6,0 nmol/mol</a:t>
                      </a:r>
                      <a:endParaRPr lang="hr-HR" sz="1200">
                        <a:effectLst/>
                      </a:endParaRPr>
                    </a:p>
                    <a:p>
                      <a:pPr algn="ctr">
                        <a:spcAft>
                          <a:spcPts val="0"/>
                        </a:spcAft>
                      </a:pPr>
                      <a:r>
                        <a:rPr lang="hr-HR" sz="900">
                          <a:effectLst/>
                        </a:rPr>
                        <a:t>kroz 12 sati / over 12 hours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dirty="0">
                          <a:effectLst/>
                        </a:rPr>
                        <a:t>Zadovoljava</a:t>
                      </a:r>
                      <a:endParaRPr lang="hr-HR" sz="1200" dirty="0">
                        <a:effectLst/>
                      </a:endParaRPr>
                    </a:p>
                    <a:p>
                      <a:pPr algn="ctr">
                        <a:spcAft>
                          <a:spcPts val="0"/>
                        </a:spcAft>
                      </a:pPr>
                      <a:r>
                        <a:rPr lang="hr-HR" sz="1100" dirty="0" err="1">
                          <a:effectLst/>
                        </a:rPr>
                        <a:t>Complies</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848649226"/>
                  </a:ext>
                </a:extLst>
              </a:tr>
            </a:tbl>
          </a:graphicData>
        </a:graphic>
      </p:graphicFrame>
      <p:sp>
        <p:nvSpPr>
          <p:cNvPr id="12" name="TextBox 11">
            <a:extLst>
              <a:ext uri="{FF2B5EF4-FFF2-40B4-BE49-F238E27FC236}">
                <a16:creationId xmlns:a16="http://schemas.microsoft.com/office/drawing/2014/main" id="{D37723C4-0FD5-4E53-88C5-6245E10E9CF5}"/>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254653055"/>
      </p:ext>
    </p:extLst>
  </p:cSld>
  <p:clrMapOvr>
    <a:masterClrMapping/>
  </p:clrMapOvr>
  <p:transition spd="med">
    <p:fade thruBlk="1"/>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830997"/>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r>
              <a:rPr lang="pl-PL" sz="2000" dirty="0">
                <a:solidFill>
                  <a:srgbClr val="0070C0"/>
                </a:solidFill>
              </a:rPr>
              <a:t>Performance test - O</a:t>
            </a:r>
            <a:r>
              <a:rPr lang="pl-PL" sz="1200" dirty="0">
                <a:solidFill>
                  <a:srgbClr val="0070C0"/>
                </a:solidFill>
              </a:rPr>
              <a:t>3 </a:t>
            </a:r>
            <a:r>
              <a:rPr lang="pl-PL" sz="2000" dirty="0">
                <a:solidFill>
                  <a:srgbClr val="0070C0"/>
                </a:solidFill>
              </a:rPr>
              <a:t>analyzers </a:t>
            </a:r>
          </a:p>
        </p:txBody>
      </p:sp>
      <p:graphicFrame>
        <p:nvGraphicFramePr>
          <p:cNvPr id="4" name="Tablica 3"/>
          <p:cNvGraphicFramePr>
            <a:graphicFrameLocks noGrp="1"/>
          </p:cNvGraphicFramePr>
          <p:nvPr>
            <p:extLst>
              <p:ext uri="{D42A27DB-BD31-4B8C-83A1-F6EECF244321}">
                <p14:modId xmlns:p14="http://schemas.microsoft.com/office/powerpoint/2010/main" val="526099805"/>
              </p:ext>
            </p:extLst>
          </p:nvPr>
        </p:nvGraphicFramePr>
        <p:xfrm>
          <a:off x="1813877" y="2094786"/>
          <a:ext cx="5649595" cy="4206240"/>
        </p:xfrm>
        <a:graphic>
          <a:graphicData uri="http://schemas.openxmlformats.org/drawingml/2006/table">
            <a:tbl>
              <a:tblPr firstRow="1" firstCol="1" bandRow="1">
                <a:tableStyleId>{5C22544A-7EE6-4342-B048-85BDC9FD1C3A}</a:tableStyleId>
              </a:tblPr>
              <a:tblGrid>
                <a:gridCol w="884555">
                  <a:extLst>
                    <a:ext uri="{9D8B030D-6E8A-4147-A177-3AD203B41FA5}">
                      <a16:colId xmlns:a16="http://schemas.microsoft.com/office/drawing/2014/main" val="2091788862"/>
                    </a:ext>
                  </a:extLst>
                </a:gridCol>
                <a:gridCol w="605790">
                  <a:extLst>
                    <a:ext uri="{9D8B030D-6E8A-4147-A177-3AD203B41FA5}">
                      <a16:colId xmlns:a16="http://schemas.microsoft.com/office/drawing/2014/main" val="3499691646"/>
                    </a:ext>
                  </a:extLst>
                </a:gridCol>
                <a:gridCol w="1290320">
                  <a:extLst>
                    <a:ext uri="{9D8B030D-6E8A-4147-A177-3AD203B41FA5}">
                      <a16:colId xmlns:a16="http://schemas.microsoft.com/office/drawing/2014/main" val="3036854360"/>
                    </a:ext>
                  </a:extLst>
                </a:gridCol>
                <a:gridCol w="810260">
                  <a:extLst>
                    <a:ext uri="{9D8B030D-6E8A-4147-A177-3AD203B41FA5}">
                      <a16:colId xmlns:a16="http://schemas.microsoft.com/office/drawing/2014/main" val="586061252"/>
                    </a:ext>
                  </a:extLst>
                </a:gridCol>
                <a:gridCol w="834390">
                  <a:extLst>
                    <a:ext uri="{9D8B030D-6E8A-4147-A177-3AD203B41FA5}">
                      <a16:colId xmlns:a16="http://schemas.microsoft.com/office/drawing/2014/main" val="2840618549"/>
                    </a:ext>
                  </a:extLst>
                </a:gridCol>
                <a:gridCol w="1224280">
                  <a:extLst>
                    <a:ext uri="{9D8B030D-6E8A-4147-A177-3AD203B41FA5}">
                      <a16:colId xmlns:a16="http://schemas.microsoft.com/office/drawing/2014/main" val="3843436406"/>
                    </a:ext>
                  </a:extLst>
                </a:gridCol>
              </a:tblGrid>
              <a:tr h="0">
                <a:tc>
                  <a:txBody>
                    <a:bodyPr/>
                    <a:lstStyle/>
                    <a:p>
                      <a:pPr algn="ctr">
                        <a:spcAft>
                          <a:spcPts val="0"/>
                        </a:spcAft>
                      </a:pPr>
                      <a:r>
                        <a:rPr lang="hr-HR" sz="800">
                          <a:effectLst/>
                        </a:rPr>
                        <a:t>Broj prema Tablici 6 ili 1 norme HRN EN 14625</a:t>
                      </a:r>
                      <a:endParaRPr lang="hr-HR" sz="1200">
                        <a:effectLst/>
                      </a:endParaRPr>
                    </a:p>
                    <a:p>
                      <a:pPr algn="ctr">
                        <a:spcAft>
                          <a:spcPts val="0"/>
                        </a:spcAft>
                      </a:pPr>
                      <a:r>
                        <a:rPr lang="hr-HR" sz="800">
                          <a:effectLst/>
                        </a:rPr>
                        <a:t>Number according to Table 6 or 1 of the EN 14625</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Oznaka iz norme HRN EN 14625</a:t>
                      </a:r>
                      <a:endParaRPr lang="hr-HR" sz="1200">
                        <a:effectLst/>
                      </a:endParaRPr>
                    </a:p>
                    <a:p>
                      <a:pPr algn="ctr">
                        <a:spcAft>
                          <a:spcPts val="0"/>
                        </a:spcAft>
                      </a:pPr>
                      <a:r>
                        <a:rPr lang="hr-HR" sz="800">
                          <a:effectLst/>
                        </a:rPr>
                        <a:t>Symbol according to EN 14625</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Karakteristika</a:t>
                      </a:r>
                      <a:endParaRPr lang="hr-HR" sz="1200">
                        <a:effectLst/>
                      </a:endParaRPr>
                    </a:p>
                    <a:p>
                      <a:pPr algn="ctr">
                        <a:spcAft>
                          <a:spcPts val="0"/>
                        </a:spcAft>
                      </a:pPr>
                      <a:r>
                        <a:rPr lang="hr-HR" sz="800">
                          <a:effectLst/>
                        </a:rPr>
                        <a:t>Characteristic</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Rezultat provjere</a:t>
                      </a:r>
                      <a:endParaRPr lang="hr-HR" sz="1200">
                        <a:effectLst/>
                      </a:endParaRPr>
                    </a:p>
                    <a:p>
                      <a:pPr algn="ctr">
                        <a:spcAft>
                          <a:spcPts val="0"/>
                        </a:spcAft>
                      </a:pPr>
                      <a:r>
                        <a:rPr lang="hr-HR" sz="800">
                          <a:effectLst/>
                        </a:rPr>
                        <a:t>(nmol/mol ili %)</a:t>
                      </a:r>
                      <a:endParaRPr lang="hr-HR" sz="1200">
                        <a:effectLst/>
                      </a:endParaRPr>
                    </a:p>
                    <a:p>
                      <a:pPr algn="ctr">
                        <a:spcAft>
                          <a:spcPts val="0"/>
                        </a:spcAft>
                      </a:pPr>
                      <a:r>
                        <a:rPr lang="hr-HR" sz="800">
                          <a:effectLst/>
                        </a:rPr>
                        <a:t>Result of the check</a:t>
                      </a:r>
                      <a:endParaRPr lang="hr-HR" sz="1200">
                        <a:effectLst/>
                      </a:endParaRPr>
                    </a:p>
                    <a:p>
                      <a:pPr algn="ctr">
                        <a:spcAft>
                          <a:spcPts val="0"/>
                        </a:spcAft>
                      </a:pPr>
                      <a:r>
                        <a:rPr lang="hr-HR" sz="800">
                          <a:effectLst/>
                        </a:rPr>
                        <a:t>(nmol/mol or %)</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Granice prihvatljivosti</a:t>
                      </a:r>
                      <a:endParaRPr lang="hr-HR" sz="1200">
                        <a:effectLst/>
                      </a:endParaRPr>
                    </a:p>
                    <a:p>
                      <a:pPr algn="ctr">
                        <a:spcAft>
                          <a:spcPts val="0"/>
                        </a:spcAft>
                      </a:pPr>
                      <a:r>
                        <a:rPr lang="hr-HR" sz="800">
                          <a:effectLst/>
                        </a:rPr>
                        <a:t>Acceptance limits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Sukladnost</a:t>
                      </a:r>
                      <a:endParaRPr lang="hr-HR" sz="1200">
                        <a:effectLst/>
                      </a:endParaRPr>
                    </a:p>
                    <a:p>
                      <a:pPr algn="ctr">
                        <a:spcAft>
                          <a:spcPts val="0"/>
                        </a:spcAft>
                      </a:pPr>
                      <a:r>
                        <a:rPr lang="hr-HR" sz="800">
                          <a:effectLst/>
                        </a:rPr>
                        <a:t>Compliance</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785063664"/>
                  </a:ext>
                </a:extLst>
              </a:tr>
              <a:tr h="396240">
                <a:tc>
                  <a:txBody>
                    <a:bodyPr/>
                    <a:lstStyle/>
                    <a:p>
                      <a:pPr marL="22225" algn="ctr">
                        <a:spcAft>
                          <a:spcPts val="0"/>
                        </a:spcAft>
                      </a:pPr>
                      <a:r>
                        <a:rPr lang="hr-HR" sz="1200">
                          <a:effectLst/>
                        </a:rPr>
                        <a:t>Tablica 6/2a</a:t>
                      </a:r>
                    </a:p>
                    <a:p>
                      <a:pPr marL="22225" algn="ctr">
                        <a:spcAft>
                          <a:spcPts val="0"/>
                        </a:spcAft>
                      </a:pPr>
                      <a:r>
                        <a:rPr lang="hr-HR" sz="1100">
                          <a:effectLst/>
                        </a:rPr>
                        <a:t>Table 6/2a</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s</a:t>
                      </a:r>
                      <a:r>
                        <a:rPr lang="hr-HR" sz="1200" baseline="-25000">
                          <a:effectLst/>
                        </a:rPr>
                        <a:t>r,z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ponovljivost na nultom plinu</a:t>
                      </a:r>
                      <a:endParaRPr lang="hr-HR" sz="1200">
                        <a:effectLst/>
                      </a:endParaRPr>
                    </a:p>
                    <a:p>
                      <a:pPr algn="ctr">
                        <a:spcAft>
                          <a:spcPts val="0"/>
                        </a:spcAft>
                      </a:pPr>
                      <a:r>
                        <a:rPr lang="hr-HR" sz="800">
                          <a:effectLst/>
                        </a:rPr>
                        <a:t>repeatability at zero</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0,08</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1,5 nmol/mol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875277564"/>
                  </a:ext>
                </a:extLst>
              </a:tr>
              <a:tr h="396240">
                <a:tc>
                  <a:txBody>
                    <a:bodyPr/>
                    <a:lstStyle/>
                    <a:p>
                      <a:pPr marL="22225" algn="ctr">
                        <a:spcAft>
                          <a:spcPts val="0"/>
                        </a:spcAft>
                      </a:pPr>
                      <a:r>
                        <a:rPr lang="hr-HR" sz="1200">
                          <a:effectLst/>
                        </a:rPr>
                        <a:t>Tablica 6/2b</a:t>
                      </a:r>
                    </a:p>
                    <a:p>
                      <a:pPr marL="22225" algn="ctr">
                        <a:spcAft>
                          <a:spcPts val="0"/>
                        </a:spcAft>
                      </a:pPr>
                      <a:r>
                        <a:rPr lang="hr-HR" sz="1100">
                          <a:effectLst/>
                        </a:rPr>
                        <a:t>Table 6/2b</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s</a:t>
                      </a:r>
                      <a:r>
                        <a:rPr lang="hr-HR" sz="1200" baseline="-25000">
                          <a:effectLst/>
                        </a:rPr>
                        <a:t>r</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ponovljivost na rasponu</a:t>
                      </a:r>
                      <a:endParaRPr lang="hr-HR" sz="1200">
                        <a:effectLst/>
                      </a:endParaRPr>
                    </a:p>
                    <a:p>
                      <a:pPr algn="ctr">
                        <a:spcAft>
                          <a:spcPts val="0"/>
                        </a:spcAft>
                      </a:pPr>
                      <a:r>
                        <a:rPr lang="hr-HR" sz="700">
                          <a:effectLst/>
                        </a:rPr>
                        <a:t>(80% mjernog područja)</a:t>
                      </a:r>
                      <a:endParaRPr lang="hr-HR" sz="1200">
                        <a:effectLst/>
                      </a:endParaRPr>
                    </a:p>
                    <a:p>
                      <a:pPr algn="ctr">
                        <a:spcAft>
                          <a:spcPts val="0"/>
                        </a:spcAft>
                      </a:pPr>
                      <a:r>
                        <a:rPr lang="hr-HR" sz="800">
                          <a:effectLst/>
                        </a:rPr>
                        <a:t>repeatability at span</a:t>
                      </a:r>
                      <a:endParaRPr lang="hr-HR" sz="1200">
                        <a:effectLst/>
                      </a:endParaRPr>
                    </a:p>
                    <a:p>
                      <a:pPr algn="ctr">
                        <a:spcAft>
                          <a:spcPts val="0"/>
                        </a:spcAft>
                      </a:pPr>
                      <a:r>
                        <a:rPr lang="hr-HR" sz="700">
                          <a:effectLst/>
                        </a:rPr>
                        <a:t>(80% of measurement range)</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0,12%</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2,0%</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845619767"/>
                  </a:ext>
                </a:extLst>
              </a:tr>
              <a:tr h="396240">
                <a:tc>
                  <a:txBody>
                    <a:bodyPr/>
                    <a:lstStyle/>
                    <a:p>
                      <a:pPr marL="22225" algn="ctr">
                        <a:spcAft>
                          <a:spcPts val="0"/>
                        </a:spcAft>
                      </a:pPr>
                      <a:r>
                        <a:rPr lang="hr-HR" sz="1200">
                          <a:effectLst/>
                        </a:rPr>
                        <a:t>Tablica 6/5b</a:t>
                      </a:r>
                    </a:p>
                    <a:p>
                      <a:pPr marL="22225" algn="ctr">
                        <a:spcAft>
                          <a:spcPts val="0"/>
                        </a:spcAft>
                      </a:pPr>
                      <a:r>
                        <a:rPr lang="hr-HR" sz="1100">
                          <a:effectLst/>
                        </a:rPr>
                        <a:t>Table 6/5b</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r</a:t>
                      </a:r>
                      <a:r>
                        <a:rPr lang="hr-HR" sz="1200" baseline="-25000">
                          <a:effectLst/>
                        </a:rPr>
                        <a:t>max</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nelinearnost za točke različite od 0</a:t>
                      </a:r>
                      <a:endParaRPr lang="hr-HR" sz="1200">
                        <a:effectLst/>
                      </a:endParaRPr>
                    </a:p>
                    <a:p>
                      <a:pPr algn="ctr">
                        <a:spcAft>
                          <a:spcPts val="0"/>
                        </a:spcAft>
                      </a:pPr>
                      <a:r>
                        <a:rPr lang="hr-HR" sz="800">
                          <a:effectLst/>
                        </a:rPr>
                        <a:t>lack of fit at concentrations</a:t>
                      </a:r>
                      <a:endParaRPr lang="hr-HR" sz="1200">
                        <a:effectLst/>
                      </a:endParaRPr>
                    </a:p>
                    <a:p>
                      <a:pPr algn="ctr">
                        <a:spcAft>
                          <a:spcPts val="0"/>
                        </a:spcAft>
                      </a:pPr>
                      <a:r>
                        <a:rPr lang="hr-HR" sz="800">
                          <a:effectLst/>
                        </a:rPr>
                        <a:t>higher than zero</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0,16%</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4,0%</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971939650"/>
                  </a:ext>
                </a:extLst>
              </a:tr>
              <a:tr h="396240">
                <a:tc>
                  <a:txBody>
                    <a:bodyPr/>
                    <a:lstStyle/>
                    <a:p>
                      <a:pPr marL="22225" algn="ctr">
                        <a:spcAft>
                          <a:spcPts val="0"/>
                        </a:spcAft>
                      </a:pPr>
                      <a:r>
                        <a:rPr lang="hr-HR" sz="1200">
                          <a:effectLst/>
                        </a:rPr>
                        <a:t>Tablica 6/5a</a:t>
                      </a:r>
                    </a:p>
                    <a:p>
                      <a:pPr marL="22225" algn="ctr">
                        <a:spcAft>
                          <a:spcPts val="0"/>
                        </a:spcAft>
                      </a:pPr>
                      <a:r>
                        <a:rPr lang="hr-HR" sz="1100">
                          <a:effectLst/>
                        </a:rPr>
                        <a:t>Table 6/5a</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xl,z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nelinearnost na 0</a:t>
                      </a:r>
                      <a:endParaRPr lang="hr-HR" sz="1200">
                        <a:effectLst/>
                      </a:endParaRPr>
                    </a:p>
                    <a:p>
                      <a:pPr algn="ctr">
                        <a:spcAft>
                          <a:spcPts val="0"/>
                        </a:spcAft>
                      </a:pPr>
                      <a:r>
                        <a:rPr lang="hr-HR" sz="800">
                          <a:effectLst/>
                        </a:rPr>
                        <a:t>lack of fit at zero</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-0,06</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5,0 nmol/mol </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371385761"/>
                  </a:ext>
                </a:extLst>
              </a:tr>
              <a:tr h="396240">
                <a:tc>
                  <a:txBody>
                    <a:bodyPr/>
                    <a:lstStyle/>
                    <a:p>
                      <a:pPr marL="22225" algn="ctr">
                        <a:spcAft>
                          <a:spcPts val="0"/>
                        </a:spcAft>
                      </a:pPr>
                      <a:r>
                        <a:rPr lang="hr-HR" sz="1200">
                          <a:effectLst/>
                        </a:rPr>
                        <a:t>Tablica 1/13</a:t>
                      </a:r>
                    </a:p>
                    <a:p>
                      <a:pPr marL="22225" algn="ctr">
                        <a:spcAft>
                          <a:spcPts val="0"/>
                        </a:spcAft>
                      </a:pPr>
                      <a:r>
                        <a:rPr lang="hr-HR" sz="1100">
                          <a:effectLst/>
                        </a:rPr>
                        <a:t>Table 1/13</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Ds,z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kratkotrajni odmak na nultom plinu</a:t>
                      </a:r>
                      <a:endParaRPr lang="hr-HR" sz="1200">
                        <a:effectLst/>
                      </a:endParaRPr>
                    </a:p>
                    <a:p>
                      <a:pPr algn="ctr">
                        <a:spcAft>
                          <a:spcPts val="0"/>
                        </a:spcAft>
                      </a:pPr>
                      <a:r>
                        <a:rPr lang="hr-HR" sz="800">
                          <a:effectLst/>
                        </a:rPr>
                        <a:t>short-term drift at zero level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0,55</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2,0 nmol/mol kroz 12 sati / over 12 hours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910753702"/>
                  </a:ext>
                </a:extLst>
              </a:tr>
              <a:tr h="396240">
                <a:tc>
                  <a:txBody>
                    <a:bodyPr/>
                    <a:lstStyle/>
                    <a:p>
                      <a:pPr marL="22225" algn="ctr">
                        <a:spcAft>
                          <a:spcPts val="0"/>
                        </a:spcAft>
                      </a:pPr>
                      <a:r>
                        <a:rPr lang="hr-HR" sz="1200">
                          <a:effectLst/>
                        </a:rPr>
                        <a:t>Tablica 1/14</a:t>
                      </a:r>
                    </a:p>
                    <a:p>
                      <a:pPr marL="22225" algn="ctr">
                        <a:spcAft>
                          <a:spcPts val="0"/>
                        </a:spcAft>
                      </a:pPr>
                      <a:r>
                        <a:rPr lang="hr-HR" sz="1100">
                          <a:effectLst/>
                        </a:rPr>
                        <a:t>Table 1/14</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Ds,s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kratkotrajni odmak na rasponu</a:t>
                      </a:r>
                      <a:endParaRPr lang="hr-HR" sz="1200">
                        <a:effectLst/>
                      </a:endParaRPr>
                    </a:p>
                    <a:p>
                      <a:pPr algn="ctr">
                        <a:spcAft>
                          <a:spcPts val="0"/>
                        </a:spcAft>
                      </a:pPr>
                      <a:r>
                        <a:rPr lang="hr-HR" sz="800">
                          <a:effectLst/>
                        </a:rPr>
                        <a:t>short-term drift at span level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2,61</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6,0 nmol/mol</a:t>
                      </a:r>
                      <a:endParaRPr lang="hr-HR" sz="1200">
                        <a:effectLst/>
                      </a:endParaRPr>
                    </a:p>
                    <a:p>
                      <a:pPr algn="ctr">
                        <a:spcAft>
                          <a:spcPts val="0"/>
                        </a:spcAft>
                      </a:pPr>
                      <a:r>
                        <a:rPr lang="hr-HR" sz="900">
                          <a:effectLst/>
                        </a:rPr>
                        <a:t>kroz 12 sati / over 12 hours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dirty="0">
                          <a:effectLst/>
                        </a:rPr>
                        <a:t>Zadovoljava</a:t>
                      </a:r>
                      <a:endParaRPr lang="hr-HR" sz="1200" dirty="0">
                        <a:effectLst/>
                      </a:endParaRPr>
                    </a:p>
                    <a:p>
                      <a:pPr algn="ctr">
                        <a:spcAft>
                          <a:spcPts val="0"/>
                        </a:spcAft>
                      </a:pPr>
                      <a:r>
                        <a:rPr lang="hr-HR" sz="1100" dirty="0" err="1">
                          <a:effectLst/>
                        </a:rPr>
                        <a:t>Complies</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164588619"/>
                  </a:ext>
                </a:extLst>
              </a:tr>
            </a:tbl>
          </a:graphicData>
        </a:graphic>
      </p:graphicFrame>
      <p:sp>
        <p:nvSpPr>
          <p:cNvPr id="12" name="TextBox 11">
            <a:extLst>
              <a:ext uri="{FF2B5EF4-FFF2-40B4-BE49-F238E27FC236}">
                <a16:creationId xmlns:a16="http://schemas.microsoft.com/office/drawing/2014/main" id="{12BAF3D4-F14C-4A84-8E0E-4C29F32F9438}"/>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152329385"/>
      </p:ext>
    </p:extLst>
  </p:cSld>
  <p:clrMapOvr>
    <a:masterClrMapping/>
  </p:clrMapOvr>
  <p:transition spd="med">
    <p:fade thruBlk="1"/>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830997"/>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r>
              <a:rPr lang="pl-PL" sz="2000" dirty="0">
                <a:solidFill>
                  <a:srgbClr val="0070C0"/>
                </a:solidFill>
              </a:rPr>
              <a:t>Performance test - C</a:t>
            </a:r>
            <a:r>
              <a:rPr lang="pl-PL" sz="1200" dirty="0">
                <a:solidFill>
                  <a:srgbClr val="0070C0"/>
                </a:solidFill>
              </a:rPr>
              <a:t>6</a:t>
            </a:r>
            <a:r>
              <a:rPr lang="pl-PL" sz="2000" dirty="0">
                <a:solidFill>
                  <a:srgbClr val="0070C0"/>
                </a:solidFill>
              </a:rPr>
              <a:t>H</a:t>
            </a:r>
            <a:r>
              <a:rPr lang="pl-PL" sz="1200" dirty="0">
                <a:solidFill>
                  <a:srgbClr val="0070C0"/>
                </a:solidFill>
              </a:rPr>
              <a:t>6 </a:t>
            </a:r>
            <a:r>
              <a:rPr lang="pl-PL" sz="2000" dirty="0">
                <a:solidFill>
                  <a:srgbClr val="0070C0"/>
                </a:solidFill>
              </a:rPr>
              <a:t>analyzers </a:t>
            </a:r>
          </a:p>
        </p:txBody>
      </p:sp>
      <p:graphicFrame>
        <p:nvGraphicFramePr>
          <p:cNvPr id="3" name="Tablica 2"/>
          <p:cNvGraphicFramePr>
            <a:graphicFrameLocks noGrp="1"/>
          </p:cNvGraphicFramePr>
          <p:nvPr>
            <p:extLst>
              <p:ext uri="{D42A27DB-BD31-4B8C-83A1-F6EECF244321}">
                <p14:modId xmlns:p14="http://schemas.microsoft.com/office/powerpoint/2010/main" val="1067048272"/>
              </p:ext>
            </p:extLst>
          </p:nvPr>
        </p:nvGraphicFramePr>
        <p:xfrm>
          <a:off x="1610188" y="2479861"/>
          <a:ext cx="5780823" cy="2954458"/>
        </p:xfrm>
        <a:graphic>
          <a:graphicData uri="http://schemas.openxmlformats.org/drawingml/2006/table">
            <a:tbl>
              <a:tblPr firstRow="1" firstCol="1" bandRow="1">
                <a:tableStyleId>{5C22544A-7EE6-4342-B048-85BDC9FD1C3A}</a:tableStyleId>
              </a:tblPr>
              <a:tblGrid>
                <a:gridCol w="904796">
                  <a:extLst>
                    <a:ext uri="{9D8B030D-6E8A-4147-A177-3AD203B41FA5}">
                      <a16:colId xmlns:a16="http://schemas.microsoft.com/office/drawing/2014/main" val="2112129525"/>
                    </a:ext>
                  </a:extLst>
                </a:gridCol>
                <a:gridCol w="650830">
                  <a:extLst>
                    <a:ext uri="{9D8B030D-6E8A-4147-A177-3AD203B41FA5}">
                      <a16:colId xmlns:a16="http://schemas.microsoft.com/office/drawing/2014/main" val="2898959918"/>
                    </a:ext>
                  </a:extLst>
                </a:gridCol>
                <a:gridCol w="1471187">
                  <a:extLst>
                    <a:ext uri="{9D8B030D-6E8A-4147-A177-3AD203B41FA5}">
                      <a16:colId xmlns:a16="http://schemas.microsoft.com/office/drawing/2014/main" val="4275220820"/>
                    </a:ext>
                  </a:extLst>
                </a:gridCol>
                <a:gridCol w="828152">
                  <a:extLst>
                    <a:ext uri="{9D8B030D-6E8A-4147-A177-3AD203B41FA5}">
                      <a16:colId xmlns:a16="http://schemas.microsoft.com/office/drawing/2014/main" val="90296778"/>
                    </a:ext>
                  </a:extLst>
                </a:gridCol>
                <a:gridCol w="740465">
                  <a:extLst>
                    <a:ext uri="{9D8B030D-6E8A-4147-A177-3AD203B41FA5}">
                      <a16:colId xmlns:a16="http://schemas.microsoft.com/office/drawing/2014/main" val="2711302977"/>
                    </a:ext>
                  </a:extLst>
                </a:gridCol>
                <a:gridCol w="1185393">
                  <a:extLst>
                    <a:ext uri="{9D8B030D-6E8A-4147-A177-3AD203B41FA5}">
                      <a16:colId xmlns:a16="http://schemas.microsoft.com/office/drawing/2014/main" val="311993266"/>
                    </a:ext>
                  </a:extLst>
                </a:gridCol>
              </a:tblGrid>
              <a:tr h="915984">
                <a:tc>
                  <a:txBody>
                    <a:bodyPr/>
                    <a:lstStyle/>
                    <a:p>
                      <a:pPr algn="ctr">
                        <a:spcAft>
                          <a:spcPts val="0"/>
                        </a:spcAft>
                      </a:pPr>
                      <a:r>
                        <a:rPr lang="hr-HR" sz="800">
                          <a:effectLst/>
                        </a:rPr>
                        <a:t>Tablica u normi HRN EN 14662-3</a:t>
                      </a:r>
                      <a:endParaRPr lang="hr-HR" sz="1200">
                        <a:effectLst/>
                      </a:endParaRPr>
                    </a:p>
                    <a:p>
                      <a:pPr algn="ctr">
                        <a:spcAft>
                          <a:spcPts val="0"/>
                        </a:spcAft>
                      </a:pPr>
                      <a:r>
                        <a:rPr lang="hr-HR" sz="800">
                          <a:effectLst/>
                        </a:rPr>
                        <a:t>Table in the EN 14662-3</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Oznaka iz norme HRN EN 14662-3</a:t>
                      </a:r>
                      <a:endParaRPr lang="hr-HR" sz="1200">
                        <a:effectLst/>
                      </a:endParaRPr>
                    </a:p>
                    <a:p>
                      <a:pPr algn="ctr">
                        <a:spcAft>
                          <a:spcPts val="0"/>
                        </a:spcAft>
                      </a:pPr>
                      <a:r>
                        <a:rPr lang="hr-HR" sz="800">
                          <a:effectLst/>
                        </a:rPr>
                        <a:t>Symbol according to EN 14662-3</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Karakteristika</a:t>
                      </a:r>
                      <a:endParaRPr lang="hr-HR" sz="1200">
                        <a:effectLst/>
                      </a:endParaRPr>
                    </a:p>
                    <a:p>
                      <a:pPr algn="ctr">
                        <a:spcAft>
                          <a:spcPts val="0"/>
                        </a:spcAft>
                      </a:pPr>
                      <a:r>
                        <a:rPr lang="hr-HR" sz="800">
                          <a:effectLst/>
                        </a:rPr>
                        <a:t>Characteristic</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Rezultat provjere</a:t>
                      </a:r>
                      <a:endParaRPr lang="hr-HR" sz="1200">
                        <a:effectLst/>
                      </a:endParaRPr>
                    </a:p>
                    <a:p>
                      <a:pPr algn="ctr">
                        <a:spcAft>
                          <a:spcPts val="0"/>
                        </a:spcAft>
                      </a:pPr>
                      <a:r>
                        <a:rPr lang="hr-HR" sz="800">
                          <a:effectLst/>
                        </a:rPr>
                        <a:t>(</a:t>
                      </a:r>
                      <a:r>
                        <a:rPr lang="hr-HR" sz="800">
                          <a:effectLst/>
                          <a:sym typeface="Symbol" panose="05050102010706020507" pitchFamily="18" charset="2"/>
                        </a:rPr>
                        <a:t></a:t>
                      </a:r>
                      <a:r>
                        <a:rPr lang="hr-HR" sz="800">
                          <a:effectLst/>
                        </a:rPr>
                        <a:t>gm</a:t>
                      </a:r>
                      <a:r>
                        <a:rPr lang="hr-HR" sz="800" baseline="30000">
                          <a:effectLst/>
                        </a:rPr>
                        <a:t>-3</a:t>
                      </a:r>
                      <a:r>
                        <a:rPr lang="hr-HR" sz="800">
                          <a:effectLst/>
                        </a:rPr>
                        <a:t> ili %)</a:t>
                      </a:r>
                      <a:endParaRPr lang="hr-HR" sz="1200">
                        <a:effectLst/>
                      </a:endParaRPr>
                    </a:p>
                    <a:p>
                      <a:pPr algn="ctr">
                        <a:spcAft>
                          <a:spcPts val="0"/>
                        </a:spcAft>
                      </a:pPr>
                      <a:r>
                        <a:rPr lang="hr-HR" sz="800">
                          <a:effectLst/>
                        </a:rPr>
                        <a:t>Result of the check</a:t>
                      </a:r>
                      <a:endParaRPr lang="hr-HR" sz="1200">
                        <a:effectLst/>
                      </a:endParaRPr>
                    </a:p>
                    <a:p>
                      <a:pPr algn="ctr">
                        <a:spcAft>
                          <a:spcPts val="0"/>
                        </a:spcAft>
                      </a:pPr>
                      <a:r>
                        <a:rPr lang="hr-HR" sz="800">
                          <a:effectLst/>
                        </a:rPr>
                        <a:t>(</a:t>
                      </a:r>
                      <a:r>
                        <a:rPr lang="hr-HR" sz="800">
                          <a:effectLst/>
                          <a:sym typeface="Symbol" panose="05050102010706020507" pitchFamily="18" charset="2"/>
                        </a:rPr>
                        <a:t></a:t>
                      </a:r>
                      <a:r>
                        <a:rPr lang="hr-HR" sz="800">
                          <a:effectLst/>
                        </a:rPr>
                        <a:t>gm</a:t>
                      </a:r>
                      <a:r>
                        <a:rPr lang="hr-HR" sz="800" baseline="30000">
                          <a:effectLst/>
                        </a:rPr>
                        <a:t>-3</a:t>
                      </a:r>
                      <a:r>
                        <a:rPr lang="hr-HR" sz="800">
                          <a:effectLst/>
                        </a:rPr>
                        <a:t> or %)</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Granice prihvatljivosti</a:t>
                      </a:r>
                      <a:endParaRPr lang="hr-HR" sz="1200">
                        <a:effectLst/>
                      </a:endParaRPr>
                    </a:p>
                    <a:p>
                      <a:pPr algn="ctr">
                        <a:spcAft>
                          <a:spcPts val="0"/>
                        </a:spcAft>
                      </a:pPr>
                      <a:r>
                        <a:rPr lang="hr-HR" sz="800">
                          <a:effectLst/>
                        </a:rPr>
                        <a:t>Acceptance limits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Sukladnost</a:t>
                      </a:r>
                      <a:endParaRPr lang="hr-HR" sz="1200">
                        <a:effectLst/>
                      </a:endParaRPr>
                    </a:p>
                    <a:p>
                      <a:pPr algn="ctr">
                        <a:spcAft>
                          <a:spcPts val="0"/>
                        </a:spcAft>
                      </a:pPr>
                      <a:r>
                        <a:rPr lang="hr-HR" sz="800">
                          <a:effectLst/>
                        </a:rPr>
                        <a:t>Compliance</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157064946"/>
                  </a:ext>
                </a:extLst>
              </a:tr>
              <a:tr h="359851">
                <a:tc>
                  <a:txBody>
                    <a:bodyPr/>
                    <a:lstStyle/>
                    <a:p>
                      <a:pPr marL="22225" algn="ctr">
                        <a:spcAft>
                          <a:spcPts val="0"/>
                        </a:spcAft>
                      </a:pPr>
                      <a:r>
                        <a:rPr lang="hr-HR" sz="1200">
                          <a:effectLst/>
                        </a:rPr>
                        <a:t>9</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s</a:t>
                      </a:r>
                      <a:r>
                        <a:rPr lang="hr-HR" sz="1200" baseline="-25000">
                          <a:effectLst/>
                        </a:rPr>
                        <a:t>r,ct</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ponovljivost na rasponu</a:t>
                      </a:r>
                      <a:endParaRPr lang="hr-HR" sz="1200">
                        <a:effectLst/>
                      </a:endParaRPr>
                    </a:p>
                    <a:p>
                      <a:pPr algn="ctr">
                        <a:spcAft>
                          <a:spcPts val="0"/>
                        </a:spcAft>
                      </a:pPr>
                      <a:r>
                        <a:rPr lang="hr-HR" sz="800">
                          <a:effectLst/>
                        </a:rPr>
                        <a:t>repeatability at span</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0,12</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0,25 μg/m</a:t>
                      </a:r>
                      <a:r>
                        <a:rPr lang="hr-HR" sz="900" baseline="30000">
                          <a:effectLst/>
                        </a:rPr>
                        <a:t>3</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293905598"/>
                  </a:ext>
                </a:extLst>
              </a:tr>
              <a:tr h="523419">
                <a:tc>
                  <a:txBody>
                    <a:bodyPr/>
                    <a:lstStyle/>
                    <a:p>
                      <a:pPr marL="22225" algn="ctr">
                        <a:spcAft>
                          <a:spcPts val="0"/>
                        </a:spcAft>
                      </a:pPr>
                      <a:r>
                        <a:rPr lang="hr-HR" sz="1200">
                          <a:effectLst/>
                        </a:rPr>
                        <a:t>9</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s</a:t>
                      </a:r>
                      <a:r>
                        <a:rPr lang="hr-HR" sz="1200" baseline="-25000">
                          <a:effectLst/>
                        </a:rPr>
                        <a:t>rz</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ponovljivost na 10%-tnoj razini godišnje vrijednosti</a:t>
                      </a:r>
                      <a:endParaRPr lang="hr-HR" sz="1200">
                        <a:effectLst/>
                      </a:endParaRPr>
                    </a:p>
                    <a:p>
                      <a:pPr algn="ctr">
                        <a:spcAft>
                          <a:spcPts val="0"/>
                        </a:spcAft>
                      </a:pPr>
                      <a:r>
                        <a:rPr lang="hr-HR" sz="800">
                          <a:effectLst/>
                        </a:rPr>
                        <a:t>repeatability at at 10 % of the level of the annual limit</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0,06</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0,2 μg/m</a:t>
                      </a:r>
                      <a:r>
                        <a:rPr lang="hr-HR" sz="900" baseline="30000">
                          <a:effectLst/>
                        </a:rPr>
                        <a:t>3</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876712240"/>
                  </a:ext>
                </a:extLst>
              </a:tr>
              <a:tr h="392565">
                <a:tc>
                  <a:txBody>
                    <a:bodyPr/>
                    <a:lstStyle/>
                    <a:p>
                      <a:pPr marL="22225" algn="ctr">
                        <a:spcAft>
                          <a:spcPts val="0"/>
                        </a:spcAft>
                      </a:pPr>
                      <a:r>
                        <a:rPr lang="hr-HR" sz="1200">
                          <a:effectLst/>
                        </a:rPr>
                        <a:t>9</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r</a:t>
                      </a:r>
                      <a:r>
                        <a:rPr lang="hr-HR" sz="1200" baseline="-25000">
                          <a:effectLst/>
                        </a:rPr>
                        <a:t>max</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nelinearnost, najveće odstupanje</a:t>
                      </a:r>
                      <a:endParaRPr lang="hr-HR" sz="1200">
                        <a:effectLst/>
                      </a:endParaRPr>
                    </a:p>
                    <a:p>
                      <a:pPr algn="ctr">
                        <a:spcAft>
                          <a:spcPts val="0"/>
                        </a:spcAft>
                      </a:pPr>
                      <a:r>
                        <a:rPr lang="hr-HR" sz="800">
                          <a:effectLst/>
                        </a:rPr>
                        <a:t>lack of fit, largest residual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2,57%</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5,0%</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a:effectLst/>
                        </a:rPr>
                        <a:t>Zadovoljava</a:t>
                      </a:r>
                      <a:endParaRPr lang="hr-HR" sz="1200">
                        <a:effectLst/>
                      </a:endParaRPr>
                    </a:p>
                    <a:p>
                      <a:pPr algn="ctr">
                        <a:spcAft>
                          <a:spcPts val="0"/>
                        </a:spcAft>
                      </a:pPr>
                      <a:r>
                        <a:rPr lang="hr-HR" sz="1100">
                          <a:effectLst/>
                        </a:rPr>
                        <a:t>Complies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325739993"/>
                  </a:ext>
                </a:extLst>
              </a:tr>
              <a:tr h="402788">
                <a:tc>
                  <a:txBody>
                    <a:bodyPr/>
                    <a:lstStyle/>
                    <a:p>
                      <a:pPr marL="22225" algn="ctr">
                        <a:spcAft>
                          <a:spcPts val="0"/>
                        </a:spcAft>
                      </a:pPr>
                      <a:r>
                        <a:rPr lang="hr-HR" sz="1200">
                          <a:effectLst/>
                        </a:rPr>
                        <a:t>formula (3)</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l</a:t>
                      </a:r>
                      <a:r>
                        <a:rPr lang="hr-HR" sz="1200" baseline="-25000">
                          <a:effectLst/>
                        </a:rPr>
                        <a:t>det</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granica detekcije</a:t>
                      </a:r>
                      <a:endParaRPr lang="hr-HR" sz="1200">
                        <a:effectLst/>
                      </a:endParaRPr>
                    </a:p>
                    <a:p>
                      <a:pPr algn="ctr">
                        <a:spcAft>
                          <a:spcPts val="0"/>
                        </a:spcAft>
                      </a:pPr>
                      <a:r>
                        <a:rPr lang="hr-HR" sz="800">
                          <a:effectLst/>
                        </a:rPr>
                        <a:t>detection limit</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0,06</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N/A</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endParaRPr lang="hr-HR" sz="1000">
                        <a:effectLst/>
                        <a:latin typeface="Times New Roman" panose="02020603050405020304" pitchFamily="18" charset="0"/>
                      </a:endParaRPr>
                    </a:p>
                  </a:txBody>
                  <a:tcPr marL="68580" marR="68580" marT="0" marB="0" anchor="ctr"/>
                </a:tc>
                <a:extLst>
                  <a:ext uri="{0D108BD9-81ED-4DB2-BD59-A6C34878D82A}">
                    <a16:rowId xmlns:a16="http://schemas.microsoft.com/office/drawing/2014/main" val="453316173"/>
                  </a:ext>
                </a:extLst>
              </a:tr>
              <a:tr h="359851">
                <a:tc>
                  <a:txBody>
                    <a:bodyPr/>
                    <a:lstStyle/>
                    <a:p>
                      <a:pPr marL="22225" algn="ctr">
                        <a:spcAft>
                          <a:spcPts val="0"/>
                        </a:spcAft>
                      </a:pPr>
                      <a:r>
                        <a:rPr lang="hr-HR" sz="1200">
                          <a:effectLst/>
                        </a:rPr>
                        <a:t>1</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D</a:t>
                      </a:r>
                      <a:r>
                        <a:rPr lang="hr-HR" sz="1200" baseline="-25000">
                          <a:effectLst/>
                        </a:rPr>
                        <a:t>s,s</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800">
                          <a:effectLst/>
                        </a:rPr>
                        <a:t>kratkotrajni odmak na rasponu</a:t>
                      </a:r>
                      <a:endParaRPr lang="hr-HR" sz="1200">
                        <a:effectLst/>
                      </a:endParaRPr>
                    </a:p>
                    <a:p>
                      <a:pPr algn="ctr">
                        <a:spcAft>
                          <a:spcPts val="0"/>
                        </a:spcAft>
                      </a:pPr>
                      <a:r>
                        <a:rPr lang="hr-HR" sz="800">
                          <a:effectLst/>
                        </a:rPr>
                        <a:t>short term drift at span level</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200">
                          <a:effectLst/>
                        </a:rPr>
                        <a:t>0,01</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900">
                          <a:effectLst/>
                        </a:rPr>
                        <a:t>&lt; 2 μg/m</a:t>
                      </a:r>
                      <a:r>
                        <a:rPr lang="hr-HR" sz="900" baseline="30000">
                          <a:effectLst/>
                        </a:rPr>
                        <a:t>3</a:t>
                      </a:r>
                      <a:endParaRPr lang="hr-H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hr-HR" sz="1100" dirty="0">
                          <a:effectLst/>
                        </a:rPr>
                        <a:t>Zadovoljava</a:t>
                      </a:r>
                      <a:endParaRPr lang="hr-HR" sz="1200" dirty="0">
                        <a:effectLst/>
                      </a:endParaRPr>
                    </a:p>
                    <a:p>
                      <a:pPr algn="ctr">
                        <a:spcAft>
                          <a:spcPts val="0"/>
                        </a:spcAft>
                      </a:pPr>
                      <a:r>
                        <a:rPr lang="hr-HR" sz="1100" dirty="0" err="1">
                          <a:effectLst/>
                        </a:rPr>
                        <a:t>Complies</a:t>
                      </a:r>
                      <a:endParaRPr lang="hr-HR"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143029697"/>
                  </a:ext>
                </a:extLst>
              </a:tr>
            </a:tbl>
          </a:graphicData>
        </a:graphic>
      </p:graphicFrame>
      <p:sp>
        <p:nvSpPr>
          <p:cNvPr id="12" name="TextBox 11">
            <a:extLst>
              <a:ext uri="{FF2B5EF4-FFF2-40B4-BE49-F238E27FC236}">
                <a16:creationId xmlns:a16="http://schemas.microsoft.com/office/drawing/2014/main" id="{E0CF5215-DB1C-4316-BC7D-C1F4269D6F78}"/>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27161970"/>
      </p:ext>
    </p:extLst>
  </p:cSld>
  <p:clrMapOvr>
    <a:masterClrMapping/>
  </p:clrMapOvr>
  <p:transition spd="med">
    <p:fade thruBlk="1"/>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585871"/>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CORRECTIVE ACTIONS</a:t>
            </a:r>
          </a:p>
          <a:p>
            <a:pPr marL="0" lvl="1">
              <a:spcBef>
                <a:spcPct val="20000"/>
              </a:spcBef>
            </a:pPr>
            <a:endParaRPr lang="pl-PL" sz="2000" dirty="0">
              <a:solidFill>
                <a:srgbClr val="0070C0"/>
              </a:solidFill>
            </a:endParaRPr>
          </a:p>
          <a:p>
            <a:pPr marL="0" lvl="1" algn="just">
              <a:spcBef>
                <a:spcPct val="20000"/>
              </a:spcBef>
            </a:pPr>
            <a:r>
              <a:rPr lang="en-US" sz="2000" dirty="0">
                <a:solidFill>
                  <a:srgbClr val="0070C0"/>
                </a:solidFill>
              </a:rPr>
              <a:t>In case of exceeding the limits of acceptability of working characteristics and other major problem</a:t>
            </a:r>
            <a:r>
              <a:rPr lang="hr-HR" sz="2000" dirty="0">
                <a:solidFill>
                  <a:srgbClr val="0070C0"/>
                </a:solidFill>
              </a:rPr>
              <a:t>s</a:t>
            </a:r>
            <a:r>
              <a:rPr lang="en-US" sz="2000" dirty="0">
                <a:solidFill>
                  <a:srgbClr val="0070C0"/>
                </a:solidFill>
              </a:rPr>
              <a:t> with the tests, the analyzer is considered unsuitable for further measurements</a:t>
            </a:r>
            <a:r>
              <a:rPr lang="hr-HR" sz="2000" dirty="0">
                <a:solidFill>
                  <a:srgbClr val="0070C0"/>
                </a:solidFill>
              </a:rPr>
              <a:t> </a:t>
            </a:r>
            <a:r>
              <a:rPr lang="hr-HR" sz="2000" dirty="0" err="1">
                <a:solidFill>
                  <a:srgbClr val="0070C0"/>
                </a:solidFill>
              </a:rPr>
              <a:t>and</a:t>
            </a:r>
            <a:r>
              <a:rPr lang="hr-HR" sz="2000" dirty="0">
                <a:solidFill>
                  <a:srgbClr val="0070C0"/>
                </a:solidFill>
              </a:rPr>
              <a:t> </a:t>
            </a:r>
            <a:r>
              <a:rPr lang="hr-HR" sz="2000" dirty="0" err="1">
                <a:solidFill>
                  <a:srgbClr val="0070C0"/>
                </a:solidFill>
              </a:rPr>
              <a:t>it</a:t>
            </a:r>
            <a:r>
              <a:rPr lang="hr-HR" sz="2000" dirty="0">
                <a:solidFill>
                  <a:srgbClr val="0070C0"/>
                </a:solidFill>
              </a:rPr>
              <a:t> </a:t>
            </a:r>
            <a:r>
              <a:rPr lang="en-US" sz="2000" dirty="0">
                <a:solidFill>
                  <a:srgbClr val="0070C0"/>
                </a:solidFill>
              </a:rPr>
              <a:t>is provided for servicing</a:t>
            </a:r>
            <a:r>
              <a:rPr lang="pl-PL" sz="2000" dirty="0">
                <a:solidFill>
                  <a:srgbClr val="0070C0"/>
                </a:solidFill>
              </a:rPr>
              <a:t>. </a:t>
            </a:r>
          </a:p>
          <a:p>
            <a:pPr marL="0" lvl="1" algn="just">
              <a:spcBef>
                <a:spcPct val="20000"/>
              </a:spcBef>
            </a:pPr>
            <a:r>
              <a:rPr lang="en-US" sz="2000" dirty="0">
                <a:solidFill>
                  <a:srgbClr val="0070C0"/>
                </a:solidFill>
              </a:rPr>
              <a:t>After servicing, it is necessary to calibrate and check its operating characteristics</a:t>
            </a:r>
            <a:r>
              <a:rPr lang="pl-PL" sz="2000" dirty="0">
                <a:solidFill>
                  <a:srgbClr val="0070C0"/>
                </a:solidFill>
              </a:rPr>
              <a:t>. </a:t>
            </a:r>
          </a:p>
          <a:p>
            <a:pPr marL="0" lvl="1" algn="just">
              <a:spcBef>
                <a:spcPct val="20000"/>
              </a:spcBef>
            </a:pPr>
            <a:r>
              <a:rPr lang="en-US" sz="2000" dirty="0">
                <a:solidFill>
                  <a:srgbClr val="0070C0"/>
                </a:solidFill>
              </a:rPr>
              <a:t>If calibration and checking show that the analyzer is suitable for further measurement, </a:t>
            </a:r>
            <a:r>
              <a:rPr lang="hr-HR" sz="2000" dirty="0" err="1">
                <a:solidFill>
                  <a:srgbClr val="0070C0"/>
                </a:solidFill>
              </a:rPr>
              <a:t>it</a:t>
            </a:r>
            <a:r>
              <a:rPr lang="hr-HR" sz="2000" dirty="0">
                <a:solidFill>
                  <a:srgbClr val="0070C0"/>
                </a:solidFill>
              </a:rPr>
              <a:t> </a:t>
            </a:r>
            <a:r>
              <a:rPr lang="hr-HR" sz="2000" dirty="0" err="1">
                <a:solidFill>
                  <a:srgbClr val="0070C0"/>
                </a:solidFill>
              </a:rPr>
              <a:t>is</a:t>
            </a:r>
            <a:r>
              <a:rPr lang="hr-HR" sz="2000" dirty="0">
                <a:solidFill>
                  <a:srgbClr val="0070C0"/>
                </a:solidFill>
              </a:rPr>
              <a:t> </a:t>
            </a:r>
            <a:r>
              <a:rPr lang="en-US" sz="2000" dirty="0">
                <a:solidFill>
                  <a:srgbClr val="0070C0"/>
                </a:solidFill>
              </a:rPr>
              <a:t>return</a:t>
            </a:r>
            <a:r>
              <a:rPr lang="hr-HR" sz="2000" dirty="0" err="1">
                <a:solidFill>
                  <a:srgbClr val="0070C0"/>
                </a:solidFill>
              </a:rPr>
              <a:t>ed</a:t>
            </a:r>
            <a:r>
              <a:rPr lang="en-US" sz="2000" dirty="0">
                <a:solidFill>
                  <a:srgbClr val="0070C0"/>
                </a:solidFill>
              </a:rPr>
              <a:t> to the measuring station</a:t>
            </a:r>
            <a:r>
              <a:rPr lang="pl-PL" sz="2000" dirty="0">
                <a:solidFill>
                  <a:srgbClr val="0070C0"/>
                </a:solidFill>
              </a:rPr>
              <a:t>. </a:t>
            </a:r>
          </a:p>
          <a:p>
            <a:pPr marL="0" lvl="1" algn="just">
              <a:spcBef>
                <a:spcPct val="20000"/>
              </a:spcBef>
            </a:pPr>
            <a:r>
              <a:rPr lang="en-US" sz="2000" dirty="0">
                <a:solidFill>
                  <a:srgbClr val="0070C0"/>
                </a:solidFill>
              </a:rPr>
              <a:t>If checking the response to zero gas and gas range shows that the eligibility criteria</a:t>
            </a:r>
            <a:r>
              <a:rPr lang="hr-HR" sz="2000" dirty="0">
                <a:solidFill>
                  <a:srgbClr val="0070C0"/>
                </a:solidFill>
              </a:rPr>
              <a:t> are </a:t>
            </a:r>
            <a:r>
              <a:rPr lang="hr-HR" sz="2000" dirty="0" err="1">
                <a:solidFill>
                  <a:srgbClr val="0070C0"/>
                </a:solidFill>
              </a:rPr>
              <a:t>not</a:t>
            </a:r>
            <a:r>
              <a:rPr lang="hr-HR" sz="2000" dirty="0">
                <a:solidFill>
                  <a:srgbClr val="0070C0"/>
                </a:solidFill>
              </a:rPr>
              <a:t> </a:t>
            </a:r>
            <a:r>
              <a:rPr lang="hr-HR" sz="2000" dirty="0" err="1">
                <a:solidFill>
                  <a:srgbClr val="0070C0"/>
                </a:solidFill>
              </a:rPr>
              <a:t>satisfied</a:t>
            </a:r>
            <a:r>
              <a:rPr lang="en-US" sz="2000" dirty="0">
                <a:solidFill>
                  <a:srgbClr val="0070C0"/>
                </a:solidFill>
              </a:rPr>
              <a:t>, then the metrics are validated again for the period of</a:t>
            </a:r>
            <a:r>
              <a:rPr lang="hr-HR" sz="2000" dirty="0">
                <a:solidFill>
                  <a:srgbClr val="0070C0"/>
                </a:solidFill>
              </a:rPr>
              <a:t> </a:t>
            </a:r>
            <a:r>
              <a:rPr lang="en-US" sz="2000" dirty="0">
                <a:solidFill>
                  <a:srgbClr val="0070C0"/>
                </a:solidFill>
              </a:rPr>
              <a:t>the time when the respondents were last satisfied with the criteria</a:t>
            </a:r>
            <a:r>
              <a:rPr lang="pl-PL" sz="2000" dirty="0">
                <a:solidFill>
                  <a:srgbClr val="0070C0"/>
                </a:solidFill>
              </a:rPr>
              <a:t>.</a:t>
            </a:r>
          </a:p>
        </p:txBody>
      </p:sp>
      <p:sp>
        <p:nvSpPr>
          <p:cNvPr id="12" name="TextBox 11">
            <a:extLst>
              <a:ext uri="{FF2B5EF4-FFF2-40B4-BE49-F238E27FC236}">
                <a16:creationId xmlns:a16="http://schemas.microsoft.com/office/drawing/2014/main" id="{8D0C6797-E314-4E94-BEEA-651A01FBF296}"/>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427354371"/>
      </p:ext>
    </p:extLst>
  </p:cSld>
  <p:clrMapOvr>
    <a:masterClrMapping/>
  </p:clrMapOvr>
  <p:transition spd="med">
    <p:fade thruBlk="1"/>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293209"/>
          </a:xfrm>
          <a:prstGeom prst="rect">
            <a:avLst/>
          </a:prstGeom>
        </p:spPr>
        <p:txBody>
          <a:bodyPr wrap="square">
            <a:spAutoFit/>
          </a:bodyPr>
          <a:lstStyle/>
          <a:p>
            <a:pPr marL="0" lvl="1">
              <a:spcBef>
                <a:spcPct val="20000"/>
              </a:spcBef>
            </a:pPr>
            <a:r>
              <a:rPr lang="hr-HR" sz="2400" b="1" dirty="0">
                <a:solidFill>
                  <a:srgbClr val="1F497D"/>
                </a:solidFill>
              </a:rPr>
              <a:t>RESULTS QUALITY ASSURANCE</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EXTERNAL QUALITY CONTROL</a:t>
            </a:r>
          </a:p>
          <a:p>
            <a:pPr marL="0" lvl="1">
              <a:spcBef>
                <a:spcPct val="20000"/>
              </a:spcBef>
            </a:pPr>
            <a:endParaRPr lang="pl-PL" sz="2000" dirty="0">
              <a:solidFill>
                <a:srgbClr val="0070C0"/>
              </a:solidFill>
            </a:endParaRPr>
          </a:p>
          <a:p>
            <a:pPr marL="0" lvl="1" algn="just">
              <a:spcBef>
                <a:spcPct val="20000"/>
              </a:spcBef>
            </a:pPr>
            <a:r>
              <a:rPr lang="en-US" sz="2000" dirty="0">
                <a:solidFill>
                  <a:srgbClr val="0070C0"/>
                </a:solidFill>
              </a:rPr>
              <a:t>External quality control is performed by participating in </a:t>
            </a:r>
            <a:r>
              <a:rPr lang="hr-HR" sz="2000" dirty="0" err="1">
                <a:solidFill>
                  <a:srgbClr val="0070C0"/>
                </a:solidFill>
              </a:rPr>
              <a:t>ability</a:t>
            </a:r>
            <a:r>
              <a:rPr lang="hr-HR" sz="2000" dirty="0">
                <a:solidFill>
                  <a:srgbClr val="0070C0"/>
                </a:solidFill>
              </a:rPr>
              <a:t> </a:t>
            </a:r>
            <a:r>
              <a:rPr lang="en-US" sz="2000" dirty="0">
                <a:solidFill>
                  <a:srgbClr val="0070C0"/>
                </a:solidFill>
              </a:rPr>
              <a:t>testing schemes</a:t>
            </a:r>
            <a:r>
              <a:rPr lang="pl-PL" sz="2000" dirty="0">
                <a:solidFill>
                  <a:srgbClr val="0070C0"/>
                </a:solidFill>
              </a:rPr>
              <a:t>. </a:t>
            </a:r>
          </a:p>
          <a:p>
            <a:pPr marL="0" lvl="1" algn="just">
              <a:spcBef>
                <a:spcPct val="20000"/>
              </a:spcBef>
            </a:pPr>
            <a:endParaRPr lang="pl-PL" sz="2000" dirty="0">
              <a:solidFill>
                <a:srgbClr val="0070C0"/>
              </a:solidFill>
            </a:endParaRPr>
          </a:p>
          <a:p>
            <a:pPr marL="0" lvl="1" algn="just">
              <a:spcBef>
                <a:spcPct val="20000"/>
              </a:spcBef>
            </a:pPr>
            <a:r>
              <a:rPr lang="en-US" sz="2000" dirty="0">
                <a:solidFill>
                  <a:srgbClr val="0070C0"/>
                </a:solidFill>
              </a:rPr>
              <a:t>Ability Testing Scheme</a:t>
            </a:r>
            <a:r>
              <a:rPr lang="hr-HR" sz="2000" dirty="0">
                <a:solidFill>
                  <a:srgbClr val="0070C0"/>
                </a:solidFill>
              </a:rPr>
              <a:t>s are</a:t>
            </a:r>
            <a:r>
              <a:rPr lang="en-US" sz="2000" dirty="0">
                <a:solidFill>
                  <a:srgbClr val="0070C0"/>
                </a:solidFill>
              </a:rPr>
              <a:t> organize</a:t>
            </a:r>
            <a:r>
              <a:rPr lang="hr-HR" sz="2000" dirty="0">
                <a:solidFill>
                  <a:srgbClr val="0070C0"/>
                </a:solidFill>
              </a:rPr>
              <a:t>d </a:t>
            </a:r>
            <a:r>
              <a:rPr lang="hr-HR" sz="2000" dirty="0" err="1">
                <a:solidFill>
                  <a:srgbClr val="0070C0"/>
                </a:solidFill>
              </a:rPr>
              <a:t>by</a:t>
            </a:r>
            <a:r>
              <a:rPr lang="en-US" sz="2000" dirty="0">
                <a:solidFill>
                  <a:srgbClr val="0070C0"/>
                </a:solidFill>
              </a:rPr>
              <a:t> the organizer of Ability Testing in</a:t>
            </a:r>
            <a:r>
              <a:rPr lang="hr-HR" sz="2000" dirty="0">
                <a:solidFill>
                  <a:srgbClr val="0070C0"/>
                </a:solidFill>
              </a:rPr>
              <a:t> </a:t>
            </a:r>
            <a:r>
              <a:rPr lang="en-US" sz="2000" dirty="0" err="1">
                <a:solidFill>
                  <a:srgbClr val="0070C0"/>
                </a:solidFill>
              </a:rPr>
              <a:t>compli</a:t>
            </a:r>
            <a:r>
              <a:rPr lang="hr-HR" sz="2000" dirty="0" err="1">
                <a:solidFill>
                  <a:srgbClr val="0070C0"/>
                </a:solidFill>
              </a:rPr>
              <a:t>ance</a:t>
            </a:r>
            <a:r>
              <a:rPr lang="en-US" sz="2000" dirty="0">
                <a:solidFill>
                  <a:srgbClr val="0070C0"/>
                </a:solidFill>
              </a:rPr>
              <a:t> with the requirements of international standard</a:t>
            </a:r>
            <a:r>
              <a:rPr lang="hr-HR" sz="2000" dirty="0">
                <a:solidFill>
                  <a:srgbClr val="0070C0"/>
                </a:solidFill>
              </a:rPr>
              <a:t> </a:t>
            </a:r>
            <a:r>
              <a:rPr lang="pl-PL" sz="2000" dirty="0">
                <a:solidFill>
                  <a:srgbClr val="0070C0"/>
                </a:solidFill>
              </a:rPr>
              <a:t>HRN EN ISO/IEC 17043.</a:t>
            </a:r>
          </a:p>
        </p:txBody>
      </p:sp>
      <p:sp>
        <p:nvSpPr>
          <p:cNvPr id="12" name="TextBox 11">
            <a:extLst>
              <a:ext uri="{FF2B5EF4-FFF2-40B4-BE49-F238E27FC236}">
                <a16:creationId xmlns:a16="http://schemas.microsoft.com/office/drawing/2014/main" id="{7FDB605A-482D-4B37-A7B0-507A0E4DA04A}"/>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3947550"/>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832092"/>
          </a:xfrm>
          <a:prstGeom prst="rect">
            <a:avLst/>
          </a:prstGeom>
        </p:spPr>
        <p:txBody>
          <a:bodyPr wrap="square">
            <a:spAutoFit/>
          </a:bodyPr>
          <a:lstStyle/>
          <a:p>
            <a:pPr marL="0" lvl="1">
              <a:spcBef>
                <a:spcPct val="20000"/>
              </a:spcBef>
            </a:pPr>
            <a:r>
              <a:rPr lang="hr-BA" sz="2400" b="1" dirty="0">
                <a:solidFill>
                  <a:srgbClr val="1F497D"/>
                </a:solidFill>
              </a:rPr>
              <a:t>4.3 DOCUMENT CONTROL</a:t>
            </a:r>
          </a:p>
          <a:p>
            <a:pPr marL="0" lvl="1">
              <a:spcBef>
                <a:spcPct val="20000"/>
              </a:spcBef>
            </a:pPr>
            <a:endParaRPr lang="pl-PL" sz="2000" b="1" dirty="0">
              <a:solidFill>
                <a:srgbClr val="0070C0"/>
              </a:solidFill>
            </a:endParaRPr>
          </a:p>
          <a:p>
            <a:pPr marL="342900" lvl="1" indent="-342900">
              <a:spcBef>
                <a:spcPct val="20000"/>
              </a:spcBef>
              <a:buFontTx/>
              <a:buChar char="-"/>
            </a:pPr>
            <a:r>
              <a:rPr lang="pl-PL" sz="2000" dirty="0">
                <a:solidFill>
                  <a:srgbClr val="0070C0"/>
                </a:solidFill>
              </a:rPr>
              <a:t>implementation of changes in documents</a:t>
            </a:r>
          </a:p>
          <a:p>
            <a:pPr marL="342900" lvl="1" indent="-342900">
              <a:spcBef>
                <a:spcPct val="20000"/>
              </a:spcBef>
              <a:buFontTx/>
              <a:buChar char="-"/>
            </a:pPr>
            <a:r>
              <a:rPr lang="en-US" sz="2000" dirty="0">
                <a:solidFill>
                  <a:srgbClr val="0070C0"/>
                </a:solidFill>
              </a:rPr>
              <a:t>procedures for modifying, reviewing and approving the document</a:t>
            </a:r>
            <a:endParaRPr lang="hr-HR" sz="2000" dirty="0">
              <a:solidFill>
                <a:srgbClr val="0070C0"/>
              </a:solidFill>
            </a:endParaRPr>
          </a:p>
          <a:p>
            <a:pPr marL="342900" lvl="1" indent="-342900">
              <a:spcBef>
                <a:spcPct val="20000"/>
              </a:spcBef>
              <a:buFontTx/>
              <a:buChar char="-"/>
            </a:pPr>
            <a:r>
              <a:rPr lang="en-US" sz="2000" dirty="0">
                <a:solidFill>
                  <a:srgbClr val="0070C0"/>
                </a:solidFill>
              </a:rPr>
              <a:t>the procedure for issuing the document</a:t>
            </a:r>
            <a:endParaRPr lang="hr-HR" sz="2000" dirty="0">
              <a:solidFill>
                <a:srgbClr val="0070C0"/>
              </a:solidFill>
            </a:endParaRPr>
          </a:p>
          <a:p>
            <a:pPr marL="342900" lvl="1" indent="-342900">
              <a:spcBef>
                <a:spcPct val="20000"/>
              </a:spcBef>
              <a:buFontTx/>
              <a:buChar char="-"/>
            </a:pPr>
            <a:r>
              <a:rPr lang="pl-PL" sz="2000" dirty="0">
                <a:solidFill>
                  <a:srgbClr val="0070C0"/>
                </a:solidFill>
              </a:rPr>
              <a:t>control of electronic documents</a:t>
            </a:r>
          </a:p>
          <a:p>
            <a:pPr marL="342900" lvl="1" indent="-342900">
              <a:spcBef>
                <a:spcPct val="20000"/>
              </a:spcBef>
              <a:buFontTx/>
              <a:buChar char="-"/>
            </a:pPr>
            <a:endParaRPr lang="pl-PL" sz="2000" dirty="0">
              <a:solidFill>
                <a:srgbClr val="0070C0"/>
              </a:solidFill>
            </a:endParaRPr>
          </a:p>
          <a:p>
            <a:pPr marL="342900" lvl="1" indent="-342900">
              <a:spcBef>
                <a:spcPct val="20000"/>
              </a:spcBef>
              <a:buFontTx/>
              <a:buChar char="-"/>
            </a:pPr>
            <a:endParaRPr lang="pl-PL" sz="2000" dirty="0">
              <a:solidFill>
                <a:srgbClr val="0070C0"/>
              </a:solidFill>
            </a:endParaRPr>
          </a:p>
          <a:p>
            <a:pPr marL="342900" lvl="1" indent="-342900">
              <a:spcBef>
                <a:spcPct val="20000"/>
              </a:spcBef>
              <a:buFontTx/>
              <a:buChar char="-"/>
            </a:pPr>
            <a:endParaRPr lang="pl-PL" sz="2000" dirty="0">
              <a:solidFill>
                <a:srgbClr val="0070C0"/>
              </a:solidFill>
            </a:endParaRPr>
          </a:p>
          <a:p>
            <a:pPr marL="0" lvl="1">
              <a:spcBef>
                <a:spcPct val="20000"/>
              </a:spcBef>
            </a:pPr>
            <a:r>
              <a:rPr lang="en-US" sz="2000" dirty="0">
                <a:solidFill>
                  <a:srgbClr val="0070C0"/>
                </a:solidFill>
              </a:rPr>
              <a:t>This can be achieved by describing how the requirements are met</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hr-HR" sz="2000" dirty="0" err="1">
                <a:solidFill>
                  <a:srgbClr val="0070C0"/>
                </a:solidFill>
              </a:rPr>
              <a:t>appropriate</a:t>
            </a:r>
            <a:r>
              <a:rPr lang="hr-HR" sz="2000" dirty="0">
                <a:solidFill>
                  <a:srgbClr val="0070C0"/>
                </a:solidFill>
              </a:rPr>
              <a:t> </a:t>
            </a:r>
            <a:r>
              <a:rPr lang="en-US" sz="2000" b="1" i="1" dirty="0">
                <a:solidFill>
                  <a:srgbClr val="0070C0"/>
                </a:solidFill>
              </a:rPr>
              <a:t>documented procedure</a:t>
            </a:r>
            <a:r>
              <a:rPr lang="pl-PL" sz="2000" dirty="0">
                <a:solidFill>
                  <a:srgbClr val="0070C0"/>
                </a:solidFill>
              </a:rPr>
              <a:t>.</a:t>
            </a:r>
          </a:p>
          <a:p>
            <a:pPr marL="342900" lvl="1" indent="-342900">
              <a:spcBef>
                <a:spcPct val="20000"/>
              </a:spcBef>
              <a:buFontTx/>
              <a:buChar char="-"/>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405603065"/>
      </p:ext>
    </p:extLst>
  </p:cSld>
  <p:clrMapOvr>
    <a:masterClrMapping/>
  </p:clrMapOvr>
  <p:transition spd="med">
    <p:fade thruBlk="1"/>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770537"/>
          </a:xfrm>
          <a:prstGeom prst="rect">
            <a:avLst/>
          </a:prstGeom>
        </p:spPr>
        <p:txBody>
          <a:bodyPr wrap="square">
            <a:spAutoFit/>
          </a:bodyPr>
          <a:lstStyle/>
          <a:p>
            <a:pPr marL="0" lvl="1">
              <a:spcBef>
                <a:spcPct val="20000"/>
              </a:spcBef>
            </a:pPr>
            <a:r>
              <a:rPr lang="hr-HR" sz="2400" b="1" dirty="0">
                <a:solidFill>
                  <a:srgbClr val="1F497D"/>
                </a:solidFill>
              </a:rPr>
              <a:t>MEASUREMENT UNCERTAINTY</a:t>
            </a:r>
            <a:endParaRPr lang="pl-PL" sz="2000" b="1" dirty="0">
              <a:solidFill>
                <a:srgbClr val="0070C0"/>
              </a:solidFill>
            </a:endParaRPr>
          </a:p>
          <a:p>
            <a:pPr marL="0" lvl="1">
              <a:spcBef>
                <a:spcPct val="20000"/>
              </a:spcBef>
            </a:pPr>
            <a:endParaRPr lang="pl-PL" sz="2000" dirty="0">
              <a:solidFill>
                <a:srgbClr val="0070C0"/>
              </a:solidFill>
            </a:endParaRPr>
          </a:p>
          <a:p>
            <a:pPr marL="0" lvl="1" algn="just">
              <a:spcBef>
                <a:spcPct val="20000"/>
              </a:spcBef>
            </a:pPr>
            <a:r>
              <a:rPr lang="en-US" sz="2000" dirty="0">
                <a:solidFill>
                  <a:srgbClr val="0070C0"/>
                </a:solidFill>
              </a:rPr>
              <a:t>Based on data from the type approval, calibration and measurement at the station</a:t>
            </a:r>
            <a:r>
              <a:rPr lang="hr-HR" sz="2000" dirty="0">
                <a:solidFill>
                  <a:srgbClr val="0070C0"/>
                </a:solidFill>
              </a:rPr>
              <a:t> </a:t>
            </a:r>
            <a:r>
              <a:rPr lang="en-US" sz="2000" dirty="0">
                <a:solidFill>
                  <a:srgbClr val="0070C0"/>
                </a:solidFill>
              </a:rPr>
              <a:t>the measurement uncertainty for the data from the reporting period is calculated</a:t>
            </a:r>
            <a:r>
              <a:rPr lang="hr-HR" sz="2000" dirty="0">
                <a:solidFill>
                  <a:srgbClr val="0070C0"/>
                </a:solidFill>
              </a:rPr>
              <a:t>  </a:t>
            </a:r>
            <a:r>
              <a:rPr lang="hr-HR" sz="2000" dirty="0" err="1">
                <a:solidFill>
                  <a:srgbClr val="0070C0"/>
                </a:solidFill>
              </a:rPr>
              <a:t>and</a:t>
            </a:r>
            <a:r>
              <a:rPr lang="hr-HR" sz="2000" dirty="0">
                <a:solidFill>
                  <a:srgbClr val="0070C0"/>
                </a:solidFill>
              </a:rPr>
              <a:t> </a:t>
            </a:r>
            <a:r>
              <a:rPr lang="hr-HR" sz="2000" dirty="0" err="1">
                <a:solidFill>
                  <a:srgbClr val="0070C0"/>
                </a:solidFill>
              </a:rPr>
              <a:t>reported</a:t>
            </a:r>
            <a:r>
              <a:rPr lang="hr-HR" sz="2000" dirty="0">
                <a:solidFill>
                  <a:srgbClr val="0070C0"/>
                </a:solidFill>
              </a:rPr>
              <a:t> </a:t>
            </a:r>
            <a:r>
              <a:rPr lang="hr-HR" sz="2000" dirty="0" err="1">
                <a:solidFill>
                  <a:srgbClr val="0070C0"/>
                </a:solidFill>
              </a:rPr>
              <a:t>in</a:t>
            </a:r>
            <a:r>
              <a:rPr lang="hr-HR" sz="2000" dirty="0">
                <a:solidFill>
                  <a:srgbClr val="0070C0"/>
                </a:solidFill>
              </a:rPr>
              <a:t> a</a:t>
            </a:r>
            <a:r>
              <a:rPr lang="en-US" sz="2000" dirty="0" err="1">
                <a:solidFill>
                  <a:srgbClr val="0070C0"/>
                </a:solidFill>
              </a:rPr>
              <a:t>nnual</a:t>
            </a:r>
            <a:r>
              <a:rPr lang="en-US" sz="2000" dirty="0">
                <a:solidFill>
                  <a:srgbClr val="0070C0"/>
                </a:solidFill>
              </a:rPr>
              <a:t> report in the form of expanded </a:t>
            </a:r>
            <a:r>
              <a:rPr lang="hr-HR" sz="2000" dirty="0" err="1">
                <a:solidFill>
                  <a:srgbClr val="0070C0"/>
                </a:solidFill>
              </a:rPr>
              <a:t>measurement</a:t>
            </a:r>
            <a:r>
              <a:rPr lang="hr-HR" sz="2000" dirty="0">
                <a:solidFill>
                  <a:srgbClr val="0070C0"/>
                </a:solidFill>
              </a:rPr>
              <a:t> </a:t>
            </a:r>
            <a:r>
              <a:rPr lang="en-US" sz="2000" dirty="0">
                <a:solidFill>
                  <a:srgbClr val="0070C0"/>
                </a:solidFill>
              </a:rPr>
              <a:t>uncertainty</a:t>
            </a:r>
            <a:r>
              <a:rPr lang="pl-PL" sz="2000" dirty="0">
                <a:solidFill>
                  <a:srgbClr val="0070C0"/>
                </a:solidFill>
              </a:rPr>
              <a:t>.</a:t>
            </a:r>
          </a:p>
          <a:p>
            <a:pPr marL="0" lvl="1" algn="just">
              <a:spcBef>
                <a:spcPct val="20000"/>
              </a:spcBef>
            </a:pPr>
            <a:r>
              <a:rPr lang="pl-PL" sz="2000" dirty="0">
                <a:solidFill>
                  <a:srgbClr val="0070C0"/>
                </a:solidFill>
              </a:rPr>
              <a:t> </a:t>
            </a:r>
          </a:p>
          <a:p>
            <a:pPr marL="0" lvl="1" algn="just">
              <a:spcBef>
                <a:spcPct val="20000"/>
              </a:spcBef>
            </a:pPr>
            <a:r>
              <a:rPr lang="en-US" sz="2000" dirty="0">
                <a:solidFill>
                  <a:srgbClr val="0070C0"/>
                </a:solidFill>
              </a:rPr>
              <a:t>Measurement uncertainties are calculated according to the following standards</a:t>
            </a:r>
            <a:r>
              <a:rPr lang="pl-PL" sz="2000" dirty="0">
                <a:solidFill>
                  <a:srgbClr val="0070C0"/>
                </a:solidFill>
              </a:rPr>
              <a:t>: </a:t>
            </a:r>
          </a:p>
          <a:p>
            <a:pPr marL="0" lvl="1">
              <a:spcBef>
                <a:spcPct val="20000"/>
              </a:spcBef>
            </a:pPr>
            <a:r>
              <a:rPr lang="pl-PL" sz="2000" dirty="0">
                <a:solidFill>
                  <a:srgbClr val="0070C0"/>
                </a:solidFill>
              </a:rPr>
              <a:t>HRN EN 14211:2012 – for NO/NOx measurement</a:t>
            </a:r>
          </a:p>
          <a:p>
            <a:pPr marL="0" lvl="1">
              <a:spcBef>
                <a:spcPct val="20000"/>
              </a:spcBef>
            </a:pPr>
            <a:r>
              <a:rPr lang="pl-PL" sz="2000" dirty="0">
                <a:solidFill>
                  <a:srgbClr val="0070C0"/>
                </a:solidFill>
              </a:rPr>
              <a:t>HRN EN 14212:2012 – for SO</a:t>
            </a:r>
            <a:r>
              <a:rPr lang="pl-PL" sz="1400" dirty="0">
                <a:solidFill>
                  <a:srgbClr val="0070C0"/>
                </a:solidFill>
              </a:rPr>
              <a:t>2 </a:t>
            </a:r>
            <a:r>
              <a:rPr lang="pl-PL" sz="2000" dirty="0">
                <a:solidFill>
                  <a:srgbClr val="0070C0"/>
                </a:solidFill>
              </a:rPr>
              <a:t>and H</a:t>
            </a:r>
            <a:r>
              <a:rPr lang="pl-PL" sz="1400" dirty="0">
                <a:solidFill>
                  <a:srgbClr val="0070C0"/>
                </a:solidFill>
              </a:rPr>
              <a:t>2</a:t>
            </a:r>
            <a:r>
              <a:rPr lang="pl-PL" sz="2000" dirty="0">
                <a:solidFill>
                  <a:srgbClr val="0070C0"/>
                </a:solidFill>
              </a:rPr>
              <a:t>S measurement</a:t>
            </a:r>
          </a:p>
          <a:p>
            <a:pPr marL="0" lvl="1">
              <a:spcBef>
                <a:spcPct val="20000"/>
              </a:spcBef>
            </a:pPr>
            <a:r>
              <a:rPr lang="pl-PL" sz="2000" dirty="0">
                <a:solidFill>
                  <a:srgbClr val="0070C0"/>
                </a:solidFill>
              </a:rPr>
              <a:t>HRN EN 14625:2012 – for O</a:t>
            </a:r>
            <a:r>
              <a:rPr lang="pl-PL" sz="1400" dirty="0">
                <a:solidFill>
                  <a:srgbClr val="0070C0"/>
                </a:solidFill>
              </a:rPr>
              <a:t>3 </a:t>
            </a:r>
            <a:r>
              <a:rPr lang="pl-PL" sz="2000" dirty="0">
                <a:solidFill>
                  <a:srgbClr val="0070C0"/>
                </a:solidFill>
              </a:rPr>
              <a:t>measurement</a:t>
            </a:r>
          </a:p>
          <a:p>
            <a:pPr marL="0" lvl="1">
              <a:spcBef>
                <a:spcPct val="20000"/>
              </a:spcBef>
            </a:pPr>
            <a:r>
              <a:rPr lang="pl-PL" sz="2000" dirty="0">
                <a:solidFill>
                  <a:srgbClr val="0070C0"/>
                </a:solidFill>
              </a:rPr>
              <a:t>HRN EN 14626:2012 – for CO measurement</a:t>
            </a:r>
          </a:p>
          <a:p>
            <a:pPr marL="0" lvl="1">
              <a:spcBef>
                <a:spcPct val="20000"/>
              </a:spcBef>
            </a:pPr>
            <a:r>
              <a:rPr lang="pl-PL" sz="2000" dirty="0">
                <a:solidFill>
                  <a:srgbClr val="0070C0"/>
                </a:solidFill>
              </a:rPr>
              <a:t>HRN EN 14662-3:2012 – for C</a:t>
            </a:r>
            <a:r>
              <a:rPr lang="pl-PL" sz="1400" dirty="0">
                <a:solidFill>
                  <a:srgbClr val="0070C0"/>
                </a:solidFill>
              </a:rPr>
              <a:t>6</a:t>
            </a:r>
            <a:r>
              <a:rPr lang="pl-PL" sz="2000" dirty="0">
                <a:solidFill>
                  <a:srgbClr val="0070C0"/>
                </a:solidFill>
              </a:rPr>
              <a:t>H</a:t>
            </a:r>
            <a:r>
              <a:rPr lang="pl-PL" sz="1400" dirty="0">
                <a:solidFill>
                  <a:srgbClr val="0070C0"/>
                </a:solidFill>
              </a:rPr>
              <a:t>6 </a:t>
            </a:r>
            <a:r>
              <a:rPr lang="pl-PL" sz="2000" dirty="0">
                <a:solidFill>
                  <a:srgbClr val="0070C0"/>
                </a:solidFill>
              </a:rPr>
              <a:t>measurement</a:t>
            </a:r>
          </a:p>
          <a:p>
            <a:pPr marL="0" lvl="1" algn="just">
              <a:spcBef>
                <a:spcPct val="20000"/>
              </a:spcBef>
            </a:pPr>
            <a:r>
              <a:rPr lang="pl-PL" sz="2000" dirty="0">
                <a:solidFill>
                  <a:srgbClr val="0070C0"/>
                </a:solidFill>
              </a:rPr>
              <a:t>and document JCGM 100 (GUM method).</a:t>
            </a:r>
          </a:p>
        </p:txBody>
      </p:sp>
      <p:sp>
        <p:nvSpPr>
          <p:cNvPr id="12" name="TextBox 11">
            <a:extLst>
              <a:ext uri="{FF2B5EF4-FFF2-40B4-BE49-F238E27FC236}">
                <a16:creationId xmlns:a16="http://schemas.microsoft.com/office/drawing/2014/main" id="{3AEB351C-F107-46D6-B390-6CC0BE98E026}"/>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582501878"/>
      </p:ext>
    </p:extLst>
  </p:cSld>
  <p:clrMapOvr>
    <a:masterClrMapping/>
  </p:clrMapOvr>
  <p:transition spd="med">
    <p:fade thruBlk="1"/>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216539"/>
          </a:xfrm>
          <a:prstGeom prst="rect">
            <a:avLst/>
          </a:prstGeom>
        </p:spPr>
        <p:txBody>
          <a:bodyPr wrap="square">
            <a:spAutoFit/>
          </a:bodyPr>
          <a:lstStyle/>
          <a:p>
            <a:pPr marL="0" lvl="1">
              <a:spcBef>
                <a:spcPct val="20000"/>
              </a:spcBef>
            </a:pPr>
            <a:r>
              <a:rPr lang="hr-HR" sz="2400" b="1" dirty="0">
                <a:solidFill>
                  <a:srgbClr val="1F497D"/>
                </a:solidFill>
              </a:rPr>
              <a:t>MEASUREMENT UNCERTAINTY</a:t>
            </a:r>
            <a:endParaRPr lang="pl-PL" sz="2000" b="1" dirty="0">
              <a:solidFill>
                <a:srgbClr val="0070C0"/>
              </a:solidFill>
            </a:endParaRPr>
          </a:p>
          <a:p>
            <a:pPr marL="0" lvl="1">
              <a:spcBef>
                <a:spcPct val="20000"/>
              </a:spcBef>
            </a:pPr>
            <a:endParaRPr lang="pl-PL" sz="2000" dirty="0">
              <a:solidFill>
                <a:srgbClr val="0070C0"/>
              </a:solidFill>
            </a:endParaRPr>
          </a:p>
          <a:p>
            <a:pPr marL="0" lvl="1" algn="just">
              <a:spcBef>
                <a:spcPct val="20000"/>
              </a:spcBef>
            </a:pPr>
            <a:r>
              <a:rPr lang="en-US" sz="2000" dirty="0">
                <a:solidFill>
                  <a:srgbClr val="0070C0"/>
                </a:solidFill>
              </a:rPr>
              <a:t>An example of a measurement uncertainty for </a:t>
            </a:r>
            <a:r>
              <a:rPr lang="en-US" sz="2000" b="1" dirty="0">
                <a:solidFill>
                  <a:srgbClr val="0070C0"/>
                </a:solidFill>
              </a:rPr>
              <a:t>CO measurements in accordance with</a:t>
            </a:r>
            <a:r>
              <a:rPr lang="hr-HR" sz="2000" b="1" dirty="0">
                <a:solidFill>
                  <a:srgbClr val="0070C0"/>
                </a:solidFill>
              </a:rPr>
              <a:t> </a:t>
            </a:r>
            <a:r>
              <a:rPr lang="pl-PL" sz="2000" b="1" dirty="0">
                <a:solidFill>
                  <a:srgbClr val="0070C0"/>
                </a:solidFill>
              </a:rPr>
              <a:t>HRN EN 14626:2012</a:t>
            </a:r>
            <a:r>
              <a:rPr lang="pl-PL" sz="2000" dirty="0">
                <a:solidFill>
                  <a:srgbClr val="0070C0"/>
                </a:solidFill>
              </a:rPr>
              <a:t>:</a:t>
            </a:r>
          </a:p>
          <a:p>
            <a:pPr marL="0" lvl="1" algn="just">
              <a:spcBef>
                <a:spcPct val="20000"/>
              </a:spcBef>
            </a:pPr>
            <a:endParaRPr lang="pl-PL" sz="2000" dirty="0">
              <a:solidFill>
                <a:srgbClr val="0070C0"/>
              </a:solidFill>
            </a:endParaRPr>
          </a:p>
          <a:p>
            <a:pPr marL="0" lvl="1" algn="just">
              <a:spcBef>
                <a:spcPct val="20000"/>
              </a:spcBef>
            </a:pPr>
            <a:r>
              <a:rPr lang="en-US" sz="2000" dirty="0">
                <a:solidFill>
                  <a:srgbClr val="0070C0"/>
                </a:solidFill>
              </a:rPr>
              <a:t>Measurement uncertainty is calculated in the form of extended </a:t>
            </a:r>
            <a:r>
              <a:rPr lang="hr-HR" sz="2000" dirty="0" err="1">
                <a:solidFill>
                  <a:srgbClr val="0070C0"/>
                </a:solidFill>
              </a:rPr>
              <a:t>measurement</a:t>
            </a:r>
            <a:r>
              <a:rPr lang="en-US" sz="2000" dirty="0">
                <a:solidFill>
                  <a:srgbClr val="0070C0"/>
                </a:solidFill>
              </a:rPr>
              <a:t> uncertainty </a:t>
            </a:r>
            <a:r>
              <a:rPr lang="hr-HR" sz="2000" dirty="0">
                <a:solidFill>
                  <a:srgbClr val="0070C0"/>
                </a:solidFill>
              </a:rPr>
              <a:t>for </a:t>
            </a:r>
            <a:r>
              <a:rPr lang="hr-HR" sz="2000" dirty="0" err="1">
                <a:solidFill>
                  <a:srgbClr val="0070C0"/>
                </a:solidFill>
              </a:rPr>
              <a:t>hourly</a:t>
            </a:r>
            <a:r>
              <a:rPr lang="hr-HR" sz="2000" dirty="0">
                <a:solidFill>
                  <a:srgbClr val="0070C0"/>
                </a:solidFill>
              </a:rPr>
              <a:t> </a:t>
            </a:r>
            <a:r>
              <a:rPr lang="hr-HR" sz="2000" dirty="0" err="1">
                <a:solidFill>
                  <a:srgbClr val="0070C0"/>
                </a:solidFill>
              </a:rPr>
              <a:t>averaging</a:t>
            </a:r>
            <a:r>
              <a:rPr lang="hr-HR" sz="2000" dirty="0">
                <a:solidFill>
                  <a:srgbClr val="0070C0"/>
                </a:solidFill>
              </a:rPr>
              <a:t> </a:t>
            </a:r>
            <a:r>
              <a:rPr lang="en-US" sz="2000" dirty="0">
                <a:solidFill>
                  <a:srgbClr val="0070C0"/>
                </a:solidFill>
              </a:rPr>
              <a:t>time at the </a:t>
            </a:r>
            <a:r>
              <a:rPr lang="en-US" sz="2000" i="1" dirty="0">
                <a:solidFill>
                  <a:srgbClr val="0070C0"/>
                </a:solidFill>
              </a:rPr>
              <a:t>limit value for </a:t>
            </a:r>
            <a:r>
              <a:rPr lang="hr-HR" sz="2000" i="1" dirty="0" err="1">
                <a:solidFill>
                  <a:srgbClr val="0070C0"/>
                </a:solidFill>
              </a:rPr>
              <a:t>the</a:t>
            </a:r>
            <a:r>
              <a:rPr lang="hr-HR" sz="2000" i="1" dirty="0">
                <a:solidFill>
                  <a:srgbClr val="0070C0"/>
                </a:solidFill>
              </a:rPr>
              <a:t> </a:t>
            </a:r>
            <a:r>
              <a:rPr lang="en-US" sz="2000" i="1" dirty="0">
                <a:solidFill>
                  <a:srgbClr val="0070C0"/>
                </a:solidFill>
              </a:rPr>
              <a:t>maximum daily 8-hour sliding</a:t>
            </a:r>
            <a:r>
              <a:rPr lang="hr-HR" sz="2000" i="1" dirty="0">
                <a:solidFill>
                  <a:srgbClr val="0070C0"/>
                </a:solidFill>
              </a:rPr>
              <a:t> </a:t>
            </a:r>
            <a:r>
              <a:rPr lang="en-US" sz="2000" i="1" dirty="0">
                <a:solidFill>
                  <a:srgbClr val="0070C0"/>
                </a:solidFill>
              </a:rPr>
              <a:t>average</a:t>
            </a:r>
            <a:r>
              <a:rPr lang="hr-HR" sz="2000" dirty="0">
                <a:solidFill>
                  <a:srgbClr val="0070C0"/>
                </a:solidFill>
              </a:rPr>
              <a:t> </a:t>
            </a:r>
            <a:r>
              <a:rPr lang="pl-PL" sz="2000" dirty="0">
                <a:solidFill>
                  <a:srgbClr val="0070C0"/>
                </a:solidFill>
              </a:rPr>
              <a:t>u</a:t>
            </a:r>
            <a:r>
              <a:rPr lang="pl-PL" sz="1400" dirty="0">
                <a:solidFill>
                  <a:srgbClr val="0070C0"/>
                </a:solidFill>
              </a:rPr>
              <a:t>c</a:t>
            </a:r>
            <a:r>
              <a:rPr lang="pl-PL" sz="2000" dirty="0">
                <a:solidFill>
                  <a:srgbClr val="0070C0"/>
                </a:solidFill>
              </a:rPr>
              <a:t>, </a:t>
            </a:r>
            <a:r>
              <a:rPr lang="en-US" sz="2000" dirty="0">
                <a:solidFill>
                  <a:srgbClr val="0070C0"/>
                </a:solidFill>
              </a:rPr>
              <a:t>absolute extended uncertainty for hourly averaging time</a:t>
            </a:r>
            <a:r>
              <a:rPr lang="hr-HR" sz="2000" dirty="0">
                <a:solidFill>
                  <a:srgbClr val="0070C0"/>
                </a:solidFill>
              </a:rPr>
              <a:t> </a:t>
            </a:r>
            <a:r>
              <a:rPr lang="en-US" sz="2000" dirty="0">
                <a:solidFill>
                  <a:srgbClr val="0070C0"/>
                </a:solidFill>
              </a:rPr>
              <a:t>at the limit value for 8-hour sliding average</a:t>
            </a:r>
            <a:r>
              <a:rPr lang="hr-HR" sz="2000" dirty="0">
                <a:solidFill>
                  <a:srgbClr val="0070C0"/>
                </a:solidFill>
              </a:rPr>
              <a:t> </a:t>
            </a:r>
            <a:r>
              <a:rPr lang="pl-PL" sz="2000" dirty="0">
                <a:solidFill>
                  <a:srgbClr val="0070C0"/>
                </a:solidFill>
              </a:rPr>
              <a:t>U</a:t>
            </a:r>
            <a:r>
              <a:rPr lang="pl-PL" sz="1400" dirty="0">
                <a:solidFill>
                  <a:srgbClr val="0070C0"/>
                </a:solidFill>
              </a:rPr>
              <a:t>c</a:t>
            </a:r>
            <a:r>
              <a:rPr lang="pl-PL" sz="2000" dirty="0">
                <a:solidFill>
                  <a:srgbClr val="0070C0"/>
                </a:solidFill>
              </a:rPr>
              <a:t> </a:t>
            </a:r>
            <a:r>
              <a:rPr lang="en-US" sz="2000" dirty="0">
                <a:solidFill>
                  <a:srgbClr val="0070C0"/>
                </a:solidFill>
              </a:rPr>
              <a:t>and relative uncertainty </a:t>
            </a:r>
            <a:r>
              <a:rPr lang="pl-PL" sz="2000" dirty="0">
                <a:solidFill>
                  <a:srgbClr val="0070C0"/>
                </a:solidFill>
              </a:rPr>
              <a:t>U</a:t>
            </a:r>
            <a:r>
              <a:rPr lang="pl-PL" sz="1400" dirty="0">
                <a:solidFill>
                  <a:srgbClr val="0070C0"/>
                </a:solidFill>
              </a:rPr>
              <a:t>c,rel</a:t>
            </a:r>
            <a:r>
              <a:rPr lang="pl-PL" sz="2000" dirty="0">
                <a:solidFill>
                  <a:srgbClr val="0070C0"/>
                </a:solidFill>
              </a:rPr>
              <a:t>.</a:t>
            </a:r>
          </a:p>
          <a:p>
            <a:pPr marL="0" lvl="1" algn="just">
              <a:spcBef>
                <a:spcPct val="20000"/>
              </a:spcBef>
            </a:pPr>
            <a:endParaRPr lang="pl-PL" sz="2000" dirty="0">
              <a:solidFill>
                <a:srgbClr val="0070C0"/>
              </a:solidFill>
            </a:endParaRPr>
          </a:p>
          <a:p>
            <a:pPr marL="0" lvl="1" algn="just">
              <a:spcBef>
                <a:spcPct val="20000"/>
              </a:spcBef>
            </a:pPr>
            <a:r>
              <a:rPr lang="en-US" sz="2000" dirty="0">
                <a:solidFill>
                  <a:srgbClr val="0070C0"/>
                </a:solidFill>
              </a:rPr>
              <a:t>Measurement uncertainty is calculated for a specific analyzer (e</a:t>
            </a:r>
            <a:r>
              <a:rPr lang="hr-HR" sz="2000" dirty="0">
                <a:solidFill>
                  <a:srgbClr val="0070C0"/>
                </a:solidFill>
              </a:rPr>
              <a:t>.</a:t>
            </a:r>
            <a:r>
              <a:rPr lang="en-US" sz="2000" dirty="0">
                <a:solidFill>
                  <a:srgbClr val="0070C0"/>
                </a:solidFill>
              </a:rPr>
              <a:t>g</a:t>
            </a:r>
            <a:r>
              <a:rPr lang="hr-HR" sz="2000" dirty="0">
                <a:solidFill>
                  <a:srgbClr val="0070C0"/>
                </a:solidFill>
              </a:rPr>
              <a:t>.</a:t>
            </a:r>
            <a:r>
              <a:rPr lang="en-US" sz="2000" dirty="0">
                <a:solidFill>
                  <a:srgbClr val="0070C0"/>
                </a:solidFill>
              </a:rPr>
              <a:t> HORIBA APMA 370</a:t>
            </a:r>
            <a:r>
              <a:rPr lang="hr-HR" sz="2000" dirty="0">
                <a:solidFill>
                  <a:srgbClr val="0070C0"/>
                </a:solidFill>
              </a:rPr>
              <a:t> </a:t>
            </a:r>
            <a:r>
              <a:rPr lang="en-US" sz="2000" dirty="0">
                <a:solidFill>
                  <a:srgbClr val="0070C0"/>
                </a:solidFill>
              </a:rPr>
              <a:t>below) using the data from the type approval and the calibration certificate</a:t>
            </a:r>
            <a:r>
              <a:rPr lang="pl-PL" sz="2000" dirty="0">
                <a:solidFill>
                  <a:srgbClr val="0070C0"/>
                </a:solidFill>
              </a:rPr>
              <a:t>.</a:t>
            </a:r>
          </a:p>
        </p:txBody>
      </p:sp>
      <p:sp>
        <p:nvSpPr>
          <p:cNvPr id="12" name="TextBox 11">
            <a:extLst>
              <a:ext uri="{FF2B5EF4-FFF2-40B4-BE49-F238E27FC236}">
                <a16:creationId xmlns:a16="http://schemas.microsoft.com/office/drawing/2014/main" id="{A62923C2-A8C3-4DBC-9489-D59B7756ECB8}"/>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83575116"/>
      </p:ext>
    </p:extLst>
  </p:cSld>
  <p:clrMapOvr>
    <a:masterClrMapping/>
  </p:clrMapOvr>
  <p:transition spd="med">
    <p:fade thruBlk="1"/>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830997"/>
          </a:xfrm>
          <a:prstGeom prst="rect">
            <a:avLst/>
          </a:prstGeom>
        </p:spPr>
        <p:txBody>
          <a:bodyPr wrap="square">
            <a:spAutoFit/>
          </a:bodyPr>
          <a:lstStyle/>
          <a:p>
            <a:pPr marL="0" lvl="1">
              <a:spcBef>
                <a:spcPct val="20000"/>
              </a:spcBef>
            </a:pPr>
            <a:r>
              <a:rPr lang="hr-HR" sz="2400" b="1" dirty="0">
                <a:solidFill>
                  <a:srgbClr val="1F497D"/>
                </a:solidFill>
              </a:rPr>
              <a:t>MEASUREMENT UNCERTAINTY</a:t>
            </a:r>
            <a:endParaRPr lang="pl-PL" sz="2000" b="1" dirty="0">
              <a:solidFill>
                <a:srgbClr val="0070C0"/>
              </a:solidFill>
            </a:endParaRPr>
          </a:p>
          <a:p>
            <a:pPr marL="0" lvl="1">
              <a:spcBef>
                <a:spcPct val="20000"/>
              </a:spcBef>
            </a:pPr>
            <a:endParaRPr lang="pl-PL" sz="2000" dirty="0">
              <a:solidFill>
                <a:srgbClr val="0070C0"/>
              </a:solidFill>
            </a:endParaRPr>
          </a:p>
        </p:txBody>
      </p:sp>
      <p:graphicFrame>
        <p:nvGraphicFramePr>
          <p:cNvPr id="10" name="Tablica 9"/>
          <p:cNvGraphicFramePr>
            <a:graphicFrameLocks noGrp="1"/>
          </p:cNvGraphicFramePr>
          <p:nvPr>
            <p:extLst>
              <p:ext uri="{D42A27DB-BD31-4B8C-83A1-F6EECF244321}">
                <p14:modId xmlns:p14="http://schemas.microsoft.com/office/powerpoint/2010/main" val="816059607"/>
              </p:ext>
            </p:extLst>
          </p:nvPr>
        </p:nvGraphicFramePr>
        <p:xfrm>
          <a:off x="1457920" y="1808163"/>
          <a:ext cx="6263640" cy="4693920"/>
        </p:xfrm>
        <a:graphic>
          <a:graphicData uri="http://schemas.openxmlformats.org/drawingml/2006/table">
            <a:tbl>
              <a:tblPr firstRow="1" firstCol="1" bandRow="1">
                <a:tableStyleId>{5C22544A-7EE6-4342-B048-85BDC9FD1C3A}</a:tableStyleId>
              </a:tblPr>
              <a:tblGrid>
                <a:gridCol w="1080770">
                  <a:extLst>
                    <a:ext uri="{9D8B030D-6E8A-4147-A177-3AD203B41FA5}">
                      <a16:colId xmlns:a16="http://schemas.microsoft.com/office/drawing/2014/main" val="1038784115"/>
                    </a:ext>
                  </a:extLst>
                </a:gridCol>
                <a:gridCol w="629920">
                  <a:extLst>
                    <a:ext uri="{9D8B030D-6E8A-4147-A177-3AD203B41FA5}">
                      <a16:colId xmlns:a16="http://schemas.microsoft.com/office/drawing/2014/main" val="4189265700"/>
                    </a:ext>
                  </a:extLst>
                </a:gridCol>
                <a:gridCol w="2023745">
                  <a:extLst>
                    <a:ext uri="{9D8B030D-6E8A-4147-A177-3AD203B41FA5}">
                      <a16:colId xmlns:a16="http://schemas.microsoft.com/office/drawing/2014/main" val="1904275580"/>
                    </a:ext>
                  </a:extLst>
                </a:gridCol>
                <a:gridCol w="903605">
                  <a:extLst>
                    <a:ext uri="{9D8B030D-6E8A-4147-A177-3AD203B41FA5}">
                      <a16:colId xmlns:a16="http://schemas.microsoft.com/office/drawing/2014/main" val="2768160146"/>
                    </a:ext>
                  </a:extLst>
                </a:gridCol>
                <a:gridCol w="815975">
                  <a:extLst>
                    <a:ext uri="{9D8B030D-6E8A-4147-A177-3AD203B41FA5}">
                      <a16:colId xmlns:a16="http://schemas.microsoft.com/office/drawing/2014/main" val="3917642543"/>
                    </a:ext>
                  </a:extLst>
                </a:gridCol>
                <a:gridCol w="809625">
                  <a:extLst>
                    <a:ext uri="{9D8B030D-6E8A-4147-A177-3AD203B41FA5}">
                      <a16:colId xmlns:a16="http://schemas.microsoft.com/office/drawing/2014/main" val="2176403679"/>
                    </a:ext>
                  </a:extLst>
                </a:gridCol>
              </a:tblGrid>
              <a:tr h="249555">
                <a:tc>
                  <a:txBody>
                    <a:bodyPr/>
                    <a:lstStyle/>
                    <a:p>
                      <a:pPr algn="ctr">
                        <a:spcAft>
                          <a:spcPts val="0"/>
                        </a:spcAft>
                      </a:pPr>
                      <a:r>
                        <a:rPr lang="hr-HR" sz="1100">
                          <a:effectLst/>
                        </a:rPr>
                        <a:t>HRN EN 14626</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Code</a:t>
                      </a:r>
                      <a:r>
                        <a:rPr lang="hr-HR" sz="1100" dirty="0">
                          <a:effectLst/>
                        </a:rPr>
                        <a:t> </a:t>
                      </a:r>
                      <a:r>
                        <a:rPr lang="hr-HR" sz="1100" dirty="0" err="1">
                          <a:effectLst/>
                        </a:rPr>
                        <a:t>from</a:t>
                      </a:r>
                      <a:r>
                        <a:rPr lang="hr-HR" sz="1100" dirty="0">
                          <a:effectLst/>
                        </a:rPr>
                        <a:t> standard</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Component</a:t>
                      </a:r>
                      <a:r>
                        <a:rPr lang="hr-HR" sz="1100" dirty="0">
                          <a:effectLst/>
                        </a:rPr>
                        <a:t> </a:t>
                      </a:r>
                      <a:r>
                        <a:rPr lang="hr-HR" sz="1100" dirty="0" err="1">
                          <a:effectLst/>
                        </a:rPr>
                        <a:t>of</a:t>
                      </a:r>
                      <a:r>
                        <a:rPr lang="hr-HR" sz="1100" dirty="0">
                          <a:effectLst/>
                        </a:rPr>
                        <a:t> </a:t>
                      </a:r>
                      <a:r>
                        <a:rPr lang="hr-HR" sz="1100" dirty="0" err="1">
                          <a:effectLst/>
                        </a:rPr>
                        <a:t>measurement</a:t>
                      </a:r>
                      <a:r>
                        <a:rPr lang="hr-HR" sz="1100" dirty="0">
                          <a:effectLst/>
                        </a:rPr>
                        <a:t> </a:t>
                      </a:r>
                      <a:r>
                        <a:rPr lang="hr-HR" sz="1100" dirty="0" err="1">
                          <a:effectLst/>
                        </a:rPr>
                        <a:t>uncertainty</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Results</a:t>
                      </a:r>
                      <a:r>
                        <a:rPr lang="hr-HR" sz="1100" dirty="0">
                          <a:effectLst/>
                        </a:rPr>
                        <a:t> </a:t>
                      </a:r>
                      <a:r>
                        <a:rPr lang="hr-HR" sz="1100" dirty="0" err="1">
                          <a:effectLst/>
                        </a:rPr>
                        <a:t>from</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a:effectLst/>
                        </a:rPr>
                        <a:t>u (p) (µmol/mol)</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30000">
                          <a:effectLst/>
                        </a:rPr>
                        <a:t>2</a:t>
                      </a:r>
                      <a:r>
                        <a:rPr lang="hr-HR" sz="1100">
                          <a:effectLst/>
                        </a:rPr>
                        <a:t>(p)</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3264210"/>
                  </a:ext>
                </a:extLst>
              </a:tr>
              <a:tr h="262255">
                <a:tc>
                  <a:txBody>
                    <a:bodyPr/>
                    <a:lstStyle/>
                    <a:p>
                      <a:pPr algn="ctr">
                        <a:spcAft>
                          <a:spcPts val="0"/>
                        </a:spcAft>
                      </a:pPr>
                      <a:r>
                        <a:rPr lang="hr-HR" sz="1100">
                          <a:effectLst/>
                        </a:rPr>
                        <a:t>1</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tabLst>
                          <a:tab pos="405765" algn="l"/>
                        </a:tabLst>
                      </a:pPr>
                      <a:r>
                        <a:rPr lang="hr-HR" sz="1100">
                          <a:effectLst/>
                        </a:rPr>
                        <a:t>u</a:t>
                      </a:r>
                      <a:r>
                        <a:rPr lang="hr-HR" sz="1100" baseline="-25000">
                          <a:effectLst/>
                        </a:rPr>
                        <a:t>r,z</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tabLst>
                          <a:tab pos="405765" algn="l"/>
                        </a:tabLst>
                      </a:pPr>
                      <a:r>
                        <a:rPr lang="hr-HR" sz="1100" dirty="0" err="1">
                          <a:effectLst/>
                        </a:rPr>
                        <a:t>repeatibility</a:t>
                      </a:r>
                      <a:r>
                        <a:rPr lang="hr-HR" sz="1100" dirty="0">
                          <a:effectLst/>
                        </a:rPr>
                        <a:t> at zero gas</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Calibration</a:t>
                      </a:r>
                      <a:r>
                        <a:rPr lang="hr-HR" sz="1100" dirty="0">
                          <a:effectLst/>
                        </a:rPr>
                        <a:t> </a:t>
                      </a:r>
                      <a:r>
                        <a:rPr lang="hr-HR" sz="1100" dirty="0" err="1">
                          <a:effectLst/>
                        </a:rPr>
                        <a:t>certificates</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x</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y</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71011122"/>
                  </a:ext>
                </a:extLst>
              </a:tr>
              <a:tr h="265430">
                <a:tc>
                  <a:txBody>
                    <a:bodyPr/>
                    <a:lstStyle/>
                    <a:p>
                      <a:pPr algn="ctr">
                        <a:spcAft>
                          <a:spcPts val="0"/>
                        </a:spcAft>
                      </a:pPr>
                      <a:r>
                        <a:rPr lang="hr-HR" sz="1100">
                          <a:effectLst/>
                        </a:rPr>
                        <a:t>2</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r,lv</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repeatibility</a:t>
                      </a:r>
                      <a:r>
                        <a:rPr lang="hr-HR" sz="1100" dirty="0">
                          <a:effectLst/>
                        </a:rPr>
                        <a:t> at limit </a:t>
                      </a:r>
                      <a:r>
                        <a:rPr lang="hr-HR" sz="1100" dirty="0" err="1">
                          <a:effectLst/>
                        </a:rPr>
                        <a:t>value</a:t>
                      </a:r>
                      <a:r>
                        <a:rPr lang="hr-HR" sz="1100" dirty="0">
                          <a:effectLst/>
                        </a:rPr>
                        <a:t> for 8h GV</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Calibration</a:t>
                      </a:r>
                      <a:r>
                        <a:rPr lang="hr-HR" sz="1100" dirty="0">
                          <a:effectLst/>
                        </a:rPr>
                        <a:t> </a:t>
                      </a:r>
                      <a:r>
                        <a:rPr lang="hr-HR" sz="1100" dirty="0" err="1">
                          <a:effectLst/>
                        </a:rPr>
                        <a:t>certificates</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x</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y</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58942731"/>
                  </a:ext>
                </a:extLst>
              </a:tr>
              <a:tr h="260350">
                <a:tc>
                  <a:txBody>
                    <a:bodyPr/>
                    <a:lstStyle/>
                    <a:p>
                      <a:pPr algn="ctr">
                        <a:spcAft>
                          <a:spcPts val="0"/>
                        </a:spcAft>
                      </a:pPr>
                      <a:r>
                        <a:rPr lang="hr-HR" sz="1100">
                          <a:effectLst/>
                        </a:rPr>
                        <a:t>3a</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l</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nonlinear</a:t>
                      </a:r>
                      <a:r>
                        <a:rPr lang="hr-HR" sz="1100" dirty="0">
                          <a:effectLst/>
                        </a:rPr>
                        <a:t> </a:t>
                      </a:r>
                      <a:r>
                        <a:rPr lang="hr-HR" sz="1100" dirty="0" err="1">
                          <a:effectLst/>
                        </a:rPr>
                        <a:t>analyzer</a:t>
                      </a:r>
                      <a:r>
                        <a:rPr lang="hr-HR" sz="1100" dirty="0">
                          <a:effectLst/>
                        </a:rPr>
                        <a:t> (</a:t>
                      </a:r>
                      <a:r>
                        <a:rPr lang="hr-HR" sz="1100" dirty="0" err="1">
                          <a:effectLst/>
                        </a:rPr>
                        <a:t>lack</a:t>
                      </a:r>
                      <a:r>
                        <a:rPr lang="hr-HR" sz="1100" dirty="0">
                          <a:effectLst/>
                        </a:rPr>
                        <a:t> </a:t>
                      </a:r>
                      <a:r>
                        <a:rPr lang="hr-HR" sz="1100" dirty="0" err="1">
                          <a:effectLst/>
                        </a:rPr>
                        <a:t>of</a:t>
                      </a:r>
                      <a:r>
                        <a:rPr lang="hr-HR" sz="1100" dirty="0">
                          <a:effectLst/>
                        </a:rPr>
                        <a:t> fit test) for 8h GV</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Calibration</a:t>
                      </a:r>
                      <a:r>
                        <a:rPr lang="hr-HR" sz="1100" dirty="0">
                          <a:effectLst/>
                        </a:rPr>
                        <a:t> </a:t>
                      </a:r>
                      <a:r>
                        <a:rPr lang="hr-HR" sz="1100" dirty="0" err="1">
                          <a:effectLst/>
                        </a:rPr>
                        <a:t>certificates</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x</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y</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20088470"/>
                  </a:ext>
                </a:extLst>
              </a:tr>
              <a:tr h="263525">
                <a:tc>
                  <a:txBody>
                    <a:bodyPr/>
                    <a:lstStyle/>
                    <a:p>
                      <a:pPr algn="ctr">
                        <a:spcAft>
                          <a:spcPts val="0"/>
                        </a:spcAft>
                      </a:pPr>
                      <a:r>
                        <a:rPr lang="hr-HR" sz="1100">
                          <a:effectLst/>
                        </a:rPr>
                        <a:t>4</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gp</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impact</a:t>
                      </a:r>
                      <a:r>
                        <a:rPr lang="hr-HR" sz="1100" dirty="0">
                          <a:effectLst/>
                        </a:rPr>
                        <a:t> </a:t>
                      </a:r>
                      <a:r>
                        <a:rPr lang="hr-HR" sz="1100" dirty="0" err="1">
                          <a:effectLst/>
                        </a:rPr>
                        <a:t>of</a:t>
                      </a:r>
                      <a:r>
                        <a:rPr lang="hr-HR" sz="1100" dirty="0">
                          <a:effectLst/>
                        </a:rPr>
                        <a:t> </a:t>
                      </a:r>
                      <a:r>
                        <a:rPr lang="hr-HR" sz="1100" dirty="0" err="1">
                          <a:effectLst/>
                        </a:rPr>
                        <a:t>pressure</a:t>
                      </a:r>
                      <a:r>
                        <a:rPr lang="hr-HR" sz="1100" dirty="0">
                          <a:effectLst/>
                        </a:rPr>
                        <a:t> </a:t>
                      </a:r>
                      <a:r>
                        <a:rPr lang="hr-HR" sz="1100" dirty="0" err="1">
                          <a:effectLst/>
                        </a:rPr>
                        <a:t>variability</a:t>
                      </a:r>
                      <a:r>
                        <a:rPr lang="hr-HR" sz="1100" dirty="0">
                          <a:effectLst/>
                        </a:rPr>
                        <a:t> </a:t>
                      </a:r>
                      <a:r>
                        <a:rPr lang="hr-HR" sz="1100" dirty="0" err="1">
                          <a:effectLst/>
                        </a:rPr>
                        <a:t>of</a:t>
                      </a:r>
                      <a:r>
                        <a:rPr lang="hr-HR" sz="1100" dirty="0">
                          <a:effectLst/>
                        </a:rPr>
                        <a:t> </a:t>
                      </a:r>
                      <a:r>
                        <a:rPr lang="hr-HR" sz="1100" dirty="0" err="1">
                          <a:effectLst/>
                        </a:rPr>
                        <a:t>sampled</a:t>
                      </a:r>
                      <a:r>
                        <a:rPr lang="hr-HR" sz="1100" dirty="0">
                          <a:effectLst/>
                        </a:rPr>
                        <a:t> gas</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Typ</a:t>
                      </a:r>
                      <a:r>
                        <a:rPr lang="hr-HR" sz="1100" dirty="0">
                          <a:effectLst/>
                        </a:rPr>
                        <a:t>. </a:t>
                      </a:r>
                      <a:r>
                        <a:rPr lang="hr-HR" sz="1100" dirty="0" err="1">
                          <a:effectLst/>
                        </a:rPr>
                        <a:t>approval</a:t>
                      </a:r>
                      <a:r>
                        <a:rPr lang="hr-HR" sz="1100" dirty="0">
                          <a:effectLst/>
                        </a:rPr>
                        <a:t> Table 38</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0,0120</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0,0001</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37001542"/>
                  </a:ext>
                </a:extLst>
              </a:tr>
              <a:tr h="292100">
                <a:tc>
                  <a:txBody>
                    <a:bodyPr/>
                    <a:lstStyle/>
                    <a:p>
                      <a:pPr algn="ctr">
                        <a:spcAft>
                          <a:spcPts val="0"/>
                        </a:spcAft>
                      </a:pPr>
                      <a:r>
                        <a:rPr lang="hr-HR" sz="1100">
                          <a:effectLst/>
                        </a:rPr>
                        <a:t>5</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gt</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impact</a:t>
                      </a:r>
                      <a:r>
                        <a:rPr lang="hr-HR" sz="1100" dirty="0">
                          <a:effectLst/>
                        </a:rPr>
                        <a:t> </a:t>
                      </a:r>
                      <a:r>
                        <a:rPr lang="hr-HR" sz="1100" dirty="0" err="1">
                          <a:effectLst/>
                        </a:rPr>
                        <a:t>of</a:t>
                      </a:r>
                      <a:r>
                        <a:rPr lang="hr-HR" sz="1100" dirty="0">
                          <a:effectLst/>
                        </a:rPr>
                        <a:t> temperature </a:t>
                      </a:r>
                      <a:r>
                        <a:rPr lang="hr-HR" sz="1100" dirty="0" err="1">
                          <a:effectLst/>
                        </a:rPr>
                        <a:t>variability</a:t>
                      </a:r>
                      <a:r>
                        <a:rPr lang="hr-HR" sz="1100" dirty="0">
                          <a:effectLst/>
                        </a:rPr>
                        <a:t> </a:t>
                      </a:r>
                      <a:r>
                        <a:rPr lang="hr-HR" sz="1100" dirty="0" err="1">
                          <a:effectLst/>
                        </a:rPr>
                        <a:t>of</a:t>
                      </a:r>
                      <a:r>
                        <a:rPr lang="hr-HR" sz="1100" dirty="0">
                          <a:effectLst/>
                        </a:rPr>
                        <a:t> </a:t>
                      </a:r>
                      <a:r>
                        <a:rPr lang="hr-HR" sz="1100" dirty="0" err="1">
                          <a:effectLst/>
                        </a:rPr>
                        <a:t>sampled</a:t>
                      </a:r>
                      <a:r>
                        <a:rPr lang="hr-HR" sz="1100" dirty="0">
                          <a:effectLst/>
                        </a:rPr>
                        <a:t> gas</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Typ</a:t>
                      </a:r>
                      <a:r>
                        <a:rPr lang="hr-HR" sz="1100" dirty="0">
                          <a:effectLst/>
                        </a:rPr>
                        <a:t>. </a:t>
                      </a:r>
                      <a:r>
                        <a:rPr lang="hr-HR" sz="1100" dirty="0" err="1">
                          <a:effectLst/>
                        </a:rPr>
                        <a:t>approval</a:t>
                      </a:r>
                      <a:r>
                        <a:rPr lang="hr-HR" sz="1100" dirty="0">
                          <a:effectLst/>
                        </a:rPr>
                        <a:t> Table 38</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0,0240</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0,0006</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9121710"/>
                  </a:ext>
                </a:extLst>
              </a:tr>
              <a:tr h="292100">
                <a:tc>
                  <a:txBody>
                    <a:bodyPr/>
                    <a:lstStyle/>
                    <a:p>
                      <a:pPr algn="ctr">
                        <a:spcAft>
                          <a:spcPts val="0"/>
                        </a:spcAft>
                      </a:pPr>
                      <a:r>
                        <a:rPr lang="hr-HR" sz="1100">
                          <a:effectLst/>
                        </a:rPr>
                        <a:t>6</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st</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impact</a:t>
                      </a:r>
                      <a:r>
                        <a:rPr lang="hr-HR" sz="1100" dirty="0">
                          <a:effectLst/>
                        </a:rPr>
                        <a:t> </a:t>
                      </a:r>
                      <a:r>
                        <a:rPr lang="hr-HR" sz="1100" dirty="0" err="1">
                          <a:effectLst/>
                        </a:rPr>
                        <a:t>of</a:t>
                      </a:r>
                      <a:r>
                        <a:rPr lang="hr-HR" sz="1100" dirty="0">
                          <a:effectLst/>
                        </a:rPr>
                        <a:t> temperature </a:t>
                      </a:r>
                      <a:r>
                        <a:rPr lang="hr-HR" sz="1100" dirty="0" err="1">
                          <a:effectLst/>
                        </a:rPr>
                        <a:t>variability</a:t>
                      </a:r>
                      <a:r>
                        <a:rPr lang="hr-HR" sz="1100" dirty="0">
                          <a:effectLst/>
                        </a:rPr>
                        <a:t> </a:t>
                      </a:r>
                      <a:r>
                        <a:rPr lang="hr-HR" sz="1100" dirty="0" err="1">
                          <a:effectLst/>
                        </a:rPr>
                        <a:t>of</a:t>
                      </a:r>
                      <a:r>
                        <a:rPr lang="hr-HR" sz="1100" dirty="0">
                          <a:effectLst/>
                        </a:rPr>
                        <a:t> </a:t>
                      </a:r>
                      <a:r>
                        <a:rPr lang="hr-HR" sz="1100" dirty="0" err="1">
                          <a:effectLst/>
                        </a:rPr>
                        <a:t>ambient</a:t>
                      </a:r>
                      <a:r>
                        <a:rPr lang="hr-HR" sz="1100" dirty="0">
                          <a:effectLst/>
                        </a:rPr>
                        <a:t> </a:t>
                      </a:r>
                      <a:r>
                        <a:rPr lang="hr-HR" sz="1100" dirty="0" err="1">
                          <a:effectLst/>
                        </a:rPr>
                        <a:t>air</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Typ</a:t>
                      </a:r>
                      <a:r>
                        <a:rPr lang="hr-HR" sz="1100" dirty="0">
                          <a:effectLst/>
                        </a:rPr>
                        <a:t>. </a:t>
                      </a:r>
                      <a:r>
                        <a:rPr lang="hr-HR" sz="1100" dirty="0" err="1">
                          <a:effectLst/>
                        </a:rPr>
                        <a:t>approval</a:t>
                      </a:r>
                      <a:r>
                        <a:rPr lang="hr-HR" sz="1100" dirty="0">
                          <a:effectLst/>
                        </a:rPr>
                        <a:t> Table 38</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-0,1823</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0,0332</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60254663"/>
                  </a:ext>
                </a:extLst>
              </a:tr>
              <a:tr h="292100">
                <a:tc>
                  <a:txBody>
                    <a:bodyPr/>
                    <a:lstStyle/>
                    <a:p>
                      <a:pPr algn="ctr">
                        <a:spcAft>
                          <a:spcPts val="0"/>
                        </a:spcAft>
                      </a:pPr>
                      <a:r>
                        <a:rPr lang="hr-HR" sz="1100">
                          <a:effectLst/>
                        </a:rPr>
                        <a:t>7</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V</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impact</a:t>
                      </a:r>
                      <a:r>
                        <a:rPr lang="hr-HR" sz="1100" dirty="0">
                          <a:effectLst/>
                        </a:rPr>
                        <a:t> </a:t>
                      </a:r>
                      <a:r>
                        <a:rPr lang="hr-HR" sz="1100" dirty="0" err="1">
                          <a:effectLst/>
                        </a:rPr>
                        <a:t>of</a:t>
                      </a:r>
                      <a:r>
                        <a:rPr lang="hr-HR" sz="1100" dirty="0">
                          <a:effectLst/>
                        </a:rPr>
                        <a:t> </a:t>
                      </a:r>
                      <a:r>
                        <a:rPr lang="hr-HR" sz="1100" dirty="0" err="1">
                          <a:effectLst/>
                        </a:rPr>
                        <a:t>voltage</a:t>
                      </a:r>
                      <a:r>
                        <a:rPr lang="hr-HR" sz="1100" dirty="0">
                          <a:effectLst/>
                        </a:rPr>
                        <a:t> </a:t>
                      </a:r>
                      <a:r>
                        <a:rPr lang="hr-HR" sz="1100" dirty="0" err="1">
                          <a:effectLst/>
                        </a:rPr>
                        <a:t>variability</a:t>
                      </a:r>
                      <a:r>
                        <a:rPr lang="hr-HR" sz="1100" dirty="0">
                          <a:effectLst/>
                        </a:rPr>
                        <a:t> </a:t>
                      </a:r>
                      <a:r>
                        <a:rPr lang="hr-HR" sz="1100" dirty="0" err="1">
                          <a:effectLst/>
                        </a:rPr>
                        <a:t>of</a:t>
                      </a:r>
                      <a:r>
                        <a:rPr lang="hr-HR" sz="1100" dirty="0">
                          <a:effectLst/>
                        </a:rPr>
                        <a:t> </a:t>
                      </a:r>
                      <a:r>
                        <a:rPr lang="hr-HR" sz="1100" dirty="0" err="1">
                          <a:effectLst/>
                        </a:rPr>
                        <a:t>electricity</a:t>
                      </a:r>
                      <a:r>
                        <a:rPr lang="hr-HR" sz="1100" dirty="0">
                          <a:effectLst/>
                        </a:rPr>
                        <a:t> </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Typ</a:t>
                      </a:r>
                      <a:r>
                        <a:rPr lang="hr-HR" sz="1100" dirty="0">
                          <a:effectLst/>
                        </a:rPr>
                        <a:t>. </a:t>
                      </a:r>
                      <a:r>
                        <a:rPr lang="hr-HR" sz="1100" dirty="0" err="1">
                          <a:effectLst/>
                        </a:rPr>
                        <a:t>approval</a:t>
                      </a:r>
                      <a:r>
                        <a:rPr lang="hr-HR" sz="1100" dirty="0">
                          <a:effectLst/>
                        </a:rPr>
                        <a:t> Table 38</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0,0280</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0,0008</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79821969"/>
                  </a:ext>
                </a:extLst>
              </a:tr>
              <a:tr h="292100">
                <a:tc>
                  <a:txBody>
                    <a:bodyPr/>
                    <a:lstStyle/>
                    <a:p>
                      <a:pPr algn="ctr">
                        <a:spcAft>
                          <a:spcPts val="0"/>
                        </a:spcAft>
                      </a:pPr>
                      <a:r>
                        <a:rPr lang="hr-HR" sz="1100">
                          <a:effectLst/>
                        </a:rPr>
                        <a:t>8a</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H2O</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presence</a:t>
                      </a:r>
                      <a:r>
                        <a:rPr lang="hr-HR" sz="1100" dirty="0">
                          <a:effectLst/>
                        </a:rPr>
                        <a:t> </a:t>
                      </a:r>
                      <a:r>
                        <a:rPr lang="hr-HR" sz="1100" dirty="0" err="1">
                          <a:effectLst/>
                        </a:rPr>
                        <a:t>of</a:t>
                      </a:r>
                      <a:r>
                        <a:rPr lang="hr-HR" sz="1100" dirty="0">
                          <a:effectLst/>
                        </a:rPr>
                        <a:t> water </a:t>
                      </a:r>
                      <a:r>
                        <a:rPr lang="hr-HR" sz="1100" dirty="0" err="1">
                          <a:effectLst/>
                        </a:rPr>
                        <a:t>steam</a:t>
                      </a:r>
                      <a:r>
                        <a:rPr lang="hr-HR" sz="1100" dirty="0">
                          <a:effectLst/>
                        </a:rPr>
                        <a:t> at limit </a:t>
                      </a:r>
                      <a:r>
                        <a:rPr lang="hr-HR" sz="1100" dirty="0" err="1">
                          <a:effectLst/>
                        </a:rPr>
                        <a:t>value</a:t>
                      </a:r>
                      <a:r>
                        <a:rPr lang="hr-HR" sz="1100" dirty="0">
                          <a:effectLst/>
                        </a:rPr>
                        <a:t> for  8h GV</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Typ</a:t>
                      </a:r>
                      <a:r>
                        <a:rPr lang="hr-HR" sz="1100" dirty="0">
                          <a:effectLst/>
                        </a:rPr>
                        <a:t>. </a:t>
                      </a:r>
                      <a:r>
                        <a:rPr lang="hr-HR" sz="1100" dirty="0" err="1">
                          <a:effectLst/>
                        </a:rPr>
                        <a:t>approval</a:t>
                      </a:r>
                      <a:r>
                        <a:rPr lang="hr-HR" sz="1100" dirty="0">
                          <a:effectLst/>
                        </a:rPr>
                        <a:t> Table 38</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0,3261</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0,1063</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02498600"/>
                  </a:ext>
                </a:extLst>
              </a:tr>
              <a:tr h="292100">
                <a:tc>
                  <a:txBody>
                    <a:bodyPr/>
                    <a:lstStyle/>
                    <a:p>
                      <a:pPr algn="ctr">
                        <a:spcAft>
                          <a:spcPts val="0"/>
                        </a:spcAft>
                      </a:pPr>
                      <a:r>
                        <a:rPr lang="hr-HR" sz="1100">
                          <a:effectLst/>
                        </a:rPr>
                        <a:t>8b,c,d</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int</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interfering</a:t>
                      </a:r>
                      <a:r>
                        <a:rPr lang="hr-HR" sz="1100" dirty="0">
                          <a:effectLst/>
                        </a:rPr>
                        <a:t> </a:t>
                      </a:r>
                      <a:r>
                        <a:rPr lang="hr-HR" sz="1100" dirty="0" err="1">
                          <a:effectLst/>
                        </a:rPr>
                        <a:t>substances</a:t>
                      </a:r>
                      <a:r>
                        <a:rPr lang="hr-HR" sz="1100" dirty="0">
                          <a:effectLst/>
                        </a:rPr>
                        <a:t> (</a:t>
                      </a:r>
                      <a:r>
                        <a:rPr lang="hr-HR" sz="1100" dirty="0" err="1">
                          <a:effectLst/>
                        </a:rPr>
                        <a:t>positive</a:t>
                      </a:r>
                      <a:r>
                        <a:rPr lang="hr-HR" sz="1100" dirty="0">
                          <a:effectLst/>
                        </a:rPr>
                        <a:t> </a:t>
                      </a:r>
                      <a:r>
                        <a:rPr lang="hr-HR" sz="1100" dirty="0" err="1">
                          <a:effectLst/>
                        </a:rPr>
                        <a:t>int</a:t>
                      </a:r>
                      <a:r>
                        <a:rPr lang="hr-HR" sz="1100" dirty="0">
                          <a:effectLst/>
                        </a:rPr>
                        <a:t>. – negative </a:t>
                      </a:r>
                      <a:r>
                        <a:rPr lang="hr-HR" sz="1100" dirty="0" err="1">
                          <a:effectLst/>
                        </a:rPr>
                        <a:t>int</a:t>
                      </a:r>
                      <a:r>
                        <a:rPr lang="hr-HR" sz="1100" dirty="0">
                          <a:effectLst/>
                        </a:rPr>
                        <a:t>.)</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Typ</a:t>
                      </a:r>
                      <a:r>
                        <a:rPr lang="hr-HR" sz="1100" dirty="0">
                          <a:effectLst/>
                        </a:rPr>
                        <a:t>. </a:t>
                      </a:r>
                      <a:r>
                        <a:rPr lang="hr-HR" sz="1100" dirty="0" err="1">
                          <a:effectLst/>
                        </a:rPr>
                        <a:t>approval</a:t>
                      </a:r>
                      <a:r>
                        <a:rPr lang="hr-HR" sz="1100" dirty="0">
                          <a:effectLst/>
                        </a:rPr>
                        <a:t> Table 38</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0,4051</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a:effectLst/>
                        </a:rPr>
                        <a:t>0,1641</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2998907"/>
                  </a:ext>
                </a:extLst>
              </a:tr>
            </a:tbl>
          </a:graphicData>
        </a:graphic>
      </p:graphicFrame>
      <p:sp>
        <p:nvSpPr>
          <p:cNvPr id="12" name="TextBox 11">
            <a:extLst>
              <a:ext uri="{FF2B5EF4-FFF2-40B4-BE49-F238E27FC236}">
                <a16:creationId xmlns:a16="http://schemas.microsoft.com/office/drawing/2014/main" id="{94F6A615-C51F-4319-954F-DC780134FC3D}"/>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93778748"/>
      </p:ext>
    </p:extLst>
  </p:cSld>
  <p:clrMapOvr>
    <a:masterClrMapping/>
  </p:clrMapOvr>
  <p:transition spd="med">
    <p:fade thruBlk="1"/>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830997"/>
          </a:xfrm>
          <a:prstGeom prst="rect">
            <a:avLst/>
          </a:prstGeom>
        </p:spPr>
        <p:txBody>
          <a:bodyPr wrap="square">
            <a:spAutoFit/>
          </a:bodyPr>
          <a:lstStyle/>
          <a:p>
            <a:pPr marL="0" lvl="1">
              <a:spcBef>
                <a:spcPct val="20000"/>
              </a:spcBef>
            </a:pPr>
            <a:r>
              <a:rPr lang="hr-HR" sz="2400" b="1" dirty="0">
                <a:solidFill>
                  <a:srgbClr val="1F497D"/>
                </a:solidFill>
              </a:rPr>
              <a:t>MEASUREMENT UNCERTAINTY</a:t>
            </a:r>
            <a:endParaRPr lang="pl-PL" sz="2000" b="1" dirty="0">
              <a:solidFill>
                <a:srgbClr val="0070C0"/>
              </a:solidFill>
            </a:endParaRPr>
          </a:p>
          <a:p>
            <a:pPr marL="0" lvl="1">
              <a:spcBef>
                <a:spcPct val="20000"/>
              </a:spcBef>
            </a:pPr>
            <a:endParaRPr lang="pl-PL" sz="2000" dirty="0">
              <a:solidFill>
                <a:srgbClr val="0070C0"/>
              </a:solidFill>
            </a:endParaRPr>
          </a:p>
        </p:txBody>
      </p:sp>
      <p:graphicFrame>
        <p:nvGraphicFramePr>
          <p:cNvPr id="3" name="Tablica 2"/>
          <p:cNvGraphicFramePr>
            <a:graphicFrameLocks noGrp="1"/>
          </p:cNvGraphicFramePr>
          <p:nvPr>
            <p:extLst>
              <p:ext uri="{D42A27DB-BD31-4B8C-83A1-F6EECF244321}">
                <p14:modId xmlns:p14="http://schemas.microsoft.com/office/powerpoint/2010/main" val="2552039589"/>
              </p:ext>
            </p:extLst>
          </p:nvPr>
        </p:nvGraphicFramePr>
        <p:xfrm>
          <a:off x="1506855" y="2030264"/>
          <a:ext cx="6229985" cy="3807460"/>
        </p:xfrm>
        <a:graphic>
          <a:graphicData uri="http://schemas.openxmlformats.org/drawingml/2006/table">
            <a:tbl>
              <a:tblPr firstRow="1" firstCol="1" bandRow="1">
                <a:tableStyleId>{5C22544A-7EE6-4342-B048-85BDC9FD1C3A}</a:tableStyleId>
              </a:tblPr>
              <a:tblGrid>
                <a:gridCol w="1080770">
                  <a:extLst>
                    <a:ext uri="{9D8B030D-6E8A-4147-A177-3AD203B41FA5}">
                      <a16:colId xmlns:a16="http://schemas.microsoft.com/office/drawing/2014/main" val="2809473731"/>
                    </a:ext>
                  </a:extLst>
                </a:gridCol>
                <a:gridCol w="596265">
                  <a:extLst>
                    <a:ext uri="{9D8B030D-6E8A-4147-A177-3AD203B41FA5}">
                      <a16:colId xmlns:a16="http://schemas.microsoft.com/office/drawing/2014/main" val="7820190"/>
                    </a:ext>
                  </a:extLst>
                </a:gridCol>
                <a:gridCol w="2023745">
                  <a:extLst>
                    <a:ext uri="{9D8B030D-6E8A-4147-A177-3AD203B41FA5}">
                      <a16:colId xmlns:a16="http://schemas.microsoft.com/office/drawing/2014/main" val="875148482"/>
                    </a:ext>
                  </a:extLst>
                </a:gridCol>
                <a:gridCol w="903605">
                  <a:extLst>
                    <a:ext uri="{9D8B030D-6E8A-4147-A177-3AD203B41FA5}">
                      <a16:colId xmlns:a16="http://schemas.microsoft.com/office/drawing/2014/main" val="2141559407"/>
                    </a:ext>
                  </a:extLst>
                </a:gridCol>
                <a:gridCol w="815975">
                  <a:extLst>
                    <a:ext uri="{9D8B030D-6E8A-4147-A177-3AD203B41FA5}">
                      <a16:colId xmlns:a16="http://schemas.microsoft.com/office/drawing/2014/main" val="20918040"/>
                    </a:ext>
                  </a:extLst>
                </a:gridCol>
                <a:gridCol w="809625">
                  <a:extLst>
                    <a:ext uri="{9D8B030D-6E8A-4147-A177-3AD203B41FA5}">
                      <a16:colId xmlns:a16="http://schemas.microsoft.com/office/drawing/2014/main" val="3623458335"/>
                    </a:ext>
                  </a:extLst>
                </a:gridCol>
              </a:tblGrid>
              <a:tr h="292100">
                <a:tc>
                  <a:txBody>
                    <a:bodyPr/>
                    <a:lstStyle/>
                    <a:p>
                      <a:pPr algn="ctr">
                        <a:spcAft>
                          <a:spcPts val="0"/>
                        </a:spcAft>
                      </a:pPr>
                      <a:r>
                        <a:rPr lang="hr-HR" sz="1100">
                          <a:effectLst/>
                        </a:rPr>
                        <a:t>9</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av</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averaging</a:t>
                      </a:r>
                      <a:r>
                        <a:rPr lang="hr-HR" sz="1100" dirty="0">
                          <a:effectLst/>
                        </a:rPr>
                        <a:t> </a:t>
                      </a:r>
                      <a:r>
                        <a:rPr lang="hr-HR" sz="1100" dirty="0" err="1">
                          <a:effectLst/>
                        </a:rPr>
                        <a:t>effect</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Typ</a:t>
                      </a:r>
                      <a:r>
                        <a:rPr lang="hr-HR" sz="1100" dirty="0">
                          <a:effectLst/>
                        </a:rPr>
                        <a:t>. </a:t>
                      </a:r>
                      <a:r>
                        <a:rPr lang="hr-HR" sz="1100" dirty="0" err="1">
                          <a:effectLst/>
                        </a:rPr>
                        <a:t>approval</a:t>
                      </a:r>
                      <a:r>
                        <a:rPr lang="hr-HR" sz="1100" dirty="0">
                          <a:effectLst/>
                        </a:rPr>
                        <a:t> Table 38</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0,0621</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0,0039</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40717851"/>
                  </a:ext>
                </a:extLst>
              </a:tr>
              <a:tr h="292100">
                <a:tc>
                  <a:txBody>
                    <a:bodyPr/>
                    <a:lstStyle/>
                    <a:p>
                      <a:pPr algn="ctr">
                        <a:spcAft>
                          <a:spcPts val="0"/>
                        </a:spcAft>
                      </a:pPr>
                      <a:r>
                        <a:rPr lang="hr-HR" sz="1100">
                          <a:effectLst/>
                        </a:rPr>
                        <a:t>10</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r,f</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reproducibility</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100" b="0" i="0" u="none" strike="noStrike" kern="1200" cap="none" spc="0" normalizeH="0" baseline="0" noProof="0">
                          <a:ln>
                            <a:noFill/>
                          </a:ln>
                          <a:solidFill>
                            <a:prstClr val="black"/>
                          </a:solidFill>
                          <a:effectLst/>
                          <a:uLnTx/>
                          <a:uFillTx/>
                          <a:latin typeface="Calibri"/>
                          <a:ea typeface="+mn-ea"/>
                          <a:cs typeface="+mn-cs"/>
                        </a:rPr>
                        <a:t>Typ. approval Table 38</a:t>
                      </a:r>
                      <a:endParaRPr kumimoji="0" lang="hr-HR" sz="11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0,0052</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0,00003</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55891223"/>
                  </a:ext>
                </a:extLst>
              </a:tr>
              <a:tr h="292100">
                <a:tc>
                  <a:txBody>
                    <a:bodyPr/>
                    <a:lstStyle/>
                    <a:p>
                      <a:pPr algn="ctr">
                        <a:spcAft>
                          <a:spcPts val="0"/>
                        </a:spcAft>
                      </a:pPr>
                      <a:r>
                        <a:rPr lang="hr-HR" sz="1100">
                          <a:effectLst/>
                        </a:rPr>
                        <a:t>11</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d,l,z</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long-term</a:t>
                      </a:r>
                      <a:r>
                        <a:rPr lang="hr-HR" sz="1100" dirty="0">
                          <a:effectLst/>
                        </a:rPr>
                        <a:t> </a:t>
                      </a:r>
                      <a:r>
                        <a:rPr lang="hr-HR" sz="1100" dirty="0" err="1">
                          <a:effectLst/>
                        </a:rPr>
                        <a:t>shift</a:t>
                      </a:r>
                      <a:r>
                        <a:rPr lang="hr-HR" sz="1100" dirty="0">
                          <a:effectLst/>
                        </a:rPr>
                        <a:t> to zero</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100" b="0" i="0" u="none" strike="noStrike" kern="1200" cap="none" spc="0" normalizeH="0" baseline="0" noProof="0">
                          <a:ln>
                            <a:noFill/>
                          </a:ln>
                          <a:solidFill>
                            <a:prstClr val="black"/>
                          </a:solidFill>
                          <a:effectLst/>
                          <a:uLnTx/>
                          <a:uFillTx/>
                          <a:latin typeface="Calibri"/>
                          <a:ea typeface="+mn-ea"/>
                          <a:cs typeface="+mn-cs"/>
                        </a:rPr>
                        <a:t>Typ. approval Table 38</a:t>
                      </a:r>
                      <a:endParaRPr kumimoji="0" lang="hr-HR" sz="11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0,0993</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0,0099</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22709719"/>
                  </a:ext>
                </a:extLst>
              </a:tr>
              <a:tr h="292100">
                <a:tc>
                  <a:txBody>
                    <a:bodyPr/>
                    <a:lstStyle/>
                    <a:p>
                      <a:pPr algn="ctr">
                        <a:spcAft>
                          <a:spcPts val="0"/>
                        </a:spcAft>
                      </a:pPr>
                      <a:r>
                        <a:rPr lang="hr-HR" sz="1100">
                          <a:effectLst/>
                        </a:rPr>
                        <a:t>12</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d,l,lv</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long-term</a:t>
                      </a:r>
                      <a:r>
                        <a:rPr lang="hr-HR" sz="1100" dirty="0">
                          <a:effectLst/>
                        </a:rPr>
                        <a:t> </a:t>
                      </a:r>
                      <a:r>
                        <a:rPr lang="hr-HR" sz="1100" dirty="0" err="1">
                          <a:effectLst/>
                        </a:rPr>
                        <a:t>shift</a:t>
                      </a:r>
                      <a:r>
                        <a:rPr lang="hr-HR" sz="1100" dirty="0">
                          <a:effectLst/>
                        </a:rPr>
                        <a:t> to limit </a:t>
                      </a:r>
                      <a:r>
                        <a:rPr lang="hr-HR" sz="1100" dirty="0" err="1">
                          <a:effectLst/>
                        </a:rPr>
                        <a:t>value</a:t>
                      </a:r>
                      <a:r>
                        <a:rPr lang="hr-HR" sz="1100" dirty="0">
                          <a:effectLst/>
                        </a:rPr>
                        <a:t> for  8h GV</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100" b="0" i="0" u="none" strike="noStrike" kern="1200" cap="none" spc="0" normalizeH="0" baseline="0" noProof="0" dirty="0" err="1">
                          <a:ln>
                            <a:noFill/>
                          </a:ln>
                          <a:solidFill>
                            <a:prstClr val="black"/>
                          </a:solidFill>
                          <a:effectLst/>
                          <a:uLnTx/>
                          <a:uFillTx/>
                          <a:latin typeface="Calibri"/>
                          <a:ea typeface="+mn-ea"/>
                          <a:cs typeface="+mn-cs"/>
                        </a:rPr>
                        <a:t>Typ</a:t>
                      </a:r>
                      <a:r>
                        <a:rPr kumimoji="0" lang="hr-HR" sz="1100" b="0" i="0" u="none" strike="noStrike" kern="1200" cap="none" spc="0" normalizeH="0" baseline="0" noProof="0" dirty="0">
                          <a:ln>
                            <a:noFill/>
                          </a:ln>
                          <a:solidFill>
                            <a:prstClr val="black"/>
                          </a:solidFill>
                          <a:effectLst/>
                          <a:uLnTx/>
                          <a:uFillTx/>
                          <a:latin typeface="Calibri"/>
                          <a:ea typeface="+mn-ea"/>
                          <a:cs typeface="+mn-cs"/>
                        </a:rPr>
                        <a:t>. </a:t>
                      </a:r>
                      <a:r>
                        <a:rPr kumimoji="0" lang="hr-HR" sz="1100" b="0" i="0" u="none" strike="noStrike" kern="1200" cap="none" spc="0" normalizeH="0" baseline="0" noProof="0" dirty="0" err="1">
                          <a:ln>
                            <a:noFill/>
                          </a:ln>
                          <a:solidFill>
                            <a:prstClr val="black"/>
                          </a:solidFill>
                          <a:effectLst/>
                          <a:uLnTx/>
                          <a:uFillTx/>
                          <a:latin typeface="Calibri"/>
                          <a:ea typeface="+mn-ea"/>
                          <a:cs typeface="+mn-cs"/>
                        </a:rPr>
                        <a:t>approval</a:t>
                      </a:r>
                      <a:r>
                        <a:rPr kumimoji="0" lang="hr-HR" sz="1100" b="0" i="0" u="none" strike="noStrike" kern="1200" cap="none" spc="0" normalizeH="0" baseline="0" noProof="0" dirty="0">
                          <a:ln>
                            <a:noFill/>
                          </a:ln>
                          <a:solidFill>
                            <a:prstClr val="black"/>
                          </a:solidFill>
                          <a:effectLst/>
                          <a:uLnTx/>
                          <a:uFillTx/>
                          <a:latin typeface="Calibri"/>
                          <a:ea typeface="+mn-ea"/>
                          <a:cs typeface="+mn-cs"/>
                        </a:rPr>
                        <a:t> Table 38</a:t>
                      </a:r>
                      <a:endParaRPr kumimoji="0" lang="hr-HR" sz="11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0,0268</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0,0007</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997014"/>
                  </a:ext>
                </a:extLst>
              </a:tr>
              <a:tr h="292100">
                <a:tc>
                  <a:txBody>
                    <a:bodyPr/>
                    <a:lstStyle/>
                    <a:p>
                      <a:pPr algn="ctr">
                        <a:spcAft>
                          <a:spcPts val="0"/>
                        </a:spcAft>
                      </a:pPr>
                      <a:r>
                        <a:rPr lang="hr-HR" sz="1100">
                          <a:effectLst/>
                        </a:rPr>
                        <a:t>21</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u</a:t>
                      </a:r>
                      <a:r>
                        <a:rPr lang="hr-HR" sz="1100" baseline="-25000">
                          <a:effectLst/>
                        </a:rPr>
                        <a:t>cg</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spcAft>
                          <a:spcPts val="0"/>
                        </a:spcAft>
                      </a:pPr>
                      <a:r>
                        <a:rPr lang="hr-HR" sz="1100" dirty="0" err="1">
                          <a:effectLst/>
                        </a:rPr>
                        <a:t>calibration</a:t>
                      </a:r>
                      <a:r>
                        <a:rPr lang="hr-HR" sz="1100" dirty="0">
                          <a:effectLst/>
                        </a:rPr>
                        <a:t> gas at 8h GV</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dirty="0" err="1">
                          <a:effectLst/>
                        </a:rPr>
                        <a:t>Calibration</a:t>
                      </a:r>
                      <a:r>
                        <a:rPr lang="hr-HR" sz="1100" dirty="0">
                          <a:effectLst/>
                        </a:rPr>
                        <a:t> </a:t>
                      </a:r>
                      <a:r>
                        <a:rPr lang="hr-HR" sz="1100" dirty="0" err="1">
                          <a:effectLst/>
                        </a:rPr>
                        <a:t>certificates</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x</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hr-HR" sz="1100">
                          <a:effectLst/>
                        </a:rPr>
                        <a:t>y</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36076053"/>
                  </a:ext>
                </a:extLst>
              </a:tr>
              <a:tr h="292100">
                <a:tc gridSpan="5">
                  <a:txBody>
                    <a:bodyPr/>
                    <a:lstStyle/>
                    <a:p>
                      <a:pPr algn="l">
                        <a:spcAft>
                          <a:spcPts val="0"/>
                        </a:spcAft>
                      </a:pPr>
                      <a:r>
                        <a:rPr lang="hr-HR" sz="1100" dirty="0">
                          <a:effectLst/>
                        </a:rPr>
                        <a:t>S</a:t>
                      </a:r>
                      <a:r>
                        <a:rPr lang="en-US" sz="1100" dirty="0" err="1">
                          <a:effectLst/>
                        </a:rPr>
                        <a:t>quare</a:t>
                      </a:r>
                      <a:r>
                        <a:rPr lang="en-US" sz="1100" dirty="0">
                          <a:effectLst/>
                        </a:rPr>
                        <a:t> of the assembled measurement uncertainty</a:t>
                      </a:r>
                      <a:r>
                        <a:rPr lang="hr-HR" sz="1100" dirty="0">
                          <a:effectLst/>
                        </a:rPr>
                        <a:t> u</a:t>
                      </a:r>
                      <a:r>
                        <a:rPr lang="hr-HR" sz="1100" baseline="30000" dirty="0">
                          <a:effectLst/>
                        </a:rPr>
                        <a:t>2  </a:t>
                      </a:r>
                      <a:r>
                        <a:rPr lang="hr-HR" sz="1100" dirty="0">
                          <a:effectLst/>
                        </a:rPr>
                        <a:t>=  ∑u</a:t>
                      </a:r>
                      <a:r>
                        <a:rPr lang="hr-HR" sz="1100" baseline="30000" dirty="0">
                          <a:effectLst/>
                        </a:rPr>
                        <a:t>2</a:t>
                      </a:r>
                      <a:r>
                        <a:rPr lang="hr-HR" sz="1100" dirty="0">
                          <a:effectLst/>
                        </a:rPr>
                        <a:t>(p)  </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a:txBody>
                    <a:bodyPr/>
                    <a:lstStyle/>
                    <a:p>
                      <a:pPr algn="ctr">
                        <a:spcAft>
                          <a:spcPts val="0"/>
                        </a:spcAft>
                      </a:pPr>
                      <a:r>
                        <a:rPr lang="hr-HR" sz="1100">
                          <a:effectLst/>
                        </a:rPr>
                        <a:t> </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38160859"/>
                  </a:ext>
                </a:extLst>
              </a:tr>
              <a:tr h="292100">
                <a:tc gridSpan="5">
                  <a:txBody>
                    <a:bodyPr/>
                    <a:lstStyle/>
                    <a:p>
                      <a:pPr algn="l">
                        <a:spcAft>
                          <a:spcPts val="0"/>
                        </a:spcAft>
                      </a:pPr>
                      <a:r>
                        <a:rPr lang="hr-HR" sz="1100" dirty="0" err="1">
                          <a:effectLst/>
                        </a:rPr>
                        <a:t>Compound</a:t>
                      </a:r>
                      <a:r>
                        <a:rPr lang="hr-HR" sz="1100" dirty="0">
                          <a:effectLst/>
                        </a:rPr>
                        <a:t> </a:t>
                      </a:r>
                      <a:r>
                        <a:rPr lang="hr-HR" sz="1100" dirty="0" err="1">
                          <a:effectLst/>
                        </a:rPr>
                        <a:t>measurement</a:t>
                      </a:r>
                      <a:r>
                        <a:rPr lang="hr-HR" sz="1100" dirty="0">
                          <a:effectLst/>
                        </a:rPr>
                        <a:t> </a:t>
                      </a:r>
                      <a:r>
                        <a:rPr lang="hr-HR" sz="1100" dirty="0" err="1">
                          <a:effectLst/>
                        </a:rPr>
                        <a:t>uncertainty</a:t>
                      </a:r>
                      <a:r>
                        <a:rPr lang="hr-HR" sz="1100" dirty="0">
                          <a:effectLst/>
                        </a:rPr>
                        <a:t> at 8h GV  </a:t>
                      </a:r>
                      <a:r>
                        <a:rPr lang="hr-HR" sz="1100" dirty="0" err="1">
                          <a:effectLst/>
                        </a:rPr>
                        <a:t>u</a:t>
                      </a:r>
                      <a:r>
                        <a:rPr lang="hr-HR" sz="1100" baseline="-25000" dirty="0" err="1">
                          <a:effectLst/>
                        </a:rPr>
                        <a:t>GV</a:t>
                      </a:r>
                      <a:r>
                        <a:rPr lang="hr-HR" sz="1100" dirty="0">
                          <a:effectLst/>
                        </a:rPr>
                        <a:t> = √u</a:t>
                      </a:r>
                      <a:r>
                        <a:rPr lang="hr-HR" sz="1100" baseline="30000" dirty="0">
                          <a:effectLst/>
                        </a:rPr>
                        <a:t>2     		</a:t>
                      </a:r>
                      <a:r>
                        <a:rPr lang="hr-HR" sz="1100" dirty="0">
                          <a:effectLst/>
                        </a:rPr>
                        <a:t>(µmol/mol)</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a:txBody>
                    <a:bodyPr/>
                    <a:lstStyle/>
                    <a:p>
                      <a:pPr algn="ctr">
                        <a:spcAft>
                          <a:spcPts val="0"/>
                        </a:spcAft>
                      </a:pPr>
                      <a:r>
                        <a:rPr lang="hr-HR" sz="1100" dirty="0">
                          <a:effectLst/>
                        </a:rPr>
                        <a:t> </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506592"/>
                  </a:ext>
                </a:extLst>
              </a:tr>
              <a:tr h="292100">
                <a:tc gridSpan="5">
                  <a:txBody>
                    <a:bodyPr/>
                    <a:lstStyle/>
                    <a:p>
                      <a:pPr algn="l">
                        <a:spcAft>
                          <a:spcPts val="0"/>
                        </a:spcAft>
                      </a:pPr>
                      <a:r>
                        <a:rPr lang="hr-HR" sz="1100" dirty="0" err="1">
                          <a:effectLst/>
                        </a:rPr>
                        <a:t>Expanded</a:t>
                      </a:r>
                      <a:r>
                        <a:rPr lang="hr-HR" sz="1100" dirty="0">
                          <a:effectLst/>
                        </a:rPr>
                        <a:t> </a:t>
                      </a:r>
                      <a:r>
                        <a:rPr lang="hr-HR" sz="1100" dirty="0" err="1">
                          <a:effectLst/>
                        </a:rPr>
                        <a:t>uncertainty</a:t>
                      </a:r>
                      <a:r>
                        <a:rPr lang="hr-HR" sz="1100" dirty="0">
                          <a:effectLst/>
                        </a:rPr>
                        <a:t> at 8h GV  U</a:t>
                      </a:r>
                      <a:r>
                        <a:rPr lang="hr-HR" sz="1100" baseline="-25000" dirty="0">
                          <a:effectLst/>
                        </a:rPr>
                        <a:t>GV</a:t>
                      </a:r>
                      <a:r>
                        <a:rPr lang="hr-HR" sz="1100" dirty="0">
                          <a:effectLst/>
                        </a:rPr>
                        <a:t> = u*k  (k=2)  	       	(µmol/mol)</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a:txBody>
                    <a:bodyPr/>
                    <a:lstStyle/>
                    <a:p>
                      <a:pPr algn="ctr">
                        <a:spcAft>
                          <a:spcPts val="0"/>
                        </a:spcAft>
                      </a:pPr>
                      <a:r>
                        <a:rPr lang="hr-HR" sz="1100">
                          <a:effectLst/>
                        </a:rPr>
                        <a:t> </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08740334"/>
                  </a:ext>
                </a:extLst>
              </a:tr>
              <a:tr h="292100">
                <a:tc gridSpan="5">
                  <a:txBody>
                    <a:bodyPr/>
                    <a:lstStyle/>
                    <a:p>
                      <a:pPr algn="l">
                        <a:spcAft>
                          <a:spcPts val="0"/>
                        </a:spcAft>
                      </a:pPr>
                      <a:r>
                        <a:rPr lang="hr-HR" sz="1100" dirty="0" err="1">
                          <a:effectLst/>
                        </a:rPr>
                        <a:t>Relative</a:t>
                      </a:r>
                      <a:r>
                        <a:rPr lang="hr-HR" sz="1100" dirty="0">
                          <a:effectLst/>
                        </a:rPr>
                        <a:t> </a:t>
                      </a:r>
                      <a:r>
                        <a:rPr lang="hr-HR" sz="1100" dirty="0" err="1">
                          <a:effectLst/>
                        </a:rPr>
                        <a:t>uncertainty</a:t>
                      </a:r>
                      <a:r>
                        <a:rPr lang="hr-HR" sz="1100" dirty="0">
                          <a:effectLst/>
                        </a:rPr>
                        <a:t> at 8h GV  </a:t>
                      </a:r>
                      <a:r>
                        <a:rPr lang="hr-HR" sz="1100" dirty="0" err="1">
                          <a:effectLst/>
                        </a:rPr>
                        <a:t>U</a:t>
                      </a:r>
                      <a:r>
                        <a:rPr lang="hr-HR" sz="1100" baseline="-25000" dirty="0" err="1">
                          <a:effectLst/>
                        </a:rPr>
                        <a:t>GV,rel</a:t>
                      </a:r>
                      <a:r>
                        <a:rPr lang="hr-HR" sz="1100" baseline="-25000" dirty="0">
                          <a:effectLst/>
                        </a:rPr>
                        <a:t> </a:t>
                      </a:r>
                      <a:r>
                        <a:rPr lang="hr-HR" sz="1100" dirty="0">
                          <a:effectLst/>
                        </a:rPr>
                        <a:t>= (U</a:t>
                      </a:r>
                      <a:r>
                        <a:rPr lang="hr-HR" sz="1100" baseline="-25000" dirty="0">
                          <a:effectLst/>
                        </a:rPr>
                        <a:t>GV</a:t>
                      </a:r>
                      <a:r>
                        <a:rPr lang="hr-HR" sz="1100" dirty="0">
                          <a:effectLst/>
                        </a:rPr>
                        <a:t>/8,6)*100  	(%)</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a:txBody>
                    <a:bodyPr/>
                    <a:lstStyle/>
                    <a:p>
                      <a:pPr algn="ctr">
                        <a:spcAft>
                          <a:spcPts val="0"/>
                        </a:spcAft>
                      </a:pPr>
                      <a:r>
                        <a:rPr lang="hr-HR" sz="1100">
                          <a:effectLst/>
                        </a:rPr>
                        <a:t> </a:t>
                      </a:r>
                      <a:endParaRPr lang="hr-H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5905309"/>
                  </a:ext>
                </a:extLst>
              </a:tr>
              <a:tr h="292100">
                <a:tc gridSpan="5">
                  <a:txBody>
                    <a:bodyPr/>
                    <a:lstStyle/>
                    <a:p>
                      <a:pPr algn="l">
                        <a:spcAft>
                          <a:spcPts val="0"/>
                        </a:spcAft>
                      </a:pPr>
                      <a:r>
                        <a:rPr lang="en-US" sz="1100" dirty="0">
                          <a:effectLst/>
                        </a:rPr>
                        <a:t>Relative uncertainty at 8h GV required by regulations</a:t>
                      </a:r>
                      <a:r>
                        <a:rPr lang="hr-HR" sz="1100" dirty="0">
                          <a:effectLst/>
                        </a:rPr>
                        <a:t>		(%)</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a:txBody>
                    <a:bodyPr/>
                    <a:lstStyle/>
                    <a:p>
                      <a:pPr algn="ctr">
                        <a:spcAft>
                          <a:spcPts val="0"/>
                        </a:spcAft>
                      </a:pPr>
                      <a:r>
                        <a:rPr lang="hr-HR" sz="1100" dirty="0">
                          <a:effectLst/>
                        </a:rPr>
                        <a:t>15</a:t>
                      </a:r>
                      <a:endParaRPr lang="hr-H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39150642"/>
                  </a:ext>
                </a:extLst>
              </a:tr>
            </a:tbl>
          </a:graphicData>
        </a:graphic>
      </p:graphicFrame>
      <p:sp>
        <p:nvSpPr>
          <p:cNvPr id="12" name="TextBox 11">
            <a:extLst>
              <a:ext uri="{FF2B5EF4-FFF2-40B4-BE49-F238E27FC236}">
                <a16:creationId xmlns:a16="http://schemas.microsoft.com/office/drawing/2014/main" id="{4FE3B7F6-F036-4379-BD9F-0251270A58A6}"/>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75181365"/>
      </p:ext>
    </p:extLst>
  </p:cSld>
  <p:clrMapOvr>
    <a:masterClrMapping/>
  </p:clrMapOvr>
  <p:transition spd="med">
    <p:fade thruBlk="1"/>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167055"/>
            <a:ext cx="8767761" cy="1128346"/>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9.3 EXAMPLES OF USING HRN EN STANDARDS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063869"/>
            <a:ext cx="8515794" cy="5570756"/>
          </a:xfrm>
          <a:prstGeom prst="rect">
            <a:avLst/>
          </a:prstGeom>
        </p:spPr>
        <p:txBody>
          <a:bodyPr wrap="square">
            <a:spAutoFit/>
          </a:bodyPr>
          <a:lstStyle/>
          <a:p>
            <a:pPr marL="0" lvl="1">
              <a:spcBef>
                <a:spcPct val="20000"/>
              </a:spcBef>
            </a:pPr>
            <a:r>
              <a:rPr lang="hr-HR" sz="2400" b="1" dirty="0">
                <a:solidFill>
                  <a:srgbClr val="1F497D"/>
                </a:solidFill>
              </a:rPr>
              <a:t>MAINTENANCE</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HRN EN </a:t>
            </a:r>
            <a:r>
              <a:rPr lang="en-US" sz="2000" dirty="0">
                <a:solidFill>
                  <a:srgbClr val="0070C0"/>
                </a:solidFill>
              </a:rPr>
              <a:t>standards also describe and require maintenance, which includes</a:t>
            </a:r>
            <a:r>
              <a:rPr lang="pl-PL" sz="2000" dirty="0">
                <a:solidFill>
                  <a:srgbClr val="0070C0"/>
                </a:solidFill>
              </a:rPr>
              <a:t>:</a:t>
            </a:r>
          </a:p>
          <a:p>
            <a:pPr marL="0" lvl="1">
              <a:spcBef>
                <a:spcPct val="20000"/>
              </a:spcBef>
            </a:pPr>
            <a:endParaRPr lang="pl-PL" sz="2000" dirty="0">
              <a:solidFill>
                <a:srgbClr val="0070C0"/>
              </a:solidFill>
            </a:endParaRPr>
          </a:p>
          <a:p>
            <a:pPr marL="342900" lvl="1" indent="-342900">
              <a:spcBef>
                <a:spcPct val="20000"/>
              </a:spcBef>
              <a:buFontTx/>
              <a:buChar char="-"/>
            </a:pPr>
            <a:r>
              <a:rPr lang="en-US" sz="2000" dirty="0">
                <a:solidFill>
                  <a:srgbClr val="0070C0"/>
                </a:solidFill>
              </a:rPr>
              <a:t>particle filter changes (at least every 3 months</a:t>
            </a:r>
            <a:r>
              <a:rPr lang="pl-PL" sz="2000" dirty="0">
                <a:solidFill>
                  <a:srgbClr val="0070C0"/>
                </a:solidFill>
              </a:rPr>
              <a:t>)</a:t>
            </a:r>
          </a:p>
          <a:p>
            <a:pPr marL="342900" lvl="1" indent="-342900">
              <a:spcBef>
                <a:spcPct val="20000"/>
              </a:spcBef>
              <a:buFontTx/>
              <a:buChar char="-"/>
            </a:pPr>
            <a:endParaRPr lang="pl-PL" sz="2000" dirty="0">
              <a:solidFill>
                <a:srgbClr val="0070C0"/>
              </a:solidFill>
            </a:endParaRPr>
          </a:p>
          <a:p>
            <a:pPr marL="342900" lvl="1" indent="-342900">
              <a:spcBef>
                <a:spcPct val="20000"/>
              </a:spcBef>
              <a:buFontTx/>
              <a:buChar char="-"/>
            </a:pPr>
            <a:r>
              <a:rPr lang="en-US" sz="2000" dirty="0">
                <a:solidFill>
                  <a:srgbClr val="0070C0"/>
                </a:solidFill>
              </a:rPr>
              <a:t>modification of sampling lines (at least every 6 months</a:t>
            </a:r>
            <a:r>
              <a:rPr lang="pl-PL" sz="2000" dirty="0">
                <a:solidFill>
                  <a:srgbClr val="0070C0"/>
                </a:solidFill>
              </a:rPr>
              <a:t>)</a:t>
            </a:r>
          </a:p>
          <a:p>
            <a:pPr marL="342900" lvl="1" indent="-342900">
              <a:spcBef>
                <a:spcPct val="20000"/>
              </a:spcBef>
              <a:buFontTx/>
              <a:buChar char="-"/>
            </a:pPr>
            <a:endParaRPr lang="pl-PL" sz="2000" dirty="0">
              <a:solidFill>
                <a:srgbClr val="0070C0"/>
              </a:solidFill>
            </a:endParaRPr>
          </a:p>
          <a:p>
            <a:pPr marL="342900" lvl="1" indent="-342900">
              <a:spcBef>
                <a:spcPct val="20000"/>
              </a:spcBef>
              <a:buFontTx/>
              <a:buChar char="-"/>
            </a:pPr>
            <a:r>
              <a:rPr lang="en-US" sz="2000" dirty="0">
                <a:solidFill>
                  <a:srgbClr val="0070C0"/>
                </a:solidFill>
              </a:rPr>
              <a:t>Changes in consumables (according to manufacturer's requirements</a:t>
            </a:r>
            <a:r>
              <a:rPr lang="pl-PL" sz="2000" dirty="0">
                <a:solidFill>
                  <a:srgbClr val="0070C0"/>
                </a:solidFill>
              </a:rPr>
              <a:t>)</a:t>
            </a:r>
          </a:p>
          <a:p>
            <a:pPr marL="342900" lvl="1" indent="-342900">
              <a:spcBef>
                <a:spcPct val="20000"/>
              </a:spcBef>
              <a:buFontTx/>
              <a:buChar char="-"/>
            </a:pPr>
            <a:endParaRPr lang="pl-PL" sz="2000" dirty="0">
              <a:solidFill>
                <a:srgbClr val="0070C0"/>
              </a:solidFill>
            </a:endParaRPr>
          </a:p>
          <a:p>
            <a:pPr marL="342900" lvl="1" indent="-342900">
              <a:spcBef>
                <a:spcPct val="20000"/>
              </a:spcBef>
              <a:buFontTx/>
              <a:buChar char="-"/>
            </a:pPr>
            <a:r>
              <a:rPr lang="en-US" sz="2000" dirty="0">
                <a:solidFill>
                  <a:srgbClr val="0070C0"/>
                </a:solidFill>
              </a:rPr>
              <a:t>preventive/regular maintenance of parts of the analyzer (according to</a:t>
            </a:r>
            <a:r>
              <a:rPr lang="hr-HR" sz="2000" dirty="0">
                <a:solidFill>
                  <a:srgbClr val="0070C0"/>
                </a:solidFill>
              </a:rPr>
              <a:t> </a:t>
            </a:r>
            <a:r>
              <a:rPr lang="en-US" sz="2000" dirty="0">
                <a:solidFill>
                  <a:srgbClr val="0070C0"/>
                </a:solidFill>
              </a:rPr>
              <a:t>manufacturer's requirements</a:t>
            </a:r>
            <a:r>
              <a:rPr lang="pl-PL" sz="2000" dirty="0">
                <a:solidFill>
                  <a:srgbClr val="0070C0"/>
                </a:solidFill>
              </a:rPr>
              <a:t>)</a:t>
            </a:r>
          </a:p>
          <a:p>
            <a:pPr marL="0" lvl="1">
              <a:spcBef>
                <a:spcPct val="20000"/>
              </a:spcBef>
            </a:pPr>
            <a:endParaRPr lang="pl-PL" sz="2000" dirty="0">
              <a:solidFill>
                <a:srgbClr val="0070C0"/>
              </a:solidFill>
            </a:endParaRPr>
          </a:p>
          <a:p>
            <a:pPr marL="342900" lvl="1" indent="-342900">
              <a:spcBef>
                <a:spcPct val="20000"/>
              </a:spcBef>
              <a:buFontTx/>
              <a:buChar char="-"/>
            </a:pPr>
            <a:endParaRPr lang="pl-PL" sz="2000" dirty="0">
              <a:solidFill>
                <a:srgbClr val="0070C0"/>
              </a:solidFill>
            </a:endParaRPr>
          </a:p>
          <a:p>
            <a:pPr marL="342900" lvl="1" indent="-342900">
              <a:spcBef>
                <a:spcPct val="20000"/>
              </a:spcBef>
              <a:buFontTx/>
              <a:buChar char="-"/>
            </a:pPr>
            <a:endParaRPr lang="pl-PL" sz="2000" dirty="0">
              <a:solidFill>
                <a:srgbClr val="0070C0"/>
              </a:solidFill>
            </a:endParaRPr>
          </a:p>
        </p:txBody>
      </p:sp>
      <p:sp>
        <p:nvSpPr>
          <p:cNvPr id="12" name="TextBox 11">
            <a:extLst>
              <a:ext uri="{FF2B5EF4-FFF2-40B4-BE49-F238E27FC236}">
                <a16:creationId xmlns:a16="http://schemas.microsoft.com/office/drawing/2014/main" id="{32AD0487-0112-4408-BE48-DF4F21DE1BB9}"/>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4499519"/>
      </p:ext>
    </p:extLst>
  </p:cSld>
  <p:clrMapOvr>
    <a:masterClrMapping/>
  </p:clrMapOvr>
  <p:transition spd="med">
    <p:fade thruBlk="1"/>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9.4 TYPE APPROVAL OF ANALYZER</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539430"/>
          </a:xfrm>
          <a:prstGeom prst="rect">
            <a:avLst/>
          </a:prstGeom>
        </p:spPr>
        <p:txBody>
          <a:bodyPr wrap="square">
            <a:spAutoFit/>
          </a:bodyPr>
          <a:lstStyle/>
          <a:p>
            <a:pPr marL="0" lvl="1">
              <a:spcBef>
                <a:spcPct val="20000"/>
              </a:spcBef>
            </a:pPr>
            <a:r>
              <a:rPr lang="hr-BA" sz="2400" b="1" dirty="0">
                <a:solidFill>
                  <a:srgbClr val="1F497D"/>
                </a:solidFill>
              </a:rPr>
              <a:t>TYPE APPROVAL</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A type approval is a procedure </a:t>
            </a:r>
            <a:r>
              <a:rPr lang="hr-HR" sz="2000" dirty="0" err="1">
                <a:solidFill>
                  <a:srgbClr val="0070C0"/>
                </a:solidFill>
              </a:rPr>
              <a:t>which</a:t>
            </a:r>
            <a:r>
              <a:rPr lang="en-US" sz="2000" dirty="0">
                <a:solidFill>
                  <a:srgbClr val="0070C0"/>
                </a:solidFill>
              </a:rPr>
              <a:t> determine</a:t>
            </a:r>
            <a:r>
              <a:rPr lang="hr-HR" sz="2000" dirty="0">
                <a:solidFill>
                  <a:srgbClr val="0070C0"/>
                </a:solidFill>
              </a:rPr>
              <a:t>s</a:t>
            </a:r>
            <a:r>
              <a:rPr lang="en-US" sz="2000" dirty="0">
                <a:solidFill>
                  <a:srgbClr val="0070C0"/>
                </a:solidFill>
              </a:rPr>
              <a:t> and confirm</a:t>
            </a:r>
            <a:r>
              <a:rPr lang="hr-HR" sz="2000" dirty="0">
                <a:solidFill>
                  <a:srgbClr val="0070C0"/>
                </a:solidFill>
              </a:rPr>
              <a:t>s</a:t>
            </a:r>
            <a:r>
              <a:rPr lang="en-US" sz="2000" dirty="0">
                <a:solidFill>
                  <a:srgbClr val="0070C0"/>
                </a:solidFill>
              </a:rPr>
              <a:t> after</a:t>
            </a:r>
            <a:r>
              <a:rPr lang="hr-HR" sz="2000" dirty="0">
                <a:solidFill>
                  <a:srgbClr val="0070C0"/>
                </a:solidFill>
              </a:rPr>
              <a:t> </a:t>
            </a:r>
            <a:r>
              <a:rPr lang="en-US" sz="2000" dirty="0">
                <a:solidFill>
                  <a:srgbClr val="0070C0"/>
                </a:solidFill>
              </a:rPr>
              <a:t>the equipment testing is carried out, that this type of equipment complies with the conditions</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hr-HR" sz="2000" dirty="0" err="1">
                <a:solidFill>
                  <a:srgbClr val="0070C0"/>
                </a:solidFill>
              </a:rPr>
              <a:t>relevant</a:t>
            </a:r>
            <a:r>
              <a:rPr lang="hr-HR" sz="2000" dirty="0">
                <a:solidFill>
                  <a:srgbClr val="0070C0"/>
                </a:solidFill>
              </a:rPr>
              <a:t> </a:t>
            </a:r>
            <a:r>
              <a:rPr lang="en-US" sz="2000" dirty="0">
                <a:solidFill>
                  <a:srgbClr val="0070C0"/>
                </a:solidFill>
              </a:rPr>
              <a:t>directive</a:t>
            </a:r>
            <a:r>
              <a:rPr lang="hr-HR" sz="2000" dirty="0">
                <a:solidFill>
                  <a:srgbClr val="0070C0"/>
                </a:solidFill>
              </a:rPr>
              <a:t>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type approval standard is the </a:t>
            </a:r>
            <a:r>
              <a:rPr lang="hr-HR" sz="2000" dirty="0">
                <a:solidFill>
                  <a:srgbClr val="0070C0"/>
                </a:solidFill>
              </a:rPr>
              <a:t>standard</a:t>
            </a:r>
            <a:r>
              <a:rPr lang="en-US" sz="2000" dirty="0">
                <a:solidFill>
                  <a:srgbClr val="0070C0"/>
                </a:solidFill>
              </a:rPr>
              <a:t> that provides the requirements</a:t>
            </a:r>
            <a:r>
              <a:rPr lang="hr-HR" sz="2000" dirty="0">
                <a:solidFill>
                  <a:srgbClr val="0070C0"/>
                </a:solidFill>
              </a:rPr>
              <a:t> </a:t>
            </a:r>
            <a:r>
              <a:rPr lang="en-US" sz="2000" dirty="0">
                <a:solidFill>
                  <a:srgbClr val="0070C0"/>
                </a:solidFill>
              </a:rPr>
              <a:t>which some type of equipment must meet to comply with the relevant directive</a:t>
            </a:r>
            <a:r>
              <a:rPr lang="pl-PL" sz="2000" dirty="0">
                <a:solidFill>
                  <a:srgbClr val="0070C0"/>
                </a:solidFill>
              </a:rPr>
              <a:t>.</a:t>
            </a:r>
          </a:p>
          <a:p>
            <a:pPr marL="0" lvl="1">
              <a:spcBef>
                <a:spcPct val="20000"/>
              </a:spcBef>
            </a:pPr>
            <a:r>
              <a:rPr lang="en-US" sz="2000" dirty="0">
                <a:solidFill>
                  <a:srgbClr val="0070C0"/>
                </a:solidFill>
              </a:rPr>
              <a:t>This </a:t>
            </a:r>
            <a:r>
              <a:rPr lang="hr-HR" sz="2000" dirty="0">
                <a:solidFill>
                  <a:srgbClr val="0070C0"/>
                </a:solidFill>
              </a:rPr>
              <a:t>standard</a:t>
            </a:r>
            <a:r>
              <a:rPr lang="en-US" sz="2000" dirty="0">
                <a:solidFill>
                  <a:srgbClr val="0070C0"/>
                </a:solidFill>
              </a:rPr>
              <a:t> also defines which tests should be carried out to determine</a:t>
            </a:r>
            <a:r>
              <a:rPr lang="hr-HR" sz="2000" dirty="0">
                <a:solidFill>
                  <a:srgbClr val="0070C0"/>
                </a:solidFill>
              </a:rPr>
              <a:t> </a:t>
            </a:r>
            <a:r>
              <a:rPr lang="en-US" sz="2000" dirty="0">
                <a:solidFill>
                  <a:srgbClr val="0070C0"/>
                </a:solidFill>
              </a:rPr>
              <a:t>the value of the parameters being observed and evaluated</a:t>
            </a:r>
            <a:r>
              <a:rPr lang="pl-PL" sz="2000" dirty="0">
                <a:solidFill>
                  <a:srgbClr val="0070C0"/>
                </a:solidFill>
              </a:rPr>
              <a:t>.</a:t>
            </a:r>
          </a:p>
        </p:txBody>
      </p:sp>
      <p:sp>
        <p:nvSpPr>
          <p:cNvPr id="12" name="TextBox 11">
            <a:extLst>
              <a:ext uri="{FF2B5EF4-FFF2-40B4-BE49-F238E27FC236}">
                <a16:creationId xmlns:a16="http://schemas.microsoft.com/office/drawing/2014/main" id="{F0712948-333D-4885-901C-BACEE0C2C730}"/>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44551414"/>
      </p:ext>
    </p:extLst>
  </p:cSld>
  <p:clrMapOvr>
    <a:masterClrMapping/>
  </p:clrMapOvr>
  <p:transition spd="med">
    <p:fade thruBlk="1"/>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9.4 TYPE APPROVAL OF ANALYZER</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832092"/>
          </a:xfrm>
          <a:prstGeom prst="rect">
            <a:avLst/>
          </a:prstGeom>
        </p:spPr>
        <p:txBody>
          <a:bodyPr wrap="square">
            <a:spAutoFit/>
          </a:bodyPr>
          <a:lstStyle/>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Type approvals for individual analyzers are described in HRN EN </a:t>
            </a:r>
            <a:r>
              <a:rPr lang="hr-HR" sz="2000" dirty="0" err="1">
                <a:solidFill>
                  <a:srgbClr val="0070C0"/>
                </a:solidFill>
              </a:rPr>
              <a:t>standards</a:t>
            </a:r>
            <a:r>
              <a:rPr lang="pl-PL" sz="2000" dirty="0">
                <a:solidFill>
                  <a:srgbClr val="0070C0"/>
                </a:solidFill>
              </a:rPr>
              <a:t>:</a:t>
            </a:r>
          </a:p>
          <a:p>
            <a:pPr marL="0" lvl="1">
              <a:spcBef>
                <a:spcPct val="20000"/>
              </a:spcBef>
            </a:pPr>
            <a:endParaRPr lang="pl-PL" sz="2000" dirty="0">
              <a:solidFill>
                <a:srgbClr val="0070C0"/>
              </a:solidFill>
            </a:endParaRPr>
          </a:p>
          <a:p>
            <a:pPr marL="0" lvl="1" algn="ctr">
              <a:spcBef>
                <a:spcPct val="20000"/>
              </a:spcBef>
            </a:pPr>
            <a:r>
              <a:rPr lang="pl-PL" sz="2000" dirty="0">
                <a:solidFill>
                  <a:srgbClr val="0070C0"/>
                </a:solidFill>
              </a:rPr>
              <a:t>HRN EN 14211:2012 – for NO/NOx analyzers</a:t>
            </a:r>
          </a:p>
          <a:p>
            <a:pPr marL="0" lvl="1" algn="ctr">
              <a:spcBef>
                <a:spcPct val="20000"/>
              </a:spcBef>
            </a:pPr>
            <a:endParaRPr lang="pl-PL" sz="2000" dirty="0">
              <a:solidFill>
                <a:srgbClr val="0070C0"/>
              </a:solidFill>
            </a:endParaRPr>
          </a:p>
          <a:p>
            <a:pPr marL="0" lvl="1" algn="ctr">
              <a:spcBef>
                <a:spcPct val="20000"/>
              </a:spcBef>
            </a:pPr>
            <a:r>
              <a:rPr lang="pl-PL" sz="2000" dirty="0">
                <a:solidFill>
                  <a:srgbClr val="0070C0"/>
                </a:solidFill>
              </a:rPr>
              <a:t>HRN EN 14212:2012 – for analyzers </a:t>
            </a:r>
          </a:p>
          <a:p>
            <a:pPr marL="0" lvl="1" algn="ctr">
              <a:spcBef>
                <a:spcPct val="20000"/>
              </a:spcBef>
            </a:pPr>
            <a:endParaRPr lang="pl-PL" sz="2000" dirty="0">
              <a:solidFill>
                <a:srgbClr val="0070C0"/>
              </a:solidFill>
            </a:endParaRPr>
          </a:p>
          <a:p>
            <a:pPr marL="0" lvl="1" algn="ctr">
              <a:spcBef>
                <a:spcPct val="20000"/>
              </a:spcBef>
            </a:pPr>
            <a:r>
              <a:rPr lang="pl-PL" sz="2000" dirty="0">
                <a:solidFill>
                  <a:srgbClr val="0070C0"/>
                </a:solidFill>
              </a:rPr>
              <a:t>HRN EN 14625:2012 – for O</a:t>
            </a:r>
            <a:r>
              <a:rPr lang="pl-PL" sz="1400" dirty="0">
                <a:solidFill>
                  <a:srgbClr val="0070C0"/>
                </a:solidFill>
              </a:rPr>
              <a:t>3 </a:t>
            </a:r>
            <a:r>
              <a:rPr lang="pl-PL" sz="2000" dirty="0">
                <a:solidFill>
                  <a:srgbClr val="0070C0"/>
                </a:solidFill>
              </a:rPr>
              <a:t>analyzers</a:t>
            </a:r>
          </a:p>
          <a:p>
            <a:pPr marL="0" lvl="1" algn="ctr">
              <a:spcBef>
                <a:spcPct val="20000"/>
              </a:spcBef>
            </a:pPr>
            <a:endParaRPr lang="pl-PL" sz="2000" dirty="0">
              <a:solidFill>
                <a:srgbClr val="0070C0"/>
              </a:solidFill>
            </a:endParaRPr>
          </a:p>
          <a:p>
            <a:pPr marL="0" lvl="1" algn="ctr">
              <a:spcBef>
                <a:spcPct val="20000"/>
              </a:spcBef>
            </a:pPr>
            <a:r>
              <a:rPr lang="pl-PL" sz="2000" dirty="0">
                <a:solidFill>
                  <a:srgbClr val="0070C0"/>
                </a:solidFill>
              </a:rPr>
              <a:t>HRN EN 14626:2012 – for CO analyzers</a:t>
            </a:r>
          </a:p>
          <a:p>
            <a:pPr marL="0" lvl="1" algn="ctr">
              <a:spcBef>
                <a:spcPct val="20000"/>
              </a:spcBef>
            </a:pPr>
            <a:endParaRPr lang="pl-PL" sz="2000" dirty="0">
              <a:solidFill>
                <a:srgbClr val="0070C0"/>
              </a:solidFill>
            </a:endParaRPr>
          </a:p>
          <a:p>
            <a:pPr marL="0" lvl="1" algn="ctr">
              <a:spcBef>
                <a:spcPct val="20000"/>
              </a:spcBef>
            </a:pPr>
            <a:r>
              <a:rPr lang="pl-PL" sz="2000" dirty="0">
                <a:solidFill>
                  <a:srgbClr val="0070C0"/>
                </a:solidFill>
              </a:rPr>
              <a:t>HRN EN 14662-3:2012 – for C</a:t>
            </a:r>
            <a:r>
              <a:rPr lang="pl-PL" sz="1400" dirty="0">
                <a:solidFill>
                  <a:srgbClr val="0070C0"/>
                </a:solidFill>
              </a:rPr>
              <a:t>6</a:t>
            </a:r>
            <a:r>
              <a:rPr lang="pl-PL" sz="2000" dirty="0">
                <a:solidFill>
                  <a:srgbClr val="0070C0"/>
                </a:solidFill>
              </a:rPr>
              <a:t>H</a:t>
            </a:r>
            <a:r>
              <a:rPr lang="pl-PL" sz="1400" dirty="0">
                <a:solidFill>
                  <a:srgbClr val="0070C0"/>
                </a:solidFill>
              </a:rPr>
              <a:t>6 </a:t>
            </a:r>
            <a:r>
              <a:rPr lang="pl-PL" sz="2000" dirty="0">
                <a:solidFill>
                  <a:srgbClr val="0070C0"/>
                </a:solidFill>
              </a:rPr>
              <a:t>analyzers</a:t>
            </a:r>
          </a:p>
          <a:p>
            <a:pPr marL="0" lvl="1">
              <a:spcBef>
                <a:spcPct val="20000"/>
              </a:spcBef>
            </a:pPr>
            <a:endParaRPr lang="pl-PL" sz="2000" dirty="0">
              <a:solidFill>
                <a:srgbClr val="0070C0"/>
              </a:solidFill>
            </a:endParaRPr>
          </a:p>
        </p:txBody>
      </p:sp>
      <p:sp>
        <p:nvSpPr>
          <p:cNvPr id="12" name="TextBox 11">
            <a:extLst>
              <a:ext uri="{FF2B5EF4-FFF2-40B4-BE49-F238E27FC236}">
                <a16:creationId xmlns:a16="http://schemas.microsoft.com/office/drawing/2014/main" id="{325BAAF6-07AC-4458-8948-41348BF11A1D}"/>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740189574"/>
      </p:ext>
    </p:extLst>
  </p:cSld>
  <p:clrMapOvr>
    <a:masterClrMapping/>
  </p:clrMapOvr>
  <p:transition spd="med">
    <p:fade thruBlk="1"/>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9.4 TYPE APPROVAL OF ANALYZER</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139869"/>
          </a:xfrm>
          <a:prstGeom prst="rect">
            <a:avLst/>
          </a:prstGeom>
        </p:spPr>
        <p:txBody>
          <a:bodyPr wrap="square">
            <a:spAutoFit/>
          </a:bodyPr>
          <a:lstStyle/>
          <a:p>
            <a:pPr marL="0" lvl="1">
              <a:spcBef>
                <a:spcPct val="20000"/>
              </a:spcBef>
            </a:pPr>
            <a:endParaRPr lang="pl-PL" sz="2000" dirty="0">
              <a:solidFill>
                <a:srgbClr val="0070C0"/>
              </a:solidFill>
            </a:endParaRPr>
          </a:p>
          <a:p>
            <a:pPr marL="0" lvl="1" algn="just">
              <a:spcBef>
                <a:spcPct val="20000"/>
              </a:spcBef>
            </a:pPr>
            <a:r>
              <a:rPr lang="pl-PL" sz="2000" dirty="0">
                <a:solidFill>
                  <a:srgbClr val="0070C0"/>
                </a:solidFill>
              </a:rPr>
              <a:t>Type approvals for NO/NO</a:t>
            </a:r>
            <a:r>
              <a:rPr lang="pl-PL" dirty="0">
                <a:solidFill>
                  <a:srgbClr val="0070C0"/>
                </a:solidFill>
              </a:rPr>
              <a:t>x</a:t>
            </a:r>
            <a:r>
              <a:rPr lang="pl-PL" sz="2000" dirty="0">
                <a:solidFill>
                  <a:srgbClr val="0070C0"/>
                </a:solidFill>
              </a:rPr>
              <a:t> analyzers – HRN EN 14211:2012, chapter 8</a:t>
            </a:r>
          </a:p>
          <a:p>
            <a:pPr marL="0" lvl="1" algn="just">
              <a:spcBef>
                <a:spcPct val="20000"/>
              </a:spcBef>
            </a:pPr>
            <a:endParaRPr lang="pl-PL" sz="2000" dirty="0">
              <a:solidFill>
                <a:srgbClr val="0070C0"/>
              </a:solidFill>
            </a:endParaRPr>
          </a:p>
          <a:p>
            <a:pPr marL="0" lvl="1" algn="just">
              <a:spcBef>
                <a:spcPct val="20000"/>
              </a:spcBef>
            </a:pPr>
            <a:r>
              <a:rPr lang="en-US" sz="2000" dirty="0">
                <a:solidFill>
                  <a:srgbClr val="0070C0"/>
                </a:solidFill>
              </a:rPr>
              <a:t>Determination of NO and </a:t>
            </a:r>
            <a:r>
              <a:rPr lang="pl-PL" sz="2000" dirty="0">
                <a:solidFill>
                  <a:srgbClr val="0070C0"/>
                </a:solidFill>
              </a:rPr>
              <a:t>NO</a:t>
            </a:r>
            <a:r>
              <a:rPr lang="pl-PL" sz="1400" dirty="0">
                <a:solidFill>
                  <a:srgbClr val="0070C0"/>
                </a:solidFill>
              </a:rPr>
              <a:t>2 </a:t>
            </a:r>
            <a:r>
              <a:rPr lang="en-US" sz="2000" dirty="0">
                <a:solidFill>
                  <a:srgbClr val="0070C0"/>
                </a:solidFill>
              </a:rPr>
              <a:t>concentrations in the ambient air must be consistent with</a:t>
            </a:r>
            <a:r>
              <a:rPr lang="hr-HR" sz="2000" dirty="0">
                <a:solidFill>
                  <a:srgbClr val="0070C0"/>
                </a:solidFill>
              </a:rPr>
              <a:t> </a:t>
            </a:r>
            <a:r>
              <a:rPr lang="hr-HR" sz="2000" dirty="0" err="1">
                <a:solidFill>
                  <a:srgbClr val="0070C0"/>
                </a:solidFill>
              </a:rPr>
              <a:t>the</a:t>
            </a:r>
            <a:r>
              <a:rPr lang="hr-HR" sz="2000" dirty="0">
                <a:solidFill>
                  <a:srgbClr val="0070C0"/>
                </a:solidFill>
              </a:rPr>
              <a:t> </a:t>
            </a:r>
            <a:r>
              <a:rPr lang="hr-HR" sz="2000" dirty="0" err="1">
                <a:solidFill>
                  <a:srgbClr val="0070C0"/>
                </a:solidFill>
              </a:rPr>
              <a:t>requirement</a:t>
            </a:r>
            <a:r>
              <a:rPr lang="hr-HR" sz="2000" dirty="0">
                <a:solidFill>
                  <a:srgbClr val="0070C0"/>
                </a:solidFill>
              </a:rPr>
              <a:t> </a:t>
            </a:r>
            <a:r>
              <a:rPr lang="hr-HR" sz="2000" dirty="0" err="1">
                <a:solidFill>
                  <a:srgbClr val="0070C0"/>
                </a:solidFill>
              </a:rPr>
              <a:t>of</a:t>
            </a:r>
            <a:r>
              <a:rPr lang="en-US" sz="2000" dirty="0">
                <a:solidFill>
                  <a:srgbClr val="0070C0"/>
                </a:solidFill>
              </a:rPr>
              <a:t> the highest measurement uncertainty </a:t>
            </a:r>
            <a:r>
              <a:rPr lang="hr-HR" sz="2000" dirty="0" err="1">
                <a:solidFill>
                  <a:srgbClr val="0070C0"/>
                </a:solidFill>
              </a:rPr>
              <a:t>of</a:t>
            </a:r>
            <a:r>
              <a:rPr lang="hr-HR" sz="2000" dirty="0">
                <a:solidFill>
                  <a:srgbClr val="0070C0"/>
                </a:solidFill>
              </a:rPr>
              <a:t> </a:t>
            </a:r>
            <a:r>
              <a:rPr lang="en-US" sz="2000" dirty="0">
                <a:solidFill>
                  <a:srgbClr val="0070C0"/>
                </a:solidFill>
              </a:rPr>
              <a:t>measurement values as described in</a:t>
            </a:r>
            <a:r>
              <a:rPr lang="hr-HR" sz="2000" dirty="0">
                <a:solidFill>
                  <a:srgbClr val="0070C0"/>
                </a:solidFill>
              </a:rPr>
              <a:t> </a:t>
            </a:r>
            <a:r>
              <a:rPr lang="hr-HR" sz="2000" dirty="0" err="1">
                <a:solidFill>
                  <a:srgbClr val="0070C0"/>
                </a:solidFill>
              </a:rPr>
              <a:t>Directive</a:t>
            </a:r>
            <a:r>
              <a:rPr lang="hr-HR" sz="2000" dirty="0">
                <a:solidFill>
                  <a:srgbClr val="0070C0"/>
                </a:solidFill>
              </a:rPr>
              <a:t> </a:t>
            </a:r>
            <a:r>
              <a:rPr lang="pl-PL" sz="2000" dirty="0">
                <a:solidFill>
                  <a:srgbClr val="0070C0"/>
                </a:solidFill>
              </a:rPr>
              <a:t>2008/50/EC.</a:t>
            </a:r>
          </a:p>
          <a:p>
            <a:pPr marL="0" lvl="1" algn="just">
              <a:spcBef>
                <a:spcPct val="20000"/>
              </a:spcBef>
            </a:pPr>
            <a:endParaRPr lang="pl-PL" sz="2000" dirty="0">
              <a:solidFill>
                <a:srgbClr val="0070C0"/>
              </a:solidFill>
            </a:endParaRPr>
          </a:p>
          <a:p>
            <a:pPr marL="0" lvl="1" algn="just">
              <a:spcBef>
                <a:spcPct val="20000"/>
              </a:spcBef>
            </a:pPr>
            <a:r>
              <a:rPr lang="en-US" sz="2000" dirty="0">
                <a:solidFill>
                  <a:srgbClr val="0070C0"/>
                </a:solidFill>
              </a:rPr>
              <a:t>In order to achieve that the measurement uncertainty is less than or equal to the required,</a:t>
            </a:r>
            <a:r>
              <a:rPr lang="hr-HR" sz="2000" dirty="0">
                <a:solidFill>
                  <a:srgbClr val="0070C0"/>
                </a:solidFill>
              </a:rPr>
              <a:t> </a:t>
            </a:r>
            <a:r>
              <a:rPr lang="en-US" sz="2000" dirty="0">
                <a:solidFill>
                  <a:srgbClr val="0070C0"/>
                </a:solidFill>
              </a:rPr>
              <a:t>the chemiluminescent analyzer must meet the criteria for a large number of </a:t>
            </a:r>
            <a:r>
              <a:rPr lang="hr-HR" sz="2000" dirty="0" err="1">
                <a:solidFill>
                  <a:srgbClr val="0070C0"/>
                </a:solidFill>
              </a:rPr>
              <a:t>operating</a:t>
            </a:r>
            <a:r>
              <a:rPr lang="hr-HR" sz="2000" dirty="0">
                <a:solidFill>
                  <a:srgbClr val="0070C0"/>
                </a:solidFill>
              </a:rPr>
              <a:t> </a:t>
            </a:r>
            <a:r>
              <a:rPr lang="en-US" sz="2000" dirty="0">
                <a:solidFill>
                  <a:srgbClr val="0070C0"/>
                </a:solidFill>
              </a:rPr>
              <a:t>characteristics as defined in Chapter 8 of the HRN EN 14211: 2012 standard (table</a:t>
            </a:r>
            <a:r>
              <a:rPr lang="hr-HR" sz="2000" dirty="0">
                <a:solidFill>
                  <a:srgbClr val="0070C0"/>
                </a:solidFill>
              </a:rPr>
              <a:t> </a:t>
            </a:r>
            <a:r>
              <a:rPr lang="pl-PL" sz="2000" dirty="0">
                <a:solidFill>
                  <a:srgbClr val="0070C0"/>
                </a:solidFill>
              </a:rPr>
              <a:t>1).</a:t>
            </a:r>
          </a:p>
          <a:p>
            <a:pPr marL="0" lvl="1" algn="just">
              <a:spcBef>
                <a:spcPct val="20000"/>
              </a:spcBef>
            </a:pPr>
            <a:endParaRPr lang="pl-PL" sz="2000" dirty="0">
              <a:solidFill>
                <a:srgbClr val="0070C0"/>
              </a:solidFill>
            </a:endParaRPr>
          </a:p>
          <a:p>
            <a:pPr marL="0" lvl="1" algn="just">
              <a:spcBef>
                <a:spcPct val="20000"/>
              </a:spcBef>
            </a:pPr>
            <a:r>
              <a:rPr lang="en-US" sz="2000" dirty="0">
                <a:solidFill>
                  <a:srgbClr val="0070C0"/>
                </a:solidFill>
              </a:rPr>
              <a:t>The standard provides the criteria, test methods and formulas for calculations based on which</a:t>
            </a:r>
            <a:r>
              <a:rPr lang="hr-HR" sz="2000" dirty="0">
                <a:solidFill>
                  <a:srgbClr val="0070C0"/>
                </a:solidFill>
              </a:rPr>
              <a:t> </a:t>
            </a:r>
            <a:r>
              <a:rPr lang="en-US" sz="2000" dirty="0">
                <a:solidFill>
                  <a:srgbClr val="0070C0"/>
                </a:solidFill>
              </a:rPr>
              <a:t>it can determine if the analyzer can be approved and placed on the market</a:t>
            </a:r>
            <a:r>
              <a:rPr lang="pl-PL" sz="2000" dirty="0">
                <a:solidFill>
                  <a:srgbClr val="0070C0"/>
                </a:solidFill>
              </a:rPr>
              <a:t>.</a:t>
            </a:r>
          </a:p>
        </p:txBody>
      </p:sp>
      <p:sp>
        <p:nvSpPr>
          <p:cNvPr id="12" name="TextBox 11">
            <a:extLst>
              <a:ext uri="{FF2B5EF4-FFF2-40B4-BE49-F238E27FC236}">
                <a16:creationId xmlns:a16="http://schemas.microsoft.com/office/drawing/2014/main" id="{350DCDCE-19F9-418F-9FA3-1926C9058ACA}"/>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641830776"/>
      </p:ext>
    </p:extLst>
  </p:cSld>
  <p:clrMapOvr>
    <a:masterClrMapping/>
  </p:clrMapOvr>
  <p:transition spd="med">
    <p:fade thruBlk="1"/>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9.4 TYPE APPROVAL OF ANALYZER</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Slika 2"/>
          <p:cNvPicPr>
            <a:picLocks noChangeAspect="1"/>
          </p:cNvPicPr>
          <p:nvPr/>
        </p:nvPicPr>
        <p:blipFill>
          <a:blip r:embed="rId4"/>
          <a:stretch>
            <a:fillRect/>
          </a:stretch>
        </p:blipFill>
        <p:spPr>
          <a:xfrm>
            <a:off x="807953" y="1426500"/>
            <a:ext cx="7661444" cy="4503964"/>
          </a:xfrm>
          <a:prstGeom prst="rect">
            <a:avLst/>
          </a:prstGeom>
        </p:spPr>
      </p:pic>
      <p:sp>
        <p:nvSpPr>
          <p:cNvPr id="12" name="TextBox 11">
            <a:extLst>
              <a:ext uri="{FF2B5EF4-FFF2-40B4-BE49-F238E27FC236}">
                <a16:creationId xmlns:a16="http://schemas.microsoft.com/office/drawing/2014/main" id="{74E3F98E-E097-41A9-A41E-73356C616A48}"/>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42316279"/>
      </p:ext>
    </p:extLst>
  </p:cSld>
  <p:clrMapOvr>
    <a:masterClrMapping/>
  </p:clrMapOvr>
  <p:transition spd="med">
    <p:fade thruBlk="1"/>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9.4 TYPE APPROVAL OF ANALYZER</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Slika 2"/>
          <p:cNvPicPr>
            <a:picLocks noChangeAspect="1"/>
          </p:cNvPicPr>
          <p:nvPr/>
        </p:nvPicPr>
        <p:blipFill>
          <a:blip r:embed="rId4"/>
          <a:stretch>
            <a:fillRect/>
          </a:stretch>
        </p:blipFill>
        <p:spPr>
          <a:xfrm>
            <a:off x="1204330" y="1397592"/>
            <a:ext cx="7193707" cy="4778692"/>
          </a:xfrm>
          <a:prstGeom prst="rect">
            <a:avLst/>
          </a:prstGeom>
        </p:spPr>
      </p:pic>
      <p:sp>
        <p:nvSpPr>
          <p:cNvPr id="12" name="TextBox 11">
            <a:extLst>
              <a:ext uri="{FF2B5EF4-FFF2-40B4-BE49-F238E27FC236}">
                <a16:creationId xmlns:a16="http://schemas.microsoft.com/office/drawing/2014/main" id="{079F0B1A-9B11-484A-AE1C-0AE06389DBD6}"/>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69862450"/>
      </p:ext>
    </p:extLst>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78313"/>
          </a:xfrm>
          <a:prstGeom prst="rect">
            <a:avLst/>
          </a:prstGeom>
        </p:spPr>
        <p:txBody>
          <a:bodyPr wrap="square">
            <a:spAutoFit/>
          </a:bodyPr>
          <a:lstStyle/>
          <a:p>
            <a:pPr marL="0" lvl="1">
              <a:spcBef>
                <a:spcPct val="20000"/>
              </a:spcBef>
            </a:pPr>
            <a:r>
              <a:rPr lang="hr-BA" sz="2400" b="1" dirty="0">
                <a:solidFill>
                  <a:srgbClr val="1F497D"/>
                </a:solidFill>
              </a:rPr>
              <a:t>4.4 </a:t>
            </a:r>
            <a:r>
              <a:rPr lang="en-US" sz="2400" b="1" dirty="0">
                <a:solidFill>
                  <a:srgbClr val="1F497D"/>
                </a:solidFill>
              </a:rPr>
              <a:t>R</a:t>
            </a:r>
            <a:r>
              <a:rPr lang="hr-HR" sz="2400" b="1" dirty="0">
                <a:solidFill>
                  <a:srgbClr val="1F497D"/>
                </a:solidFill>
              </a:rPr>
              <a:t>EVIEW OF REQUESTS/TENDERS/CONTRACTS</a:t>
            </a:r>
            <a:endParaRPr lang="hr-BA" sz="2400" b="1" dirty="0">
              <a:solidFill>
                <a:srgbClr val="1F497D"/>
              </a:solidFill>
            </a:endParaRP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Laboratories must have a documented procedure for reviewing the </a:t>
            </a:r>
            <a:r>
              <a:rPr lang="hr-HR" sz="2000" dirty="0" err="1">
                <a:solidFill>
                  <a:srgbClr val="0070C0"/>
                </a:solidFill>
              </a:rPr>
              <a:t>requests</a:t>
            </a:r>
            <a:r>
              <a:rPr lang="en-US" sz="2000" dirty="0">
                <a:solidFill>
                  <a:srgbClr val="0070C0"/>
                </a:solidFill>
              </a:rPr>
              <a:t>,</a:t>
            </a:r>
            <a:r>
              <a:rPr lang="hr-HR" sz="2000" dirty="0">
                <a:solidFill>
                  <a:srgbClr val="0070C0"/>
                </a:solidFill>
              </a:rPr>
              <a:t> </a:t>
            </a:r>
            <a:r>
              <a:rPr lang="hr-HR" sz="2000" dirty="0" err="1">
                <a:solidFill>
                  <a:srgbClr val="0070C0"/>
                </a:solidFill>
              </a:rPr>
              <a:t>tenders</a:t>
            </a:r>
            <a:r>
              <a:rPr lang="hr-HR" sz="2000" dirty="0">
                <a:solidFill>
                  <a:srgbClr val="0070C0"/>
                </a:solidFill>
              </a:rPr>
              <a:t> </a:t>
            </a:r>
            <a:r>
              <a:rPr lang="en-US" sz="2000" dirty="0">
                <a:solidFill>
                  <a:srgbClr val="0070C0"/>
                </a:solidFill>
              </a:rPr>
              <a:t>and contract</a:t>
            </a:r>
            <a:r>
              <a:rPr lang="hr-HR" sz="2000" dirty="0">
                <a:solidFill>
                  <a:srgbClr val="0070C0"/>
                </a:solidFill>
              </a:rPr>
              <a:t>s</a:t>
            </a:r>
            <a:endParaRPr lang="pl-PL" sz="2000" dirty="0">
              <a:solidFill>
                <a:srgbClr val="0070C0"/>
              </a:solidFill>
            </a:endParaRPr>
          </a:p>
          <a:p>
            <a:pPr marL="0" lvl="1">
              <a:spcBef>
                <a:spcPct val="20000"/>
              </a:spcBef>
            </a:pPr>
            <a:r>
              <a:rPr lang="pl-PL" sz="2000" dirty="0">
                <a:solidFill>
                  <a:srgbClr val="0070C0"/>
                </a:solidFill>
              </a:rPr>
              <a:t>The procedure must ensure:</a:t>
            </a:r>
          </a:p>
          <a:p>
            <a:pPr marL="342900" lvl="1" indent="-342900">
              <a:spcBef>
                <a:spcPct val="20000"/>
              </a:spcBef>
              <a:buFontTx/>
              <a:buChar char="-"/>
            </a:pPr>
            <a:r>
              <a:rPr lang="hr-HR" sz="2000" dirty="0">
                <a:solidFill>
                  <a:srgbClr val="0070C0"/>
                </a:solidFill>
              </a:rPr>
              <a:t>t</a:t>
            </a:r>
            <a:r>
              <a:rPr lang="en-US" sz="2000" dirty="0">
                <a:solidFill>
                  <a:srgbClr val="0070C0"/>
                </a:solidFill>
              </a:rPr>
              <a:t>hat the laboratory at its disposal has the necessary resources</a:t>
            </a:r>
            <a:r>
              <a:rPr lang="hr-HR" sz="2000" dirty="0">
                <a:solidFill>
                  <a:srgbClr val="0070C0"/>
                </a:solidFill>
              </a:rPr>
              <a:t> </a:t>
            </a:r>
          </a:p>
          <a:p>
            <a:pPr marL="342900" lvl="1" indent="-342900">
              <a:spcBef>
                <a:spcPct val="20000"/>
              </a:spcBef>
              <a:buFontTx/>
              <a:buChar char="-"/>
            </a:pPr>
            <a:r>
              <a:rPr lang="en-US" sz="2000" dirty="0">
                <a:solidFill>
                  <a:srgbClr val="0070C0"/>
                </a:solidFill>
              </a:rPr>
              <a:t>to properly select the method (testing, calibration, sampling)</a:t>
            </a:r>
            <a:endParaRPr lang="pl-PL" sz="2000" dirty="0">
              <a:solidFill>
                <a:srgbClr val="0070C0"/>
              </a:solidFill>
            </a:endParaRPr>
          </a:p>
          <a:p>
            <a:pPr marL="342900" lvl="1" indent="-342900">
              <a:spcBef>
                <a:spcPct val="20000"/>
              </a:spcBef>
              <a:buFontTx/>
              <a:buChar char="-"/>
            </a:pPr>
            <a:r>
              <a:rPr lang="en-US" sz="2000" dirty="0">
                <a:solidFill>
                  <a:srgbClr val="0070C0"/>
                </a:solidFill>
              </a:rPr>
              <a:t>to have the ability </a:t>
            </a:r>
            <a:r>
              <a:rPr lang="hr-HR" sz="2000" dirty="0">
                <a:solidFill>
                  <a:srgbClr val="0070C0"/>
                </a:solidFill>
              </a:rPr>
              <a:t>to </a:t>
            </a:r>
            <a:r>
              <a:rPr lang="hr-HR" sz="2000" dirty="0" err="1">
                <a:solidFill>
                  <a:srgbClr val="0070C0"/>
                </a:solidFill>
              </a:rPr>
              <a:t>fulfil</a:t>
            </a:r>
            <a:r>
              <a:rPr lang="hr-HR" sz="2000" dirty="0">
                <a:solidFill>
                  <a:srgbClr val="0070C0"/>
                </a:solidFill>
              </a:rPr>
              <a:t> </a:t>
            </a:r>
            <a:r>
              <a:rPr lang="hr-HR" sz="2000" dirty="0" err="1">
                <a:solidFill>
                  <a:srgbClr val="0070C0"/>
                </a:solidFill>
              </a:rPr>
              <a:t>the</a:t>
            </a:r>
            <a:r>
              <a:rPr lang="hr-HR" sz="2000" dirty="0">
                <a:solidFill>
                  <a:srgbClr val="0070C0"/>
                </a:solidFill>
              </a:rPr>
              <a:t> </a:t>
            </a:r>
            <a:r>
              <a:rPr lang="hr-HR" sz="2000" dirty="0" err="1">
                <a:solidFill>
                  <a:srgbClr val="0070C0"/>
                </a:solidFill>
              </a:rPr>
              <a:t>customer</a:t>
            </a:r>
            <a:r>
              <a:rPr lang="hr-HR" sz="2000" dirty="0">
                <a:solidFill>
                  <a:srgbClr val="0070C0"/>
                </a:solidFill>
              </a:rPr>
              <a:t>’s </a:t>
            </a:r>
            <a:r>
              <a:rPr lang="hr-HR" sz="2000" dirty="0" err="1">
                <a:solidFill>
                  <a:srgbClr val="0070C0"/>
                </a:solidFill>
              </a:rPr>
              <a:t>request</a:t>
            </a:r>
            <a:r>
              <a:rPr lang="hr-HR" sz="2000" dirty="0">
                <a:solidFill>
                  <a:srgbClr val="0070C0"/>
                </a:solidFill>
              </a:rPr>
              <a:t> </a:t>
            </a:r>
          </a:p>
          <a:p>
            <a:pPr marL="342900" lvl="1" indent="-342900">
              <a:spcBef>
                <a:spcPct val="20000"/>
              </a:spcBef>
              <a:buFontTx/>
              <a:buChar char="-"/>
            </a:pPr>
            <a:r>
              <a:rPr lang="en-US" sz="2000" dirty="0">
                <a:solidFill>
                  <a:srgbClr val="0070C0"/>
                </a:solidFill>
              </a:rPr>
              <a:t>to fully </a:t>
            </a:r>
            <a:r>
              <a:rPr lang="hr-HR" sz="2000" dirty="0" err="1">
                <a:solidFill>
                  <a:srgbClr val="0070C0"/>
                </a:solidFill>
              </a:rPr>
              <a:t>arrange</a:t>
            </a:r>
            <a:r>
              <a:rPr lang="hr-HR" sz="2000" dirty="0">
                <a:solidFill>
                  <a:srgbClr val="0070C0"/>
                </a:solidFill>
              </a:rPr>
              <a:t> </a:t>
            </a:r>
            <a:r>
              <a:rPr lang="en-US" sz="2000" dirty="0">
                <a:solidFill>
                  <a:srgbClr val="0070C0"/>
                </a:solidFill>
              </a:rPr>
              <a:t>with the </a:t>
            </a:r>
            <a:r>
              <a:rPr lang="hr-HR" sz="2000" dirty="0" err="1">
                <a:solidFill>
                  <a:srgbClr val="0070C0"/>
                </a:solidFill>
              </a:rPr>
              <a:t>customer</a:t>
            </a:r>
            <a:r>
              <a:rPr lang="hr-HR" sz="2000" dirty="0">
                <a:solidFill>
                  <a:srgbClr val="0070C0"/>
                </a:solidFill>
              </a:rPr>
              <a:t> </a:t>
            </a:r>
            <a:r>
              <a:rPr lang="hr-HR" sz="2000" dirty="0" err="1">
                <a:solidFill>
                  <a:srgbClr val="0070C0"/>
                </a:solidFill>
              </a:rPr>
              <a:t>what</a:t>
            </a:r>
            <a:r>
              <a:rPr lang="hr-HR" sz="2000" dirty="0">
                <a:solidFill>
                  <a:srgbClr val="0070C0"/>
                </a:solidFill>
              </a:rPr>
              <a:t> </a:t>
            </a:r>
            <a:r>
              <a:rPr lang="hr-HR" sz="2000" dirty="0" err="1">
                <a:solidFill>
                  <a:srgbClr val="0070C0"/>
                </a:solidFill>
              </a:rPr>
              <a:t>does</a:t>
            </a:r>
            <a:r>
              <a:rPr lang="hr-HR" sz="2000" dirty="0">
                <a:solidFill>
                  <a:srgbClr val="0070C0"/>
                </a:solidFill>
              </a:rPr>
              <a:t> </a:t>
            </a:r>
            <a:r>
              <a:rPr lang="en-US" sz="2000" dirty="0">
                <a:solidFill>
                  <a:srgbClr val="0070C0"/>
                </a:solidFill>
              </a:rPr>
              <a:t>he look for</a:t>
            </a:r>
            <a:r>
              <a:rPr lang="hr-HR" sz="2000" dirty="0">
                <a:solidFill>
                  <a:srgbClr val="0070C0"/>
                </a:solidFill>
              </a:rPr>
              <a:t> </a:t>
            </a:r>
          </a:p>
          <a:p>
            <a:pPr marL="342900" lvl="1" indent="-342900">
              <a:spcBef>
                <a:spcPct val="20000"/>
              </a:spcBef>
              <a:buFontTx/>
              <a:buChar char="-"/>
            </a:pPr>
            <a:r>
              <a:rPr lang="hr-HR" sz="2000" dirty="0">
                <a:solidFill>
                  <a:srgbClr val="0070C0"/>
                </a:solidFill>
              </a:rPr>
              <a:t>t</a:t>
            </a:r>
            <a:r>
              <a:rPr lang="en-US" sz="2000" dirty="0">
                <a:solidFill>
                  <a:srgbClr val="0070C0"/>
                </a:solidFill>
              </a:rPr>
              <a:t>o conclude the job through the offer - by order or contract (everything must be</a:t>
            </a:r>
            <a:r>
              <a:rPr lang="hr-HR" sz="2000" dirty="0">
                <a:solidFill>
                  <a:srgbClr val="0070C0"/>
                </a:solidFill>
              </a:rPr>
              <a:t> </a:t>
            </a:r>
            <a:r>
              <a:rPr lang="en-US" sz="2000" dirty="0">
                <a:solidFill>
                  <a:srgbClr val="0070C0"/>
                </a:solidFill>
              </a:rPr>
              <a:t>defined; e</a:t>
            </a:r>
            <a:r>
              <a:rPr lang="hr-HR" sz="2000" dirty="0">
                <a:solidFill>
                  <a:srgbClr val="0070C0"/>
                </a:solidFill>
              </a:rPr>
              <a:t>.</a:t>
            </a:r>
            <a:r>
              <a:rPr lang="en-US" sz="2000" dirty="0">
                <a:solidFill>
                  <a:srgbClr val="0070C0"/>
                </a:solidFill>
              </a:rPr>
              <a:t>g</a:t>
            </a:r>
            <a:r>
              <a:rPr lang="hr-HR" sz="2000" dirty="0">
                <a:solidFill>
                  <a:srgbClr val="0070C0"/>
                </a:solidFill>
              </a:rPr>
              <a:t>.</a:t>
            </a:r>
            <a:r>
              <a:rPr lang="en-US" sz="2000" dirty="0">
                <a:solidFill>
                  <a:srgbClr val="0070C0"/>
                </a:solidFill>
              </a:rPr>
              <a:t> the method must be listed in the offer, order or contract</a:t>
            </a:r>
            <a:r>
              <a:rPr lang="pl-PL" sz="2000" dirty="0">
                <a:solidFill>
                  <a:srgbClr val="0070C0"/>
                </a:solidFill>
              </a:rPr>
              <a:t>)</a:t>
            </a:r>
          </a:p>
          <a:p>
            <a:pPr marL="342900" lvl="1" indent="-342900">
              <a:spcBef>
                <a:spcPct val="20000"/>
              </a:spcBef>
              <a:buFontTx/>
              <a:buChar char="-"/>
            </a:pPr>
            <a:r>
              <a:rPr lang="en-US" sz="2000" dirty="0">
                <a:solidFill>
                  <a:srgbClr val="0070C0"/>
                </a:solidFill>
              </a:rPr>
              <a:t>to keep records of everything, all subsequent agreements and modifications</a:t>
            </a:r>
            <a:r>
              <a:rPr lang="pl-PL" sz="2000" dirty="0">
                <a:solidFill>
                  <a:srgbClr val="0070C0"/>
                </a:solidFill>
              </a:rPr>
              <a:t>.</a:t>
            </a:r>
          </a:p>
          <a:p>
            <a:pPr marL="0" lvl="1">
              <a:spcBef>
                <a:spcPct val="20000"/>
              </a:spcBef>
            </a:pPr>
            <a:r>
              <a:rPr lang="en-US" sz="2000" dirty="0">
                <a:solidFill>
                  <a:srgbClr val="0070C0"/>
                </a:solidFill>
              </a:rPr>
              <a:t>This can be achieved by describing how the requirements are met</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hr-HR" sz="2000" dirty="0" err="1">
                <a:solidFill>
                  <a:srgbClr val="0070C0"/>
                </a:solidFill>
              </a:rPr>
              <a:t>appropriate</a:t>
            </a:r>
            <a:r>
              <a:rPr lang="hr-HR" sz="2000" dirty="0">
                <a:solidFill>
                  <a:srgbClr val="0070C0"/>
                </a:solidFill>
              </a:rPr>
              <a:t> </a:t>
            </a:r>
            <a:r>
              <a:rPr lang="en-US" sz="2000" b="1" i="1" dirty="0">
                <a:solidFill>
                  <a:srgbClr val="0070C0"/>
                </a:solidFill>
              </a:rPr>
              <a:t>documented procedure</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346392654"/>
      </p:ext>
    </p:extLst>
  </p:cSld>
  <p:clrMapOvr>
    <a:masterClrMapping/>
  </p:clrMapOvr>
  <p:transition spd="med">
    <p:fade thruBlk="1"/>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9.4 TYPE APPROVAL OF ANALYZER</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Slika 2"/>
          <p:cNvPicPr>
            <a:picLocks noChangeAspect="1"/>
          </p:cNvPicPr>
          <p:nvPr/>
        </p:nvPicPr>
        <p:blipFill>
          <a:blip r:embed="rId4"/>
          <a:stretch>
            <a:fillRect/>
          </a:stretch>
        </p:blipFill>
        <p:spPr>
          <a:xfrm>
            <a:off x="323984" y="1444445"/>
            <a:ext cx="8629381" cy="4485440"/>
          </a:xfrm>
          <a:prstGeom prst="rect">
            <a:avLst/>
          </a:prstGeom>
        </p:spPr>
      </p:pic>
      <p:sp>
        <p:nvSpPr>
          <p:cNvPr id="12" name="TextBox 11">
            <a:extLst>
              <a:ext uri="{FF2B5EF4-FFF2-40B4-BE49-F238E27FC236}">
                <a16:creationId xmlns:a16="http://schemas.microsoft.com/office/drawing/2014/main" id="{6969206C-3576-48EC-B115-5FA02F31D5E5}"/>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6068635"/>
      </p:ext>
    </p:extLst>
  </p:cSld>
  <p:clrMapOvr>
    <a:masterClrMapping/>
  </p:clrMapOvr>
  <p:transition spd="med">
    <p:fade thruBlk="1"/>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9.4 TYPE APPROVAL OF ANALYZER</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138773"/>
          </a:xfrm>
          <a:prstGeom prst="rect">
            <a:avLst/>
          </a:prstGeom>
        </p:spPr>
        <p:txBody>
          <a:bodyPr wrap="square">
            <a:spAutoFit/>
          </a:bodyPr>
          <a:lstStyle/>
          <a:p>
            <a:pPr marL="0" lvl="1" algn="just">
              <a:spcBef>
                <a:spcPct val="20000"/>
              </a:spcBef>
            </a:pPr>
            <a:r>
              <a:rPr lang="pl-PL" sz="2000" dirty="0">
                <a:solidFill>
                  <a:srgbClr val="0070C0"/>
                </a:solidFill>
              </a:rPr>
              <a:t>EXAMPLE: Type approvals for</a:t>
            </a:r>
          </a:p>
          <a:p>
            <a:pPr marL="0" lvl="1" algn="just">
              <a:spcBef>
                <a:spcPct val="20000"/>
              </a:spcBef>
            </a:pPr>
            <a:r>
              <a:rPr lang="pl-PL" sz="2000" dirty="0">
                <a:solidFill>
                  <a:srgbClr val="0070C0"/>
                </a:solidFill>
              </a:rPr>
              <a:t>NO/NOx</a:t>
            </a:r>
            <a:r>
              <a:rPr lang="pl-PL" dirty="0">
                <a:solidFill>
                  <a:srgbClr val="0070C0"/>
                </a:solidFill>
              </a:rPr>
              <a:t> analyzers</a:t>
            </a:r>
            <a:r>
              <a:rPr lang="pl-PL" sz="2000" dirty="0">
                <a:solidFill>
                  <a:srgbClr val="0070C0"/>
                </a:solidFill>
              </a:rPr>
              <a:t> </a:t>
            </a:r>
          </a:p>
          <a:p>
            <a:pPr marL="0" lvl="1" algn="just">
              <a:spcBef>
                <a:spcPct val="20000"/>
              </a:spcBef>
            </a:pPr>
            <a:r>
              <a:rPr lang="pl-PL" sz="2000" dirty="0">
                <a:solidFill>
                  <a:srgbClr val="0070C0"/>
                </a:solidFill>
              </a:rPr>
              <a:t>– HORIBA APNA 370</a:t>
            </a:r>
          </a:p>
        </p:txBody>
      </p:sp>
      <p:pic>
        <p:nvPicPr>
          <p:cNvPr id="3" name="Slika 2"/>
          <p:cNvPicPr>
            <a:picLocks noChangeAspect="1"/>
          </p:cNvPicPr>
          <p:nvPr/>
        </p:nvPicPr>
        <p:blipFill>
          <a:blip r:embed="rId4"/>
          <a:stretch>
            <a:fillRect/>
          </a:stretch>
        </p:blipFill>
        <p:spPr>
          <a:xfrm>
            <a:off x="3675035" y="1362234"/>
            <a:ext cx="3834651" cy="4882449"/>
          </a:xfrm>
          <a:prstGeom prst="rect">
            <a:avLst/>
          </a:prstGeom>
        </p:spPr>
      </p:pic>
      <p:sp>
        <p:nvSpPr>
          <p:cNvPr id="12" name="TextBox 11">
            <a:extLst>
              <a:ext uri="{FF2B5EF4-FFF2-40B4-BE49-F238E27FC236}">
                <a16:creationId xmlns:a16="http://schemas.microsoft.com/office/drawing/2014/main" id="{9081742C-5FA1-45F8-87D0-D44211F25419}"/>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03093906"/>
      </p:ext>
    </p:extLst>
  </p:cSld>
  <p:clrMapOvr>
    <a:masterClrMapping/>
  </p:clrMapOvr>
  <p:transition spd="med">
    <p:fade thruBlk="1"/>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9.4 TYPE APPROVAL OF ANALYZER</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4" name="Slika 3"/>
          <p:cNvPicPr>
            <a:picLocks noChangeAspect="1"/>
          </p:cNvPicPr>
          <p:nvPr/>
        </p:nvPicPr>
        <p:blipFill>
          <a:blip r:embed="rId4"/>
          <a:stretch>
            <a:fillRect/>
          </a:stretch>
        </p:blipFill>
        <p:spPr>
          <a:xfrm>
            <a:off x="2286002" y="1362234"/>
            <a:ext cx="4535292" cy="4855969"/>
          </a:xfrm>
          <a:prstGeom prst="rect">
            <a:avLst/>
          </a:prstGeom>
        </p:spPr>
      </p:pic>
      <p:sp>
        <p:nvSpPr>
          <p:cNvPr id="12" name="TextBox 11">
            <a:extLst>
              <a:ext uri="{FF2B5EF4-FFF2-40B4-BE49-F238E27FC236}">
                <a16:creationId xmlns:a16="http://schemas.microsoft.com/office/drawing/2014/main" id="{C7247EBA-D259-4CBA-B98C-79C1C19A6AA1}"/>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001923988"/>
      </p:ext>
    </p:extLst>
  </p:cSld>
  <p:clrMapOvr>
    <a:masterClrMapping/>
  </p:clrMapOvr>
  <p:transition spd="med">
    <p:fade thruBlk="1"/>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9.4 TYPE APPROVAL OF ANALYZER</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Slika 1"/>
          <p:cNvPicPr>
            <a:picLocks noChangeAspect="1"/>
          </p:cNvPicPr>
          <p:nvPr/>
        </p:nvPicPr>
        <p:blipFill>
          <a:blip r:embed="rId4"/>
          <a:stretch>
            <a:fillRect/>
          </a:stretch>
        </p:blipFill>
        <p:spPr>
          <a:xfrm>
            <a:off x="1138237" y="1440256"/>
            <a:ext cx="7000875" cy="4638675"/>
          </a:xfrm>
          <a:prstGeom prst="rect">
            <a:avLst/>
          </a:prstGeom>
        </p:spPr>
      </p:pic>
      <p:sp>
        <p:nvSpPr>
          <p:cNvPr id="12" name="TextBox 11">
            <a:extLst>
              <a:ext uri="{FF2B5EF4-FFF2-40B4-BE49-F238E27FC236}">
                <a16:creationId xmlns:a16="http://schemas.microsoft.com/office/drawing/2014/main" id="{ECDDF7EB-E928-4447-8473-AF27C51D3024}"/>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631119234"/>
      </p:ext>
    </p:extLst>
  </p:cSld>
  <p:clrMapOvr>
    <a:masterClrMapping/>
  </p:clrMapOvr>
  <p:transition spd="med">
    <p:fade thruBlk="1"/>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9.4 TYPE APPROVAL OF ANALYZER</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201424"/>
          </a:xfrm>
          <a:prstGeom prst="rect">
            <a:avLst/>
          </a:prstGeom>
        </p:spPr>
        <p:txBody>
          <a:bodyPr wrap="square">
            <a:spAutoFit/>
          </a:bodyPr>
          <a:lstStyle/>
          <a:p>
            <a:pPr marL="0" lvl="1">
              <a:spcBef>
                <a:spcPct val="20000"/>
              </a:spcBef>
            </a:pPr>
            <a:endParaRPr lang="pl-PL" sz="2000" dirty="0">
              <a:solidFill>
                <a:srgbClr val="0070C0"/>
              </a:solidFill>
            </a:endParaRPr>
          </a:p>
          <a:p>
            <a:pPr marL="0" lvl="1" algn="just">
              <a:spcBef>
                <a:spcPct val="20000"/>
              </a:spcBef>
            </a:pPr>
            <a:r>
              <a:rPr lang="en-US" sz="2000" dirty="0">
                <a:solidFill>
                  <a:srgbClr val="0070C0"/>
                </a:solidFill>
              </a:rPr>
              <a:t>Type approvals for various analyzers</a:t>
            </a:r>
            <a:r>
              <a:rPr lang="pl-PL" sz="2000" dirty="0">
                <a:solidFill>
                  <a:srgbClr val="0070C0"/>
                </a:solidFill>
              </a:rPr>
              <a:t>:</a:t>
            </a:r>
          </a:p>
          <a:p>
            <a:pPr marL="0" lvl="1" algn="just">
              <a:spcBef>
                <a:spcPct val="20000"/>
              </a:spcBef>
            </a:pPr>
            <a:endParaRPr lang="pl-PL" sz="2000" dirty="0">
              <a:solidFill>
                <a:srgbClr val="0070C0"/>
              </a:solidFill>
            </a:endParaRPr>
          </a:p>
          <a:p>
            <a:pPr marL="0" lvl="1" algn="just">
              <a:spcBef>
                <a:spcPct val="20000"/>
              </a:spcBef>
            </a:pPr>
            <a:endParaRPr lang="pl-PL" sz="2000" dirty="0">
              <a:solidFill>
                <a:srgbClr val="0070C0"/>
              </a:solidFill>
            </a:endParaRPr>
          </a:p>
          <a:p>
            <a:pPr marL="0" lvl="1" algn="just">
              <a:spcBef>
                <a:spcPct val="20000"/>
              </a:spcBef>
            </a:pPr>
            <a:r>
              <a:rPr lang="pl-PL" sz="2000" dirty="0">
                <a:solidFill>
                  <a:srgbClr val="0070C0"/>
                </a:solidFill>
              </a:rPr>
              <a:t>HORIBA APNA 370 (NO/NO</a:t>
            </a:r>
            <a:r>
              <a:rPr lang="pl-PL" dirty="0">
                <a:solidFill>
                  <a:srgbClr val="0070C0"/>
                </a:solidFill>
              </a:rPr>
              <a:t>x</a:t>
            </a:r>
            <a:r>
              <a:rPr lang="pl-PL" sz="2000" dirty="0">
                <a:solidFill>
                  <a:srgbClr val="0070C0"/>
                </a:solidFill>
              </a:rPr>
              <a:t>) – TUV Rheinland, Certificate No. 0000028755-03</a:t>
            </a:r>
          </a:p>
          <a:p>
            <a:pPr marL="0" lvl="1" algn="just">
              <a:spcBef>
                <a:spcPct val="20000"/>
              </a:spcBef>
            </a:pPr>
            <a:endParaRPr lang="pl-PL" sz="2000" dirty="0">
              <a:solidFill>
                <a:srgbClr val="0070C0"/>
              </a:solidFill>
            </a:endParaRPr>
          </a:p>
          <a:p>
            <a:pPr marL="0" lvl="1" algn="just">
              <a:spcBef>
                <a:spcPct val="20000"/>
              </a:spcBef>
            </a:pPr>
            <a:r>
              <a:rPr lang="pl-PL" sz="2000" dirty="0">
                <a:solidFill>
                  <a:srgbClr val="0070C0"/>
                </a:solidFill>
              </a:rPr>
              <a:t>HORIBA APMA 370 (CO) – TUV Rheinland, Certificate No. 0000028754-03</a:t>
            </a:r>
          </a:p>
          <a:p>
            <a:pPr marL="0" lvl="1" algn="just">
              <a:spcBef>
                <a:spcPct val="20000"/>
              </a:spcBef>
            </a:pPr>
            <a:endParaRPr lang="pl-PL" sz="2000" dirty="0">
              <a:solidFill>
                <a:srgbClr val="0070C0"/>
              </a:solidFill>
            </a:endParaRPr>
          </a:p>
          <a:p>
            <a:pPr marL="0" lvl="1" algn="just">
              <a:spcBef>
                <a:spcPct val="20000"/>
              </a:spcBef>
            </a:pPr>
            <a:r>
              <a:rPr lang="pl-PL" sz="2000" dirty="0">
                <a:solidFill>
                  <a:srgbClr val="0070C0"/>
                </a:solidFill>
              </a:rPr>
              <a:t>HORIBA APOA 370 (O</a:t>
            </a:r>
            <a:r>
              <a:rPr lang="pl-PL" sz="1600" dirty="0">
                <a:solidFill>
                  <a:srgbClr val="0070C0"/>
                </a:solidFill>
              </a:rPr>
              <a:t>3</a:t>
            </a:r>
            <a:r>
              <a:rPr lang="pl-PL" sz="2000" dirty="0">
                <a:solidFill>
                  <a:srgbClr val="0070C0"/>
                </a:solidFill>
              </a:rPr>
              <a:t>) – TUV Rheinland, Certificate No. 0000028756-03</a:t>
            </a:r>
          </a:p>
          <a:p>
            <a:pPr marL="0" lvl="1" algn="just">
              <a:spcBef>
                <a:spcPct val="20000"/>
              </a:spcBef>
            </a:pPr>
            <a:endParaRPr lang="pl-PL" sz="2000" dirty="0">
              <a:solidFill>
                <a:srgbClr val="0070C0"/>
              </a:solidFill>
            </a:endParaRPr>
          </a:p>
          <a:p>
            <a:pPr marL="0" lvl="1" algn="just">
              <a:spcBef>
                <a:spcPct val="20000"/>
              </a:spcBef>
            </a:pPr>
            <a:r>
              <a:rPr lang="pl-PL" sz="2000" dirty="0">
                <a:solidFill>
                  <a:srgbClr val="0070C0"/>
                </a:solidFill>
              </a:rPr>
              <a:t>HORIBA APSA 370 (SO</a:t>
            </a:r>
            <a:r>
              <a:rPr lang="pl-PL" sz="1600" dirty="0">
                <a:solidFill>
                  <a:srgbClr val="0070C0"/>
                </a:solidFill>
              </a:rPr>
              <a:t>2</a:t>
            </a:r>
            <a:r>
              <a:rPr lang="pl-PL" sz="2000" dirty="0">
                <a:solidFill>
                  <a:srgbClr val="0070C0"/>
                </a:solidFill>
              </a:rPr>
              <a:t>) – TUV Rheinland, Certificate No. 0000028757-03</a:t>
            </a:r>
          </a:p>
          <a:p>
            <a:pPr marL="0" lvl="1" algn="just">
              <a:spcBef>
                <a:spcPct val="20000"/>
              </a:spcBef>
            </a:pPr>
            <a:endParaRPr lang="pl-PL" sz="2000" dirty="0">
              <a:solidFill>
                <a:srgbClr val="0070C0"/>
              </a:solidFill>
            </a:endParaRPr>
          </a:p>
          <a:p>
            <a:pPr marL="0" lvl="1" algn="just">
              <a:spcBef>
                <a:spcPct val="20000"/>
              </a:spcBef>
            </a:pPr>
            <a:endParaRPr lang="pl-PL" sz="2000" dirty="0">
              <a:solidFill>
                <a:srgbClr val="0070C0"/>
              </a:solidFill>
            </a:endParaRPr>
          </a:p>
          <a:p>
            <a:pPr marL="0" lvl="1" algn="just">
              <a:spcBef>
                <a:spcPct val="20000"/>
              </a:spcBef>
            </a:pPr>
            <a:endParaRPr lang="pl-PL" sz="2000" dirty="0">
              <a:solidFill>
                <a:srgbClr val="0070C0"/>
              </a:solidFill>
            </a:endParaRPr>
          </a:p>
        </p:txBody>
      </p:sp>
      <p:sp>
        <p:nvSpPr>
          <p:cNvPr id="12" name="TextBox 11">
            <a:extLst>
              <a:ext uri="{FF2B5EF4-FFF2-40B4-BE49-F238E27FC236}">
                <a16:creationId xmlns:a16="http://schemas.microsoft.com/office/drawing/2014/main" id="{9C816B8F-2335-41FF-A130-DCCB30C76D2F}"/>
              </a:ext>
            </a:extLst>
          </p:cNvPr>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927507205"/>
      </p:ext>
    </p:extLst>
  </p:cSld>
  <p:clrMapOvr>
    <a:masterClrMapping/>
  </p:clrMapOvr>
  <p:transition spd="med">
    <p:fade thruBlk="1"/>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THANK YOU FOR YOUR ATTENTION</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882831"/>
            <a:ext cx="5463568" cy="66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8" name="Content Placeholder 8"/>
          <p:cNvSpPr>
            <a:spLocks/>
          </p:cNvSpPr>
          <p:nvPr/>
        </p:nvSpPr>
        <p:spPr bwMode="auto">
          <a:xfrm>
            <a:off x="324464" y="4387645"/>
            <a:ext cx="8229601" cy="92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marR="0" lvl="1" indent="0" algn="just" defTabSz="914400" rtl="0" eaLnBrk="1" fontAlgn="base" latinLnBrk="0" hangingPunct="1">
              <a:lnSpc>
                <a:spcPct val="100000"/>
              </a:lnSpc>
              <a:spcBef>
                <a:spcPct val="20000"/>
              </a:spcBef>
              <a:spcAft>
                <a:spcPct val="0"/>
              </a:spcAft>
              <a:buClrTx/>
              <a:buSzTx/>
              <a:buFontTx/>
              <a:buNone/>
              <a:tabLst/>
              <a:defRPr/>
            </a:pPr>
            <a:r>
              <a:rPr kumimoji="0" lang="en-US" sz="1600" b="1" i="1" u="sng" strike="noStrike" kern="1200" cap="none" spc="0" normalizeH="0" baseline="0" noProof="0" dirty="0">
                <a:ln>
                  <a:noFill/>
                </a:ln>
                <a:solidFill>
                  <a:srgbClr val="1F497D"/>
                </a:solidFill>
                <a:effectLst/>
                <a:uLnTx/>
                <a:uFillTx/>
                <a:latin typeface="Calibri" pitchFamily="34" charset="0"/>
                <a:ea typeface="+mn-ea"/>
                <a:cs typeface="Arial" charset="0"/>
              </a:rPr>
              <a:t>Disclaimer:</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 The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content</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s</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of this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publication</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are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the</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sole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responsibility </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of EKONERG </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Energy</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Research </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and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Environmental</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Protection</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Institute</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Ltd.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and</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can in</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no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way be taken </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t</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o reflect the </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views of the European Union</a:t>
            </a:r>
            <a:endParaRPr kumimoji="0" lang="hr-HR" sz="1600" b="1" i="1" u="none" strike="noStrike" kern="1200" cap="none" spc="0" normalizeH="0" baseline="0" noProof="0" dirty="0">
              <a:ln>
                <a:noFill/>
              </a:ln>
              <a:solidFill>
                <a:srgbClr val="1F497D"/>
              </a:solidFill>
              <a:effectLst/>
              <a:uLnTx/>
              <a:uFillTx/>
              <a:latin typeface="Calibri" pitchFamily="34" charset="0"/>
              <a:ea typeface="+mn-ea"/>
              <a:cs typeface="Arial" charset="0"/>
            </a:endParaRPr>
          </a:p>
        </p:txBody>
      </p:sp>
      <p:sp>
        <p:nvSpPr>
          <p:cNvPr id="16" name="Podnaslov 2"/>
          <p:cNvSpPr txBox="1">
            <a:spLocks/>
          </p:cNvSpPr>
          <p:nvPr/>
        </p:nvSpPr>
        <p:spPr>
          <a:xfrm>
            <a:off x="3421626" y="6263557"/>
            <a:ext cx="2448231"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4F81BD">
                    <a:lumMod val="50000"/>
                  </a:srgbClr>
                </a:solidFill>
                <a:effectLst/>
                <a:uLnTx/>
                <a:uFillTx/>
                <a:latin typeface="Calibri"/>
                <a:ea typeface="+mn-ea"/>
                <a:cs typeface="+mn-cs"/>
              </a:rPr>
              <a:t>This project is funded by the European Union</a:t>
            </a:r>
            <a:endParaRPr kumimoji="0" lang="en-GB" sz="10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pic>
        <p:nvPicPr>
          <p:cNvPr id="17" name="Slika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5359" y="5557402"/>
            <a:ext cx="857019" cy="618958"/>
          </a:xfrm>
          <a:prstGeom prst="rect">
            <a:avLst/>
          </a:prstGeom>
        </p:spPr>
      </p:pic>
      <p:sp>
        <p:nvSpPr>
          <p:cNvPr id="19" name="Rectangle 18"/>
          <p:cNvSpPr/>
          <p:nvPr/>
        </p:nvSpPr>
        <p:spPr bwMode="auto">
          <a:xfrm>
            <a:off x="3049588" y="920931"/>
            <a:ext cx="3332964" cy="2769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srgbClr val="7F7F7F"/>
                </a:solidFill>
                <a:effectLst/>
                <a:uLnTx/>
                <a:uFillTx/>
                <a:latin typeface="Arial Narrow" panose="020B0606020202030204" pitchFamily="34" charset="0"/>
                <a:ea typeface="+mn-ea"/>
                <a:cs typeface="Arial" charset="0"/>
              </a:rPr>
              <a:t>Energy </a:t>
            </a:r>
            <a:r>
              <a:rPr kumimoji="0" lang="hr-HR" sz="1200" b="0" i="0" u="none" strike="noStrike" kern="1200" cap="none" spc="0" normalizeH="0" baseline="0" noProof="0" dirty="0" smtClean="0">
                <a:ln>
                  <a:noFill/>
                </a:ln>
                <a:solidFill>
                  <a:srgbClr val="7F7F7F"/>
                </a:solidFill>
                <a:effectLst/>
                <a:uLnTx/>
                <a:uFillTx/>
                <a:latin typeface="Arial Narrow" panose="020B0606020202030204" pitchFamily="34" charset="0"/>
                <a:ea typeface="+mn-ea"/>
                <a:cs typeface="Arial" charset="0"/>
              </a:rPr>
              <a:t>R</a:t>
            </a:r>
            <a:r>
              <a:rPr kumimoji="0" lang="en-US" sz="1200" b="0" i="0" u="none" strike="noStrike" kern="1200" cap="none" spc="0" normalizeH="0" baseline="0" noProof="0" dirty="0" err="1" smtClean="0">
                <a:ln>
                  <a:noFill/>
                </a:ln>
                <a:solidFill>
                  <a:srgbClr val="7F7F7F"/>
                </a:solidFill>
                <a:effectLst/>
                <a:uLnTx/>
                <a:uFillTx/>
                <a:latin typeface="Arial Narrow" panose="020B0606020202030204" pitchFamily="34" charset="0"/>
                <a:ea typeface="+mn-ea"/>
                <a:cs typeface="Arial" charset="0"/>
              </a:rPr>
              <a:t>esearch</a:t>
            </a:r>
            <a:r>
              <a:rPr kumimoji="0" lang="en-US" sz="1200" b="0" i="0" u="none" strike="noStrike" kern="1200" cap="none" spc="0" normalizeH="0" baseline="0" noProof="0" dirty="0" smtClean="0">
                <a:ln>
                  <a:noFill/>
                </a:ln>
                <a:solidFill>
                  <a:srgbClr val="7F7F7F"/>
                </a:solidFill>
                <a:effectLst/>
                <a:uLnTx/>
                <a:uFillTx/>
                <a:latin typeface="Arial Narrow" panose="020B0606020202030204" pitchFamily="34" charset="0"/>
                <a:ea typeface="+mn-ea"/>
                <a:cs typeface="Arial" charset="0"/>
              </a:rPr>
              <a:t> and Environmental Protection Institute</a:t>
            </a:r>
            <a:endParaRPr kumimoji="0" lang="en-US" sz="1200" b="0" i="0" u="none" strike="noStrike" kern="1200" cap="none" spc="0" normalizeH="0" baseline="0" noProof="0" dirty="0">
              <a:ln>
                <a:noFill/>
              </a:ln>
              <a:solidFill>
                <a:srgbClr val="7F7F7F"/>
              </a:solidFill>
              <a:effectLst/>
              <a:uLnTx/>
              <a:uFillTx/>
              <a:latin typeface="Arial Narrow" pitchFamily="34" charset="0"/>
              <a:ea typeface="+mn-ea"/>
              <a:cs typeface="Arial" charset="0"/>
            </a:endParaRPr>
          </a:p>
        </p:txBody>
      </p:sp>
    </p:spTree>
    <p:extLst>
      <p:ext uri="{BB962C8B-B14F-4D97-AF65-F5344CB8AC3E}">
        <p14:creationId xmlns:p14="http://schemas.microsoft.com/office/powerpoint/2010/main" val="509746566"/>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708981"/>
          </a:xfrm>
          <a:prstGeom prst="rect">
            <a:avLst/>
          </a:prstGeom>
        </p:spPr>
        <p:txBody>
          <a:bodyPr wrap="square">
            <a:spAutoFit/>
          </a:bodyPr>
          <a:lstStyle/>
          <a:p>
            <a:pPr marL="0" lvl="1">
              <a:spcBef>
                <a:spcPct val="20000"/>
              </a:spcBef>
            </a:pPr>
            <a:r>
              <a:rPr lang="hr-BA" sz="2400" b="1" dirty="0">
                <a:solidFill>
                  <a:srgbClr val="1F497D"/>
                </a:solidFill>
              </a:rPr>
              <a:t>4.5 SUBCONTRACTING</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Laboratories can subcontract part of the service, and this must be </a:t>
            </a:r>
            <a:r>
              <a:rPr lang="hr-HR" sz="2000" dirty="0">
                <a:solidFill>
                  <a:srgbClr val="0070C0"/>
                </a:solidFill>
              </a:rPr>
              <a:t>a </a:t>
            </a:r>
            <a:r>
              <a:rPr lang="en-US" sz="2000" dirty="0">
                <a:solidFill>
                  <a:srgbClr val="0070C0"/>
                </a:solidFill>
              </a:rPr>
              <a:t>documented procedure</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Subcontracting in the laboratory:</a:t>
            </a:r>
          </a:p>
          <a:p>
            <a:pPr marL="0" lvl="1">
              <a:spcBef>
                <a:spcPct val="20000"/>
              </a:spcBef>
            </a:pPr>
            <a:r>
              <a:rPr lang="pl-PL" sz="2000" dirty="0">
                <a:solidFill>
                  <a:srgbClr val="0070C0"/>
                </a:solidFill>
              </a:rPr>
              <a:t>	- </a:t>
            </a:r>
            <a:r>
              <a:rPr lang="en-US" sz="2000" dirty="0">
                <a:solidFill>
                  <a:srgbClr val="0070C0"/>
                </a:solidFill>
              </a:rPr>
              <a:t>due to unforeseen circumstances (lack of resources, equipment failure,</a:t>
            </a:r>
            <a:r>
              <a:rPr lang="hr-HR" sz="2000" dirty="0">
                <a:solidFill>
                  <a:srgbClr val="0070C0"/>
                </a:solidFill>
              </a:rPr>
              <a:t> 	</a:t>
            </a:r>
            <a:r>
              <a:rPr lang="en-US" sz="2000" dirty="0">
                <a:solidFill>
                  <a:srgbClr val="0070C0"/>
                </a:solidFill>
              </a:rPr>
              <a:t>temporary disability</a:t>
            </a:r>
            <a:r>
              <a:rPr lang="hr-HR" sz="2000" dirty="0">
                <a:solidFill>
                  <a:srgbClr val="0070C0"/>
                </a:solidFill>
              </a:rPr>
              <a:t>, </a:t>
            </a:r>
            <a:r>
              <a:rPr lang="pl-PL" sz="2000" dirty="0">
                <a:solidFill>
                  <a:srgbClr val="0070C0"/>
                </a:solidFill>
              </a:rPr>
              <a:t>…)</a:t>
            </a:r>
          </a:p>
          <a:p>
            <a:pPr marL="0" lvl="1">
              <a:spcBef>
                <a:spcPct val="20000"/>
              </a:spcBef>
            </a:pPr>
            <a:r>
              <a:rPr lang="pl-PL" sz="2000" dirty="0">
                <a:solidFill>
                  <a:srgbClr val="0070C0"/>
                </a:solidFill>
              </a:rPr>
              <a:t>	- </a:t>
            </a:r>
            <a:r>
              <a:rPr lang="en-US" sz="2000" dirty="0">
                <a:solidFill>
                  <a:srgbClr val="0070C0"/>
                </a:solidFill>
              </a:rPr>
              <a:t>permanent subcontracting (mediation and franchise agreements</a:t>
            </a:r>
            <a:r>
              <a:rPr lang="pl-PL" sz="2000" dirty="0">
                <a:solidFill>
                  <a:srgbClr val="0070C0"/>
                </a:solidFill>
              </a:rPr>
              <a:t>)</a:t>
            </a:r>
          </a:p>
          <a:p>
            <a:pPr marL="0" lvl="1">
              <a:spcBef>
                <a:spcPct val="20000"/>
              </a:spcBef>
            </a:pPr>
            <a:r>
              <a:rPr lang="en-US" sz="2000" dirty="0">
                <a:solidFill>
                  <a:srgbClr val="0070C0"/>
                </a:solidFill>
              </a:rPr>
              <a:t>The </a:t>
            </a:r>
            <a:r>
              <a:rPr lang="hr-HR" sz="2000" dirty="0">
                <a:solidFill>
                  <a:srgbClr val="0070C0"/>
                </a:solidFill>
              </a:rPr>
              <a:t>l</a:t>
            </a:r>
            <a:r>
              <a:rPr lang="en-US" sz="2000" dirty="0" err="1">
                <a:solidFill>
                  <a:srgbClr val="0070C0"/>
                </a:solidFill>
              </a:rPr>
              <a:t>aboratory</a:t>
            </a:r>
            <a:r>
              <a:rPr lang="en-US" sz="2000" dirty="0">
                <a:solidFill>
                  <a:srgbClr val="0070C0"/>
                </a:solidFill>
              </a:rPr>
              <a:t> may, under certain conditions, outsource part of the business to</a:t>
            </a:r>
            <a:r>
              <a:rPr lang="hr-HR" sz="2000" dirty="0">
                <a:solidFill>
                  <a:srgbClr val="0070C0"/>
                </a:solidFill>
              </a:rPr>
              <a:t> </a:t>
            </a:r>
            <a:r>
              <a:rPr lang="en-US" sz="2000" dirty="0">
                <a:solidFill>
                  <a:srgbClr val="0070C0"/>
                </a:solidFill>
              </a:rPr>
              <a:t>the subcontractor, if the </a:t>
            </a:r>
            <a:r>
              <a:rPr lang="hr-HR" sz="2000" dirty="0" err="1">
                <a:solidFill>
                  <a:srgbClr val="0070C0"/>
                </a:solidFill>
              </a:rPr>
              <a:t>customer</a:t>
            </a:r>
            <a:r>
              <a:rPr lang="hr-HR" sz="2000" dirty="0">
                <a:solidFill>
                  <a:srgbClr val="0070C0"/>
                </a:solidFill>
              </a:rPr>
              <a:t> </a:t>
            </a:r>
            <a:r>
              <a:rPr lang="en-US" sz="2000" dirty="0">
                <a:solidFill>
                  <a:srgbClr val="0070C0"/>
                </a:solidFill>
              </a:rPr>
              <a:t>agrees with it</a:t>
            </a:r>
            <a:r>
              <a:rPr lang="hr-HR" sz="2000" dirty="0">
                <a:solidFill>
                  <a:srgbClr val="0070C0"/>
                </a:solidFill>
              </a:rPr>
              <a:t> </a:t>
            </a:r>
          </a:p>
          <a:p>
            <a:pPr marL="0" lvl="1">
              <a:spcBef>
                <a:spcPct val="20000"/>
              </a:spcBef>
            </a:pPr>
            <a:r>
              <a:rPr lang="en-US" sz="2000" dirty="0">
                <a:solidFill>
                  <a:srgbClr val="0070C0"/>
                </a:solidFill>
              </a:rPr>
              <a:t>Laboratory is responsible for subcontracting to its </a:t>
            </a:r>
            <a:r>
              <a:rPr lang="hr-HR" sz="2000" dirty="0" err="1">
                <a:solidFill>
                  <a:srgbClr val="0070C0"/>
                </a:solidFill>
              </a:rPr>
              <a:t>customer</a:t>
            </a:r>
            <a:r>
              <a:rPr lang="hr-HR" sz="2000" dirty="0">
                <a:solidFill>
                  <a:srgbClr val="0070C0"/>
                </a:solidFill>
              </a:rPr>
              <a:t> </a:t>
            </a:r>
          </a:p>
          <a:p>
            <a:pPr marL="0" lvl="1">
              <a:spcBef>
                <a:spcPct val="20000"/>
              </a:spcBef>
            </a:pPr>
            <a:r>
              <a:rPr lang="en-US" sz="2000" dirty="0">
                <a:solidFill>
                  <a:srgbClr val="0070C0"/>
                </a:solidFill>
              </a:rPr>
              <a:t>The laboratory must have selection criteria and list of subcontractors</a:t>
            </a:r>
            <a:endParaRPr lang="pl-PL" sz="2000" dirty="0">
              <a:solidFill>
                <a:srgbClr val="0070C0"/>
              </a:solidFill>
            </a:endParaRP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605110164"/>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139869"/>
          </a:xfrm>
          <a:prstGeom prst="rect">
            <a:avLst/>
          </a:prstGeom>
        </p:spPr>
        <p:txBody>
          <a:bodyPr wrap="square">
            <a:spAutoFit/>
          </a:bodyPr>
          <a:lstStyle/>
          <a:p>
            <a:pPr marL="0" lvl="1">
              <a:spcBef>
                <a:spcPct val="20000"/>
              </a:spcBef>
            </a:pPr>
            <a:r>
              <a:rPr lang="hr-BA" sz="2400" b="1" dirty="0">
                <a:solidFill>
                  <a:srgbClr val="1F497D"/>
                </a:solidFill>
              </a:rPr>
              <a:t>4.6 PROCUREMENT</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Laboratories must have documented policies and procurement procedures</a:t>
            </a:r>
            <a:endParaRPr lang="hr-HR" sz="2000" dirty="0">
              <a:solidFill>
                <a:srgbClr val="0070C0"/>
              </a:solidFill>
            </a:endParaRPr>
          </a:p>
          <a:p>
            <a:pPr marL="0" lvl="1">
              <a:spcBef>
                <a:spcPct val="20000"/>
              </a:spcBef>
            </a:pPr>
            <a:r>
              <a:rPr lang="pl-PL" sz="2000" dirty="0">
                <a:solidFill>
                  <a:srgbClr val="0070C0"/>
                </a:solidFill>
              </a:rPr>
              <a:t>The procedure must ensure:</a:t>
            </a:r>
          </a:p>
          <a:p>
            <a:pPr marL="342900" lvl="1" indent="-342900">
              <a:spcBef>
                <a:spcPct val="20000"/>
              </a:spcBef>
              <a:buFontTx/>
              <a:buChar char="-"/>
            </a:pPr>
            <a:r>
              <a:rPr lang="hr-HR" sz="2000" dirty="0">
                <a:solidFill>
                  <a:srgbClr val="0070C0"/>
                </a:solidFill>
              </a:rPr>
              <a:t>p</a:t>
            </a:r>
            <a:r>
              <a:rPr lang="en-US" sz="2000" dirty="0" err="1">
                <a:solidFill>
                  <a:srgbClr val="0070C0"/>
                </a:solidFill>
              </a:rPr>
              <a:t>rocurement</a:t>
            </a:r>
            <a:r>
              <a:rPr lang="en-US" sz="2000" dirty="0">
                <a:solidFill>
                  <a:srgbClr val="0070C0"/>
                </a:solidFill>
              </a:rPr>
              <a:t> overview (services/equipment/chemicals</a:t>
            </a:r>
            <a:r>
              <a:rPr lang="pl-PL" sz="2000" dirty="0">
                <a:solidFill>
                  <a:srgbClr val="0070C0"/>
                </a:solidFill>
              </a:rPr>
              <a:t>...)</a:t>
            </a:r>
          </a:p>
          <a:p>
            <a:pPr marL="342900" lvl="1" indent="-342900">
              <a:spcBef>
                <a:spcPct val="20000"/>
              </a:spcBef>
              <a:buFontTx/>
              <a:buChar char="-"/>
            </a:pPr>
            <a:r>
              <a:rPr lang="hr-HR" sz="2000" dirty="0">
                <a:solidFill>
                  <a:srgbClr val="0070C0"/>
                </a:solidFill>
              </a:rPr>
              <a:t>k</a:t>
            </a:r>
            <a:r>
              <a:rPr lang="en-US" sz="2000" dirty="0" err="1">
                <a:solidFill>
                  <a:srgbClr val="0070C0"/>
                </a:solidFill>
              </a:rPr>
              <a:t>eep</a:t>
            </a:r>
            <a:r>
              <a:rPr lang="en-US" sz="2000" dirty="0">
                <a:solidFill>
                  <a:srgbClr val="0070C0"/>
                </a:solidFill>
              </a:rPr>
              <a:t> </a:t>
            </a:r>
            <a:r>
              <a:rPr lang="hr-HR" sz="2000" dirty="0" err="1">
                <a:solidFill>
                  <a:srgbClr val="0070C0"/>
                </a:solidFill>
              </a:rPr>
              <a:t>records</a:t>
            </a:r>
            <a:r>
              <a:rPr lang="hr-HR" sz="2000" dirty="0">
                <a:solidFill>
                  <a:srgbClr val="0070C0"/>
                </a:solidFill>
              </a:rPr>
              <a:t> </a:t>
            </a:r>
            <a:r>
              <a:rPr lang="en-US" sz="2000" dirty="0">
                <a:solidFill>
                  <a:srgbClr val="0070C0"/>
                </a:solidFill>
              </a:rPr>
              <a:t>of inspection and check after procurement </a:t>
            </a:r>
            <a:endParaRPr lang="hr-HR" sz="2000" dirty="0">
              <a:solidFill>
                <a:srgbClr val="0070C0"/>
              </a:solidFill>
            </a:endParaRPr>
          </a:p>
          <a:p>
            <a:pPr marL="342900" lvl="1" indent="-342900">
              <a:spcBef>
                <a:spcPct val="20000"/>
              </a:spcBef>
              <a:buFontTx/>
              <a:buChar char="-"/>
            </a:pPr>
            <a:r>
              <a:rPr lang="en-US" sz="2000" dirty="0">
                <a:solidFill>
                  <a:srgbClr val="0070C0"/>
                </a:solidFill>
              </a:rPr>
              <a:t>defining procurement criteria (purchasing items must include specifications</a:t>
            </a:r>
            <a:r>
              <a:rPr lang="pl-PL" sz="2000" dirty="0">
                <a:solidFill>
                  <a:srgbClr val="0070C0"/>
                </a:solidFill>
              </a:rPr>
              <a:t>)</a:t>
            </a:r>
          </a:p>
          <a:p>
            <a:pPr marL="342900" lvl="1" indent="-342900">
              <a:spcBef>
                <a:spcPct val="20000"/>
              </a:spcBef>
              <a:buFontTx/>
              <a:buChar char="-"/>
            </a:pPr>
            <a:r>
              <a:rPr lang="en-US" sz="2000" dirty="0">
                <a:solidFill>
                  <a:srgbClr val="0070C0"/>
                </a:solidFill>
              </a:rPr>
              <a:t>to have the technical content of the procurement documents reviewed and approved prior to the release</a:t>
            </a:r>
            <a:r>
              <a:rPr lang="hr-HR" sz="2000" dirty="0">
                <a:solidFill>
                  <a:srgbClr val="0070C0"/>
                </a:solidFill>
              </a:rPr>
              <a:t> </a:t>
            </a:r>
          </a:p>
          <a:p>
            <a:pPr marL="342900" lvl="1" indent="-342900">
              <a:spcBef>
                <a:spcPct val="20000"/>
              </a:spcBef>
              <a:buFontTx/>
              <a:buChar char="-"/>
            </a:pPr>
            <a:r>
              <a:rPr lang="hr-HR" sz="2000" dirty="0">
                <a:solidFill>
                  <a:srgbClr val="0070C0"/>
                </a:solidFill>
              </a:rPr>
              <a:t>to e</a:t>
            </a:r>
            <a:r>
              <a:rPr lang="en-US" sz="2000" dirty="0" err="1">
                <a:solidFill>
                  <a:srgbClr val="0070C0"/>
                </a:solidFill>
              </a:rPr>
              <a:t>valuat</a:t>
            </a:r>
            <a:r>
              <a:rPr lang="hr-HR" sz="2000" dirty="0">
                <a:solidFill>
                  <a:srgbClr val="0070C0"/>
                </a:solidFill>
              </a:rPr>
              <a:t>e</a:t>
            </a:r>
            <a:r>
              <a:rPr lang="en-US" sz="2000" dirty="0">
                <a:solidFill>
                  <a:srgbClr val="0070C0"/>
                </a:solidFill>
              </a:rPr>
              <a:t> and rank the supplier</a:t>
            </a:r>
            <a:r>
              <a:rPr lang="hr-HR" sz="2000" dirty="0">
                <a:solidFill>
                  <a:srgbClr val="0070C0"/>
                </a:solidFill>
              </a:rPr>
              <a:t>s </a:t>
            </a:r>
          </a:p>
          <a:p>
            <a:pPr marL="342900" lvl="1" indent="-342900">
              <a:spcBef>
                <a:spcPct val="20000"/>
              </a:spcBef>
              <a:buFontTx/>
              <a:buChar char="-"/>
            </a:pPr>
            <a:r>
              <a:rPr lang="hr-HR" sz="2000" dirty="0">
                <a:solidFill>
                  <a:srgbClr val="0070C0"/>
                </a:solidFill>
              </a:rPr>
              <a:t>t</a:t>
            </a:r>
            <a:r>
              <a:rPr lang="en-US" sz="2000" dirty="0">
                <a:solidFill>
                  <a:srgbClr val="0070C0"/>
                </a:solidFill>
              </a:rPr>
              <a:t>o </a:t>
            </a:r>
            <a:r>
              <a:rPr lang="hr-HR" sz="2000" dirty="0" err="1">
                <a:solidFill>
                  <a:srgbClr val="0070C0"/>
                </a:solidFill>
              </a:rPr>
              <a:t>keep</a:t>
            </a:r>
            <a:r>
              <a:rPr lang="hr-HR" sz="2000" dirty="0">
                <a:solidFill>
                  <a:srgbClr val="0070C0"/>
                </a:solidFill>
              </a:rPr>
              <a:t> </a:t>
            </a:r>
            <a:r>
              <a:rPr lang="en-US" sz="2000" dirty="0">
                <a:solidFill>
                  <a:srgbClr val="0070C0"/>
                </a:solidFill>
              </a:rPr>
              <a:t>a list of suppliers</a:t>
            </a:r>
            <a:endParaRPr lang="hr-HR"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This can be achieved by describing how the requirements are met</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hr-HR" sz="2000" dirty="0" err="1">
                <a:solidFill>
                  <a:srgbClr val="0070C0"/>
                </a:solidFill>
              </a:rPr>
              <a:t>appropriate</a:t>
            </a:r>
            <a:r>
              <a:rPr lang="hr-HR" sz="2000" dirty="0">
                <a:solidFill>
                  <a:srgbClr val="0070C0"/>
                </a:solidFill>
              </a:rPr>
              <a:t> </a:t>
            </a:r>
            <a:r>
              <a:rPr lang="en-US" sz="2000" b="1" i="1" dirty="0">
                <a:solidFill>
                  <a:srgbClr val="0070C0"/>
                </a:solidFill>
              </a:rPr>
              <a:t>documented procedure</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999671025"/>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a:solidFill>
                  <a:schemeClr val="tx2"/>
                </a:solidFill>
                <a:effectLst>
                  <a:glow rad="228600">
                    <a:schemeClr val="bg1">
                      <a:lumMod val="50000"/>
                      <a:alpha val="20000"/>
                    </a:schemeClr>
                  </a:glow>
                </a:effectLst>
              </a:rPr>
              <a:t>TOPIC 9: Normative </a:t>
            </a:r>
            <a:r>
              <a:rPr lang="hr-HR" sz="3600" b="1" dirty="0" err="1">
                <a:solidFill>
                  <a:schemeClr val="tx2"/>
                </a:solidFill>
                <a:effectLst>
                  <a:glow rad="228600">
                    <a:schemeClr val="bg1">
                      <a:lumMod val="50000"/>
                      <a:alpha val="20000"/>
                    </a:schemeClr>
                  </a:glow>
                </a:effectLst>
              </a:rPr>
              <a:t>regulation</a:t>
            </a:r>
            <a:endParaRPr lang="hr-HR" sz="3600" b="1" dirty="0">
              <a:solidFill>
                <a:schemeClr val="tx2"/>
              </a:solidFill>
              <a:effectLst>
                <a:glow rad="228600">
                  <a:schemeClr val="bg1">
                    <a:lumMod val="50000"/>
                    <a:alpha val="20000"/>
                  </a:schemeClr>
                </a:glow>
              </a:effectLst>
            </a:endParaRP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3283297" cy="265476"/>
            </a:xfrm>
            <a:prstGeom prst="rect">
              <a:avLst/>
            </a:prstGeom>
          </p:spPr>
          <p:txBody>
            <a:bodyPr wrap="none">
              <a:spAutoFit/>
            </a:bodyPr>
            <a:lstStyle/>
            <a:p>
              <a:r>
                <a:rPr lang="en-US" sz="1200" dirty="0">
                  <a:solidFill>
                    <a:srgbClr val="7F7F7F"/>
                  </a:solidFill>
                  <a:latin typeface="Arial Narrow" panose="020B0606020202030204" pitchFamily="34" charset="0"/>
                </a:rPr>
                <a:t>Energy research and Environmental Protection Institute</a:t>
              </a:r>
            </a:p>
          </p:txBody>
        </p:sp>
      </p:grpSp>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4118193170"/>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970318"/>
          </a:xfrm>
          <a:prstGeom prst="rect">
            <a:avLst/>
          </a:prstGeom>
        </p:spPr>
        <p:txBody>
          <a:bodyPr wrap="square">
            <a:spAutoFit/>
          </a:bodyPr>
          <a:lstStyle/>
          <a:p>
            <a:pPr marL="0" lvl="1">
              <a:spcBef>
                <a:spcPct val="20000"/>
              </a:spcBef>
            </a:pPr>
            <a:r>
              <a:rPr lang="hr-BA" sz="2400" b="1" dirty="0">
                <a:solidFill>
                  <a:srgbClr val="1F497D"/>
                </a:solidFill>
              </a:rPr>
              <a:t>4.7 SERVICE TO THE CUSTOMER</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Laboratories must be willing to cooperate with the customer</a:t>
            </a:r>
            <a:endParaRPr lang="pl-PL" sz="2000" dirty="0">
              <a:solidFill>
                <a:srgbClr val="0070C0"/>
              </a:solidFill>
            </a:endParaRPr>
          </a:p>
          <a:p>
            <a:pPr marL="0" lvl="1">
              <a:spcBef>
                <a:spcPct val="20000"/>
              </a:spcBef>
            </a:pPr>
            <a:r>
              <a:rPr lang="en-US" sz="2000" dirty="0">
                <a:solidFill>
                  <a:srgbClr val="0070C0"/>
                </a:solidFill>
              </a:rPr>
              <a:t>In case the customer wishes to participate in the activities that the laboratory</a:t>
            </a:r>
            <a:r>
              <a:rPr lang="hr-HR" sz="2000" dirty="0">
                <a:solidFill>
                  <a:srgbClr val="0070C0"/>
                </a:solidFill>
              </a:rPr>
              <a:t> </a:t>
            </a:r>
            <a:r>
              <a:rPr lang="en-US" sz="2000" dirty="0">
                <a:solidFill>
                  <a:srgbClr val="0070C0"/>
                </a:solidFill>
              </a:rPr>
              <a:t>conducts, it must</a:t>
            </a:r>
            <a:r>
              <a:rPr lang="hr-HR" sz="2000" dirty="0">
                <a:solidFill>
                  <a:srgbClr val="0070C0"/>
                </a:solidFill>
              </a:rPr>
              <a:t> </a:t>
            </a:r>
            <a:r>
              <a:rPr lang="en-US" sz="2000" dirty="0">
                <a:solidFill>
                  <a:srgbClr val="0070C0"/>
                </a:solidFill>
              </a:rPr>
              <a:t>respect the confidentiality of other customers</a:t>
            </a:r>
            <a:r>
              <a:rPr lang="hr-HR" sz="2000" dirty="0">
                <a:solidFill>
                  <a:srgbClr val="0070C0"/>
                </a:solidFill>
              </a:rPr>
              <a:t> </a:t>
            </a:r>
          </a:p>
          <a:p>
            <a:pPr marL="0" lvl="1">
              <a:spcBef>
                <a:spcPct val="20000"/>
              </a:spcBef>
            </a:pPr>
            <a:r>
              <a:rPr lang="en-US" sz="2000" dirty="0">
                <a:solidFill>
                  <a:srgbClr val="0070C0"/>
                </a:solidFill>
              </a:rPr>
              <a:t>Laboratories must collect and analyze feedback </a:t>
            </a:r>
            <a:r>
              <a:rPr lang="hr-HR" sz="2000" dirty="0" err="1">
                <a:solidFill>
                  <a:srgbClr val="0070C0"/>
                </a:solidFill>
              </a:rPr>
              <a:t>information</a:t>
            </a:r>
            <a:r>
              <a:rPr lang="hr-HR" sz="2000" dirty="0">
                <a:solidFill>
                  <a:srgbClr val="0070C0"/>
                </a:solidFill>
              </a:rPr>
              <a:t> </a:t>
            </a:r>
            <a:r>
              <a:rPr lang="en-US" sz="2000" dirty="0">
                <a:solidFill>
                  <a:srgbClr val="0070C0"/>
                </a:solidFill>
              </a:rPr>
              <a:t>from the customer (e.g.</a:t>
            </a:r>
            <a:r>
              <a:rPr lang="hr-HR" sz="2000" dirty="0">
                <a:solidFill>
                  <a:srgbClr val="0070C0"/>
                </a:solidFill>
              </a:rPr>
              <a:t> b</a:t>
            </a:r>
            <a:r>
              <a:rPr lang="en-US" sz="2000" dirty="0">
                <a:solidFill>
                  <a:srgbClr val="0070C0"/>
                </a:solidFill>
              </a:rPr>
              <a:t>y polling the </a:t>
            </a:r>
            <a:r>
              <a:rPr lang="hr-HR" sz="2000" dirty="0" err="1">
                <a:solidFill>
                  <a:srgbClr val="0070C0"/>
                </a:solidFill>
              </a:rPr>
              <a:t>customer</a:t>
            </a:r>
            <a:r>
              <a:rPr lang="pl-PL" sz="2000" dirty="0">
                <a:solidFill>
                  <a:srgbClr val="0070C0"/>
                </a:solidFill>
              </a:rPr>
              <a:t>)</a:t>
            </a:r>
          </a:p>
          <a:p>
            <a:pPr marL="0" lvl="1">
              <a:spcBef>
                <a:spcPct val="20000"/>
              </a:spcBef>
            </a:pPr>
            <a:r>
              <a:rPr lang="en-US" sz="2000" dirty="0">
                <a:solidFill>
                  <a:srgbClr val="0070C0"/>
                </a:solidFill>
              </a:rPr>
              <a:t>Feedback</a:t>
            </a:r>
            <a:r>
              <a:rPr lang="hr-HR" sz="2000" dirty="0">
                <a:solidFill>
                  <a:srgbClr val="0070C0"/>
                </a:solidFill>
              </a:rPr>
              <a:t> </a:t>
            </a:r>
            <a:r>
              <a:rPr lang="hr-HR" sz="2000" dirty="0" err="1">
                <a:solidFill>
                  <a:srgbClr val="0070C0"/>
                </a:solidFill>
              </a:rPr>
              <a:t>information</a:t>
            </a:r>
            <a:r>
              <a:rPr lang="en-US" sz="2000" dirty="0">
                <a:solidFill>
                  <a:srgbClr val="0070C0"/>
                </a:solidFill>
              </a:rPr>
              <a:t> should be used to improve efficiency</a:t>
            </a:r>
            <a:endParaRPr lang="hr-HR"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This can be achieved by describing how the requirements are met</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hr-HR" sz="2000" dirty="0" err="1">
                <a:solidFill>
                  <a:srgbClr val="0070C0"/>
                </a:solidFill>
              </a:rPr>
              <a:t>appropriate</a:t>
            </a:r>
            <a:r>
              <a:rPr lang="hr-HR" sz="2000" dirty="0">
                <a:solidFill>
                  <a:srgbClr val="0070C0"/>
                </a:solidFill>
              </a:rPr>
              <a:t> </a:t>
            </a:r>
            <a:r>
              <a:rPr lang="en-US" sz="2000" b="1" i="1" dirty="0">
                <a:solidFill>
                  <a:srgbClr val="0070C0"/>
                </a:solidFill>
              </a:rPr>
              <a:t>documented procedure</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797815167"/>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01205"/>
          </a:xfrm>
          <a:prstGeom prst="rect">
            <a:avLst/>
          </a:prstGeom>
        </p:spPr>
        <p:txBody>
          <a:bodyPr wrap="square">
            <a:spAutoFit/>
          </a:bodyPr>
          <a:lstStyle/>
          <a:p>
            <a:pPr marL="0" lvl="1">
              <a:spcBef>
                <a:spcPct val="20000"/>
              </a:spcBef>
            </a:pPr>
            <a:r>
              <a:rPr lang="hr-BA" sz="2400" b="1" dirty="0">
                <a:solidFill>
                  <a:srgbClr val="1F497D"/>
                </a:solidFill>
              </a:rPr>
              <a:t>4.8 COMPLAINTS</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Laboratories must have documented policy and complaint handling procedure</a:t>
            </a:r>
            <a:endParaRPr lang="hr-HR"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procedure must ensure a consistent investigation of the causes of the</a:t>
            </a:r>
            <a:r>
              <a:rPr lang="hr-HR" sz="2000" dirty="0">
                <a:solidFill>
                  <a:srgbClr val="0070C0"/>
                </a:solidFill>
              </a:rPr>
              <a:t> </a:t>
            </a:r>
            <a:r>
              <a:rPr lang="en-US" sz="2000" dirty="0">
                <a:solidFill>
                  <a:srgbClr val="0070C0"/>
                </a:solidFill>
              </a:rPr>
              <a:t>complaint</a:t>
            </a:r>
            <a:endParaRPr lang="pl-PL" sz="2000" dirty="0">
              <a:solidFill>
                <a:srgbClr val="0070C0"/>
              </a:solidFill>
            </a:endParaRPr>
          </a:p>
          <a:p>
            <a:pPr marL="0" lvl="1">
              <a:spcBef>
                <a:spcPct val="20000"/>
              </a:spcBef>
            </a:pPr>
            <a:r>
              <a:rPr lang="pl-PL" sz="2000" dirty="0">
                <a:solidFill>
                  <a:srgbClr val="0070C0"/>
                </a:solidFill>
              </a:rPr>
              <a:t>The records shall be kept on everything</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342900" lvl="1" indent="-342900">
              <a:spcBef>
                <a:spcPct val="20000"/>
              </a:spcBef>
              <a:buFontTx/>
              <a:buChar char="-"/>
            </a:pPr>
            <a:endParaRPr lang="pl-PL" sz="2000" dirty="0">
              <a:solidFill>
                <a:srgbClr val="0070C0"/>
              </a:solidFill>
            </a:endParaRPr>
          </a:p>
          <a:p>
            <a:pPr marL="0" lvl="1">
              <a:spcBef>
                <a:spcPct val="20000"/>
              </a:spcBef>
            </a:pPr>
            <a:r>
              <a:rPr lang="en-US" sz="2000" dirty="0">
                <a:solidFill>
                  <a:srgbClr val="0070C0"/>
                </a:solidFill>
              </a:rPr>
              <a:t>This can be achieved by describing how the requirements are met</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hr-HR" sz="2000" dirty="0" err="1">
                <a:solidFill>
                  <a:srgbClr val="0070C0"/>
                </a:solidFill>
              </a:rPr>
              <a:t>appropriate</a:t>
            </a:r>
            <a:r>
              <a:rPr lang="hr-HR" sz="2000" dirty="0">
                <a:solidFill>
                  <a:srgbClr val="0070C0"/>
                </a:solidFill>
              </a:rPr>
              <a:t> </a:t>
            </a:r>
            <a:r>
              <a:rPr lang="en-US" sz="2000" b="1" i="1" dirty="0">
                <a:solidFill>
                  <a:srgbClr val="0070C0"/>
                </a:solidFill>
              </a:rPr>
              <a:t>documented procedure</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487791071"/>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78313"/>
          </a:xfrm>
          <a:prstGeom prst="rect">
            <a:avLst/>
          </a:prstGeom>
        </p:spPr>
        <p:txBody>
          <a:bodyPr wrap="square">
            <a:spAutoFit/>
          </a:bodyPr>
          <a:lstStyle/>
          <a:p>
            <a:pPr marL="0" lvl="1">
              <a:spcBef>
                <a:spcPct val="20000"/>
              </a:spcBef>
            </a:pPr>
            <a:r>
              <a:rPr lang="hr-BA" sz="2400" b="1" dirty="0">
                <a:solidFill>
                  <a:srgbClr val="1F497D"/>
                </a:solidFill>
              </a:rPr>
              <a:t>4.9 CONTROL OF NONCONFORMING TESTING</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Laboratories must have documented policies and procedures for occurrence</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nonconforming work</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In case of </a:t>
            </a:r>
            <a:r>
              <a:rPr lang="en-US" sz="2000" dirty="0">
                <a:solidFill>
                  <a:srgbClr val="0070C0"/>
                </a:solidFill>
              </a:rPr>
              <a:t>occurrence</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nonconforming work</a:t>
            </a:r>
            <a:endParaRPr lang="pl-PL" sz="2000" dirty="0">
              <a:solidFill>
                <a:srgbClr val="0070C0"/>
              </a:solidFill>
            </a:endParaRPr>
          </a:p>
          <a:p>
            <a:pPr marL="342900" lvl="1" indent="-342900">
              <a:spcBef>
                <a:spcPct val="20000"/>
              </a:spcBef>
              <a:buFontTx/>
              <a:buChar char="-"/>
            </a:pPr>
            <a:r>
              <a:rPr lang="en-US" sz="2000" dirty="0">
                <a:solidFill>
                  <a:srgbClr val="0070C0"/>
                </a:solidFill>
              </a:rPr>
              <a:t>responsibilities must be assigned, e</a:t>
            </a:r>
            <a:r>
              <a:rPr lang="hr-HR" sz="2000" dirty="0">
                <a:solidFill>
                  <a:srgbClr val="0070C0"/>
                </a:solidFill>
              </a:rPr>
              <a:t>.</a:t>
            </a:r>
            <a:r>
              <a:rPr lang="en-US" sz="2000" dirty="0">
                <a:solidFill>
                  <a:srgbClr val="0070C0"/>
                </a:solidFill>
              </a:rPr>
              <a:t>g</a:t>
            </a:r>
            <a:r>
              <a:rPr lang="hr-HR" sz="2000" dirty="0">
                <a:solidFill>
                  <a:srgbClr val="0070C0"/>
                </a:solidFill>
              </a:rPr>
              <a:t>.</a:t>
            </a:r>
            <a:r>
              <a:rPr lang="en-US" sz="2000" dirty="0">
                <a:solidFill>
                  <a:srgbClr val="0070C0"/>
                </a:solidFill>
              </a:rPr>
              <a:t> for termination of work, approval of</a:t>
            </a:r>
            <a:r>
              <a:rPr lang="hr-HR" sz="2000" dirty="0">
                <a:solidFill>
                  <a:srgbClr val="0070C0"/>
                </a:solidFill>
              </a:rPr>
              <a:t> </a:t>
            </a:r>
            <a:r>
              <a:rPr lang="en-US" sz="2000" dirty="0">
                <a:solidFill>
                  <a:srgbClr val="0070C0"/>
                </a:solidFill>
              </a:rPr>
              <a:t>continuation and</a:t>
            </a:r>
            <a:r>
              <a:rPr lang="hr-HR" sz="2000" dirty="0">
                <a:solidFill>
                  <a:srgbClr val="0070C0"/>
                </a:solidFill>
              </a:rPr>
              <a:t> </a:t>
            </a:r>
            <a:r>
              <a:rPr lang="en-US" sz="2000" dirty="0">
                <a:solidFill>
                  <a:srgbClr val="0070C0"/>
                </a:solidFill>
              </a:rPr>
              <a:t>similar </a:t>
            </a:r>
            <a:endParaRPr lang="hr-HR" sz="2000" dirty="0">
              <a:solidFill>
                <a:srgbClr val="0070C0"/>
              </a:solidFill>
            </a:endParaRPr>
          </a:p>
          <a:p>
            <a:pPr marL="342900" lvl="1" indent="-342900">
              <a:spcBef>
                <a:spcPct val="20000"/>
              </a:spcBef>
              <a:buFontTx/>
              <a:buChar char="-"/>
            </a:pPr>
            <a:r>
              <a:rPr lang="en-US" sz="2000" dirty="0">
                <a:solidFill>
                  <a:srgbClr val="0070C0"/>
                </a:solidFill>
              </a:rPr>
              <a:t>corrections must be made, if necessary inform the customer</a:t>
            </a:r>
            <a:endParaRPr lang="hr-HR" sz="2000" dirty="0">
              <a:solidFill>
                <a:srgbClr val="0070C0"/>
              </a:solidFill>
            </a:endParaRPr>
          </a:p>
          <a:p>
            <a:pPr marL="342900" lvl="1" indent="-342900">
              <a:spcBef>
                <a:spcPct val="20000"/>
              </a:spcBef>
              <a:buFontTx/>
              <a:buChar char="-"/>
            </a:pPr>
            <a:r>
              <a:rPr lang="en-US" sz="2000" dirty="0">
                <a:solidFill>
                  <a:srgbClr val="0070C0"/>
                </a:solidFill>
              </a:rPr>
              <a:t>evaluate the importance of nonconforming work</a:t>
            </a:r>
            <a:endParaRPr lang="hr-HR" sz="2000" dirty="0">
              <a:solidFill>
                <a:srgbClr val="0070C0"/>
              </a:solidFill>
            </a:endParaRPr>
          </a:p>
          <a:p>
            <a:pPr marL="342900" lvl="1" indent="-342900">
              <a:spcBef>
                <a:spcPct val="20000"/>
              </a:spcBef>
              <a:buFontTx/>
              <a:buChar char="-"/>
            </a:pPr>
            <a:r>
              <a:rPr lang="en-US" sz="2000" dirty="0">
                <a:solidFill>
                  <a:srgbClr val="0070C0"/>
                </a:solidFill>
              </a:rPr>
              <a:t>assess the need to initiate a corrective action</a:t>
            </a:r>
            <a:endParaRPr lang="hr-HR"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This can be achieved by describing how the requirements are met</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hr-HR" sz="2000" dirty="0" err="1">
                <a:solidFill>
                  <a:srgbClr val="0070C0"/>
                </a:solidFill>
              </a:rPr>
              <a:t>appropriate</a:t>
            </a:r>
            <a:r>
              <a:rPr lang="hr-HR" sz="2000" dirty="0">
                <a:solidFill>
                  <a:srgbClr val="0070C0"/>
                </a:solidFill>
              </a:rPr>
              <a:t> </a:t>
            </a:r>
            <a:r>
              <a:rPr lang="en-US" sz="2000" b="1" i="1" dirty="0">
                <a:solidFill>
                  <a:srgbClr val="0070C0"/>
                </a:solidFill>
              </a:rPr>
              <a:t>documented procedure</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44248042"/>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62760"/>
          </a:xfrm>
          <a:prstGeom prst="rect">
            <a:avLst/>
          </a:prstGeom>
        </p:spPr>
        <p:txBody>
          <a:bodyPr wrap="square">
            <a:spAutoFit/>
          </a:bodyPr>
          <a:lstStyle/>
          <a:p>
            <a:pPr marL="0" lvl="1">
              <a:spcBef>
                <a:spcPct val="20000"/>
              </a:spcBef>
            </a:pPr>
            <a:r>
              <a:rPr lang="hr-BA" sz="2400" b="1" dirty="0">
                <a:solidFill>
                  <a:srgbClr val="1F497D"/>
                </a:solidFill>
              </a:rPr>
              <a:t>4.10 IMPROVEMENT</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laboratory must continually improve the efficiency of its management system</a:t>
            </a:r>
            <a:r>
              <a:rPr lang="hr-HR" sz="2000" dirty="0">
                <a:solidFill>
                  <a:srgbClr val="0070C0"/>
                </a:solidFill>
              </a:rPr>
              <a:t> </a:t>
            </a:r>
            <a:r>
              <a:rPr lang="en-US" sz="2000" dirty="0">
                <a:solidFill>
                  <a:srgbClr val="0070C0"/>
                </a:solidFill>
              </a:rPr>
              <a:t>using</a:t>
            </a:r>
            <a:r>
              <a:rPr lang="pl-PL" sz="2000" dirty="0">
                <a:solidFill>
                  <a:srgbClr val="0070C0"/>
                </a:solidFill>
              </a:rPr>
              <a:t>:</a:t>
            </a:r>
          </a:p>
          <a:p>
            <a:pPr marL="342900" lvl="1" indent="-342900">
              <a:spcBef>
                <a:spcPct val="20000"/>
              </a:spcBef>
              <a:buFontTx/>
              <a:buChar char="-"/>
            </a:pPr>
            <a:r>
              <a:rPr lang="pl-PL" sz="2000" dirty="0">
                <a:solidFill>
                  <a:srgbClr val="0070C0"/>
                </a:solidFill>
              </a:rPr>
              <a:t>quality policies, </a:t>
            </a:r>
          </a:p>
          <a:p>
            <a:pPr marL="342900" lvl="1" indent="-342900">
              <a:spcBef>
                <a:spcPct val="20000"/>
              </a:spcBef>
              <a:buFontTx/>
              <a:buChar char="-"/>
            </a:pPr>
            <a:r>
              <a:rPr lang="pl-PL" sz="2000" dirty="0">
                <a:solidFill>
                  <a:srgbClr val="0070C0"/>
                </a:solidFill>
              </a:rPr>
              <a:t>quality objectives, </a:t>
            </a:r>
          </a:p>
          <a:p>
            <a:pPr marL="342900" lvl="1" indent="-342900">
              <a:spcBef>
                <a:spcPct val="20000"/>
              </a:spcBef>
              <a:buFontTx/>
              <a:buChar char="-"/>
            </a:pPr>
            <a:r>
              <a:rPr lang="pl-PL" sz="2000" dirty="0">
                <a:solidFill>
                  <a:srgbClr val="0070C0"/>
                </a:solidFill>
              </a:rPr>
              <a:t>evaluation results, </a:t>
            </a:r>
          </a:p>
          <a:p>
            <a:pPr marL="342900" lvl="1" indent="-342900">
              <a:spcBef>
                <a:spcPct val="20000"/>
              </a:spcBef>
              <a:buFontTx/>
              <a:buChar char="-"/>
            </a:pPr>
            <a:r>
              <a:rPr lang="pl-PL" sz="2000" dirty="0">
                <a:solidFill>
                  <a:srgbClr val="0070C0"/>
                </a:solidFill>
              </a:rPr>
              <a:t>data analysis, </a:t>
            </a:r>
          </a:p>
          <a:p>
            <a:pPr marL="342900" lvl="1" indent="-342900">
              <a:spcBef>
                <a:spcPct val="20000"/>
              </a:spcBef>
              <a:buFontTx/>
              <a:buChar char="-"/>
            </a:pPr>
            <a:r>
              <a:rPr lang="en-US" sz="2000" dirty="0">
                <a:solidFill>
                  <a:srgbClr val="0070C0"/>
                </a:solidFill>
              </a:rPr>
              <a:t>corrective and preventive actions and</a:t>
            </a:r>
            <a:r>
              <a:rPr lang="pl-PL" sz="2000" dirty="0">
                <a:solidFill>
                  <a:srgbClr val="0070C0"/>
                </a:solidFill>
              </a:rPr>
              <a:t> </a:t>
            </a:r>
          </a:p>
          <a:p>
            <a:pPr marL="342900" lvl="1" indent="-342900">
              <a:spcBef>
                <a:spcPct val="20000"/>
              </a:spcBef>
              <a:buFontTx/>
              <a:buChar char="-"/>
            </a:pPr>
            <a:r>
              <a:rPr lang="pl-PL" sz="2000" dirty="0">
                <a:solidFill>
                  <a:srgbClr val="0070C0"/>
                </a:solidFill>
              </a:rPr>
              <a:t>management reviews.</a:t>
            </a:r>
          </a:p>
          <a:p>
            <a:pPr marL="0" lvl="1">
              <a:spcBef>
                <a:spcPct val="20000"/>
              </a:spcBef>
            </a:pPr>
            <a:endParaRPr lang="pl-PL" sz="2000" dirty="0">
              <a:solidFill>
                <a:srgbClr val="0070C0"/>
              </a:solidFill>
            </a:endParaRPr>
          </a:p>
          <a:p>
            <a:pPr marL="342900" lvl="1" indent="-342900">
              <a:spcBef>
                <a:spcPct val="20000"/>
              </a:spcBef>
              <a:buFontTx/>
              <a:buChar char="-"/>
            </a:pPr>
            <a:endParaRPr lang="pl-PL" sz="2000" dirty="0">
              <a:solidFill>
                <a:srgbClr val="0070C0"/>
              </a:solidFill>
            </a:endParaRP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19920924"/>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78313"/>
          </a:xfrm>
          <a:prstGeom prst="rect">
            <a:avLst/>
          </a:prstGeom>
        </p:spPr>
        <p:txBody>
          <a:bodyPr wrap="square">
            <a:spAutoFit/>
          </a:bodyPr>
          <a:lstStyle/>
          <a:p>
            <a:pPr marL="0" lvl="1">
              <a:spcBef>
                <a:spcPct val="20000"/>
              </a:spcBef>
            </a:pPr>
            <a:r>
              <a:rPr lang="hr-BA" sz="2400" b="1" dirty="0">
                <a:solidFill>
                  <a:srgbClr val="1F497D"/>
                </a:solidFill>
              </a:rPr>
              <a:t>4.11 CORRECTIVE ACTIONS</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Laboratories must have documented policies and procedures for their application</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hr-HR" sz="2000" dirty="0" err="1">
                <a:solidFill>
                  <a:srgbClr val="0070C0"/>
                </a:solidFill>
              </a:rPr>
              <a:t>corrective</a:t>
            </a:r>
            <a:r>
              <a:rPr lang="hr-HR" sz="2000" dirty="0">
                <a:solidFill>
                  <a:srgbClr val="0070C0"/>
                </a:solidFill>
              </a:rPr>
              <a:t> </a:t>
            </a:r>
            <a:r>
              <a:rPr lang="hr-HR" sz="2000" dirty="0" err="1">
                <a:solidFill>
                  <a:srgbClr val="0070C0"/>
                </a:solidFill>
              </a:rPr>
              <a:t>actions</a:t>
            </a:r>
            <a:endParaRPr lang="en-US"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When performing a corrective action, it must be</a:t>
            </a:r>
            <a:r>
              <a:rPr lang="pl-PL" sz="2000" dirty="0">
                <a:solidFill>
                  <a:srgbClr val="0070C0"/>
                </a:solidFill>
              </a:rPr>
              <a:t>:</a:t>
            </a:r>
          </a:p>
          <a:p>
            <a:pPr marL="342900" lvl="1" indent="-342900">
              <a:spcBef>
                <a:spcPct val="20000"/>
              </a:spcBef>
              <a:buFontTx/>
              <a:buChar char="-"/>
            </a:pPr>
            <a:r>
              <a:rPr lang="en-US" sz="2000" dirty="0">
                <a:solidFill>
                  <a:srgbClr val="0070C0"/>
                </a:solidFill>
              </a:rPr>
              <a:t>analyze</a:t>
            </a:r>
            <a:r>
              <a:rPr lang="hr-HR" sz="2000" dirty="0">
                <a:solidFill>
                  <a:srgbClr val="0070C0"/>
                </a:solidFill>
              </a:rPr>
              <a:t>d</a:t>
            </a:r>
            <a:r>
              <a:rPr lang="en-US" sz="2000" dirty="0">
                <a:solidFill>
                  <a:srgbClr val="0070C0"/>
                </a:solidFill>
              </a:rPr>
              <a:t> the cause of nonconformity/problem</a:t>
            </a:r>
            <a:r>
              <a:rPr lang="hr-HR" sz="2000" dirty="0">
                <a:solidFill>
                  <a:srgbClr val="0070C0"/>
                </a:solidFill>
              </a:rPr>
              <a:t> </a:t>
            </a:r>
          </a:p>
          <a:p>
            <a:pPr marL="342900" lvl="1" indent="-342900">
              <a:spcBef>
                <a:spcPct val="20000"/>
              </a:spcBef>
              <a:buFontTx/>
              <a:buChar char="-"/>
            </a:pPr>
            <a:r>
              <a:rPr lang="en-US" sz="2000" dirty="0">
                <a:solidFill>
                  <a:srgbClr val="0070C0"/>
                </a:solidFill>
              </a:rPr>
              <a:t>select</a:t>
            </a:r>
            <a:r>
              <a:rPr lang="hr-HR" sz="2000" dirty="0" err="1">
                <a:solidFill>
                  <a:srgbClr val="0070C0"/>
                </a:solidFill>
              </a:rPr>
              <a:t>ed</a:t>
            </a:r>
            <a:r>
              <a:rPr lang="en-US" sz="2000" dirty="0">
                <a:solidFill>
                  <a:srgbClr val="0070C0"/>
                </a:solidFill>
              </a:rPr>
              <a:t> and </a:t>
            </a:r>
            <a:r>
              <a:rPr lang="en-US" sz="2000" dirty="0" err="1">
                <a:solidFill>
                  <a:srgbClr val="0070C0"/>
                </a:solidFill>
              </a:rPr>
              <a:t>appl</a:t>
            </a:r>
            <a:r>
              <a:rPr lang="hr-HR" sz="2000" dirty="0" err="1">
                <a:solidFill>
                  <a:srgbClr val="0070C0"/>
                </a:solidFill>
              </a:rPr>
              <a:t>ied</a:t>
            </a:r>
            <a:r>
              <a:rPr lang="en-US" sz="2000" dirty="0">
                <a:solidFill>
                  <a:srgbClr val="0070C0"/>
                </a:solidFill>
              </a:rPr>
              <a:t> the appropriate action</a:t>
            </a:r>
            <a:endParaRPr lang="hr-HR" sz="2000" dirty="0">
              <a:solidFill>
                <a:srgbClr val="0070C0"/>
              </a:solidFill>
            </a:endParaRPr>
          </a:p>
          <a:p>
            <a:pPr marL="342900" lvl="1" indent="-342900">
              <a:spcBef>
                <a:spcPct val="20000"/>
              </a:spcBef>
              <a:buFontTx/>
              <a:buChar char="-"/>
            </a:pPr>
            <a:r>
              <a:rPr lang="en-US" sz="2000" dirty="0">
                <a:solidFill>
                  <a:srgbClr val="0070C0"/>
                </a:solidFill>
              </a:rPr>
              <a:t>monitor</a:t>
            </a:r>
            <a:r>
              <a:rPr lang="hr-HR" sz="2000" dirty="0" err="1">
                <a:solidFill>
                  <a:srgbClr val="0070C0"/>
                </a:solidFill>
              </a:rPr>
              <a:t>ed</a:t>
            </a:r>
            <a:r>
              <a:rPr lang="hr-HR" sz="2000" dirty="0">
                <a:solidFill>
                  <a:srgbClr val="0070C0"/>
                </a:solidFill>
              </a:rPr>
              <a:t> </a:t>
            </a:r>
            <a:r>
              <a:rPr lang="hr-HR" sz="2000" dirty="0" err="1">
                <a:solidFill>
                  <a:srgbClr val="0070C0"/>
                </a:solidFill>
              </a:rPr>
              <a:t>the</a:t>
            </a:r>
            <a:r>
              <a:rPr lang="hr-HR" sz="2000" dirty="0">
                <a:solidFill>
                  <a:srgbClr val="0070C0"/>
                </a:solidFill>
              </a:rPr>
              <a:t> </a:t>
            </a:r>
            <a:r>
              <a:rPr lang="en-US" sz="2000" dirty="0">
                <a:solidFill>
                  <a:srgbClr val="0070C0"/>
                </a:solidFill>
              </a:rPr>
              <a:t>implementation and evaluation of the effectiveness of the action</a:t>
            </a:r>
            <a:endParaRPr lang="pl-PL" sz="2000" dirty="0">
              <a:solidFill>
                <a:srgbClr val="0070C0"/>
              </a:solidFill>
            </a:endParaRPr>
          </a:p>
          <a:p>
            <a:pPr marL="342900" lvl="1" indent="-342900">
              <a:spcBef>
                <a:spcPct val="20000"/>
              </a:spcBef>
              <a:buFontTx/>
              <a:buChar char="-"/>
            </a:pPr>
            <a:r>
              <a:rPr lang="hr-HR" sz="2000" dirty="0">
                <a:solidFill>
                  <a:srgbClr val="0070C0"/>
                </a:solidFill>
              </a:rPr>
              <a:t>i</a:t>
            </a:r>
            <a:r>
              <a:rPr lang="en-US" sz="2000" dirty="0">
                <a:solidFill>
                  <a:srgbClr val="0070C0"/>
                </a:solidFill>
              </a:rPr>
              <a:t>n the toughest cases, conduct</a:t>
            </a:r>
            <a:r>
              <a:rPr lang="hr-HR" sz="2000" dirty="0" err="1">
                <a:solidFill>
                  <a:srgbClr val="0070C0"/>
                </a:solidFill>
              </a:rPr>
              <a:t>ed</a:t>
            </a:r>
            <a:r>
              <a:rPr lang="hr-HR" sz="2000" dirty="0">
                <a:solidFill>
                  <a:srgbClr val="0070C0"/>
                </a:solidFill>
              </a:rPr>
              <a:t> </a:t>
            </a:r>
            <a:r>
              <a:rPr lang="hr-HR" sz="2000" dirty="0" err="1">
                <a:solidFill>
                  <a:srgbClr val="0070C0"/>
                </a:solidFill>
              </a:rPr>
              <a:t>the</a:t>
            </a:r>
            <a:r>
              <a:rPr lang="en-US" sz="2000" dirty="0">
                <a:solidFill>
                  <a:srgbClr val="0070C0"/>
                </a:solidFill>
              </a:rPr>
              <a:t> internal audit</a:t>
            </a:r>
            <a:endParaRPr lang="hr-HR"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application of the corrective action can be described in the appropriate</a:t>
            </a:r>
            <a:r>
              <a:rPr lang="hr-HR" sz="2000" dirty="0">
                <a:solidFill>
                  <a:srgbClr val="0070C0"/>
                </a:solidFill>
              </a:rPr>
              <a:t> </a:t>
            </a:r>
            <a:r>
              <a:rPr lang="en-US" sz="2000" b="1" i="1" dirty="0">
                <a:solidFill>
                  <a:srgbClr val="0070C0"/>
                </a:solidFill>
              </a:rPr>
              <a:t>documented</a:t>
            </a:r>
            <a:r>
              <a:rPr lang="hr-HR" sz="2000" b="1" i="1" dirty="0">
                <a:solidFill>
                  <a:srgbClr val="0070C0"/>
                </a:solidFill>
              </a:rPr>
              <a:t> </a:t>
            </a:r>
            <a:r>
              <a:rPr lang="en-US" sz="2000" b="1" i="1" dirty="0">
                <a:solidFill>
                  <a:srgbClr val="0070C0"/>
                </a:solidFill>
              </a:rPr>
              <a:t>procedure</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spTree>
    <p:extLst>
      <p:ext uri="{BB962C8B-B14F-4D97-AF65-F5344CB8AC3E}">
        <p14:creationId xmlns:p14="http://schemas.microsoft.com/office/powerpoint/2010/main" val="455074282"/>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01205"/>
          </a:xfrm>
          <a:prstGeom prst="rect">
            <a:avLst/>
          </a:prstGeom>
        </p:spPr>
        <p:txBody>
          <a:bodyPr wrap="square">
            <a:spAutoFit/>
          </a:bodyPr>
          <a:lstStyle/>
          <a:p>
            <a:pPr marL="0" lvl="1">
              <a:spcBef>
                <a:spcPct val="20000"/>
              </a:spcBef>
            </a:pPr>
            <a:r>
              <a:rPr lang="hr-BA" sz="2400" b="1" dirty="0">
                <a:solidFill>
                  <a:srgbClr val="1F497D"/>
                </a:solidFill>
              </a:rPr>
              <a:t>4.12 PREVENTIVE ACTIONS</a:t>
            </a:r>
          </a:p>
          <a:p>
            <a:pPr marL="0" lvl="1">
              <a:spcBef>
                <a:spcPct val="20000"/>
              </a:spcBef>
            </a:pPr>
            <a:endParaRPr lang="pl-PL" sz="2000" b="1" dirty="0">
              <a:solidFill>
                <a:srgbClr val="0070C0"/>
              </a:solidFill>
            </a:endParaRPr>
          </a:p>
          <a:p>
            <a:pPr marL="0" lvl="1">
              <a:spcBef>
                <a:spcPct val="20000"/>
              </a:spcBef>
            </a:pPr>
            <a:r>
              <a:rPr lang="hr-HR" sz="2000" dirty="0">
                <a:solidFill>
                  <a:srgbClr val="0070C0"/>
                </a:solidFill>
              </a:rPr>
              <a:t>T</a:t>
            </a:r>
            <a:r>
              <a:rPr lang="en-US" sz="2000" dirty="0">
                <a:solidFill>
                  <a:srgbClr val="0070C0"/>
                </a:solidFill>
              </a:rPr>
              <a:t>he laboratory must identify the necessary improvements and possible sources of </a:t>
            </a:r>
            <a:r>
              <a:rPr lang="en-US" sz="2000" dirty="0" err="1">
                <a:solidFill>
                  <a:srgbClr val="0070C0"/>
                </a:solidFill>
              </a:rPr>
              <a:t>nonco</a:t>
            </a:r>
            <a:r>
              <a:rPr lang="hr-HR" sz="2000" dirty="0" err="1">
                <a:solidFill>
                  <a:srgbClr val="0070C0"/>
                </a:solidFill>
              </a:rPr>
              <a:t>nformity</a:t>
            </a:r>
            <a:r>
              <a:rPr lang="en-US" sz="2000" dirty="0">
                <a:solidFill>
                  <a:srgbClr val="0070C0"/>
                </a:solidFill>
              </a:rPr>
              <a:t>, either</a:t>
            </a:r>
            <a:r>
              <a:rPr lang="hr-HR" sz="2000" dirty="0">
                <a:solidFill>
                  <a:srgbClr val="0070C0"/>
                </a:solidFill>
              </a:rPr>
              <a:t> </a:t>
            </a:r>
            <a:r>
              <a:rPr lang="en-US" sz="2000" dirty="0">
                <a:solidFill>
                  <a:srgbClr val="0070C0"/>
                </a:solidFill>
              </a:rPr>
              <a:t>of a technical nature or of a management system</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When performing a </a:t>
            </a:r>
            <a:r>
              <a:rPr lang="hr-HR" sz="2000" dirty="0">
                <a:solidFill>
                  <a:srgbClr val="0070C0"/>
                </a:solidFill>
              </a:rPr>
              <a:t>preventive </a:t>
            </a:r>
            <a:r>
              <a:rPr lang="en-US" sz="2000" dirty="0">
                <a:solidFill>
                  <a:srgbClr val="0070C0"/>
                </a:solidFill>
              </a:rPr>
              <a:t>action, it must be </a:t>
            </a:r>
            <a:r>
              <a:rPr lang="pl-PL" sz="2000" dirty="0">
                <a:solidFill>
                  <a:srgbClr val="0070C0"/>
                </a:solidFill>
              </a:rPr>
              <a:t>:</a:t>
            </a:r>
          </a:p>
          <a:p>
            <a:pPr marL="342900" lvl="1" indent="-342900">
              <a:spcBef>
                <a:spcPct val="20000"/>
              </a:spcBef>
              <a:buFontTx/>
              <a:buChar char="-"/>
            </a:pPr>
            <a:r>
              <a:rPr lang="en-US" sz="2000" dirty="0">
                <a:solidFill>
                  <a:srgbClr val="0070C0"/>
                </a:solidFill>
              </a:rPr>
              <a:t>analyze</a:t>
            </a:r>
            <a:r>
              <a:rPr lang="hr-HR" sz="2000" dirty="0">
                <a:solidFill>
                  <a:srgbClr val="0070C0"/>
                </a:solidFill>
              </a:rPr>
              <a:t>d</a:t>
            </a:r>
            <a:r>
              <a:rPr lang="en-US" sz="2000" dirty="0">
                <a:solidFill>
                  <a:srgbClr val="0070C0"/>
                </a:solidFill>
              </a:rPr>
              <a:t> the cause of </a:t>
            </a:r>
            <a:r>
              <a:rPr lang="hr-HR" sz="2000" b="1" dirty="0" err="1">
                <a:solidFill>
                  <a:srgbClr val="0070C0"/>
                </a:solidFill>
              </a:rPr>
              <a:t>potential</a:t>
            </a:r>
            <a:r>
              <a:rPr lang="hr-HR" sz="2000" dirty="0">
                <a:solidFill>
                  <a:srgbClr val="0070C0"/>
                </a:solidFill>
              </a:rPr>
              <a:t> </a:t>
            </a:r>
            <a:r>
              <a:rPr lang="en-US" sz="2000" dirty="0">
                <a:solidFill>
                  <a:srgbClr val="0070C0"/>
                </a:solidFill>
              </a:rPr>
              <a:t>nonconformity/problem </a:t>
            </a:r>
            <a:endParaRPr lang="hr-HR" sz="2000" dirty="0">
              <a:solidFill>
                <a:srgbClr val="0070C0"/>
              </a:solidFill>
            </a:endParaRPr>
          </a:p>
          <a:p>
            <a:pPr marL="342900" lvl="1" indent="-342900">
              <a:spcBef>
                <a:spcPct val="20000"/>
              </a:spcBef>
              <a:buFontTx/>
              <a:buChar char="-"/>
            </a:pPr>
            <a:r>
              <a:rPr lang="hr-HR" sz="2000" dirty="0">
                <a:solidFill>
                  <a:srgbClr val="0070C0"/>
                </a:solidFill>
              </a:rPr>
              <a:t>a</a:t>
            </a:r>
            <a:r>
              <a:rPr lang="en-US" sz="2000" dirty="0" err="1">
                <a:solidFill>
                  <a:srgbClr val="0070C0"/>
                </a:solidFill>
              </a:rPr>
              <a:t>ppl</a:t>
            </a:r>
            <a:r>
              <a:rPr lang="hr-HR" sz="2000" dirty="0" err="1">
                <a:solidFill>
                  <a:srgbClr val="0070C0"/>
                </a:solidFill>
              </a:rPr>
              <a:t>ied</a:t>
            </a:r>
            <a:r>
              <a:rPr lang="en-US" sz="2000" dirty="0">
                <a:solidFill>
                  <a:srgbClr val="0070C0"/>
                </a:solidFill>
              </a:rPr>
              <a:t> and monitor</a:t>
            </a:r>
            <a:r>
              <a:rPr lang="hr-HR" sz="2000" dirty="0" err="1">
                <a:solidFill>
                  <a:srgbClr val="0070C0"/>
                </a:solidFill>
              </a:rPr>
              <a:t>ed</a:t>
            </a:r>
            <a:r>
              <a:rPr lang="hr-HR" sz="2000" dirty="0">
                <a:solidFill>
                  <a:srgbClr val="0070C0"/>
                </a:solidFill>
              </a:rPr>
              <a:t> </a:t>
            </a:r>
            <a:r>
              <a:rPr lang="hr-HR" sz="2000" dirty="0" err="1">
                <a:solidFill>
                  <a:srgbClr val="0070C0"/>
                </a:solidFill>
              </a:rPr>
              <a:t>the</a:t>
            </a:r>
            <a:r>
              <a:rPr lang="en-US" sz="2000" dirty="0">
                <a:solidFill>
                  <a:srgbClr val="0070C0"/>
                </a:solidFill>
              </a:rPr>
              <a:t> action plans</a:t>
            </a:r>
            <a:endParaRPr lang="hr-HR" sz="2000" dirty="0">
              <a:solidFill>
                <a:srgbClr val="0070C0"/>
              </a:solidFill>
            </a:endParaRPr>
          </a:p>
          <a:p>
            <a:pPr marL="342900" lvl="1" indent="-342900">
              <a:spcBef>
                <a:spcPct val="20000"/>
              </a:spcBef>
              <a:buFontTx/>
              <a:buChar char="-"/>
            </a:pPr>
            <a:r>
              <a:rPr lang="en-US" sz="2000" dirty="0">
                <a:solidFill>
                  <a:srgbClr val="0070C0"/>
                </a:solidFill>
              </a:rPr>
              <a:t>conduct</a:t>
            </a:r>
            <a:r>
              <a:rPr lang="hr-HR" sz="2000" dirty="0" err="1">
                <a:solidFill>
                  <a:srgbClr val="0070C0"/>
                </a:solidFill>
              </a:rPr>
              <a:t>ed</a:t>
            </a:r>
            <a:r>
              <a:rPr lang="hr-HR" sz="2000" dirty="0">
                <a:solidFill>
                  <a:srgbClr val="0070C0"/>
                </a:solidFill>
              </a:rPr>
              <a:t> </a:t>
            </a:r>
            <a:r>
              <a:rPr lang="hr-HR" sz="2000" dirty="0" err="1">
                <a:solidFill>
                  <a:srgbClr val="0070C0"/>
                </a:solidFill>
              </a:rPr>
              <a:t>the</a:t>
            </a:r>
            <a:r>
              <a:rPr lang="en-US" sz="2000" dirty="0">
                <a:solidFill>
                  <a:srgbClr val="0070C0"/>
                </a:solidFill>
              </a:rPr>
              <a:t> evaluation of the effectiveness of the action</a:t>
            </a:r>
            <a:endParaRPr lang="hr-HR"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application of the </a:t>
            </a:r>
            <a:r>
              <a:rPr lang="hr-HR" sz="2000" dirty="0">
                <a:solidFill>
                  <a:srgbClr val="0070C0"/>
                </a:solidFill>
              </a:rPr>
              <a:t>preventive </a:t>
            </a:r>
            <a:r>
              <a:rPr lang="en-US" sz="2000" dirty="0">
                <a:solidFill>
                  <a:srgbClr val="0070C0"/>
                </a:solidFill>
              </a:rPr>
              <a:t>action can be described in the appropriate</a:t>
            </a:r>
            <a:r>
              <a:rPr lang="hr-HR" sz="2000" dirty="0">
                <a:solidFill>
                  <a:srgbClr val="0070C0"/>
                </a:solidFill>
              </a:rPr>
              <a:t> </a:t>
            </a:r>
            <a:r>
              <a:rPr lang="en-US" sz="2000" b="1" i="1" dirty="0">
                <a:solidFill>
                  <a:srgbClr val="0070C0"/>
                </a:solidFill>
              </a:rPr>
              <a:t>documented</a:t>
            </a:r>
            <a:r>
              <a:rPr lang="hr-HR" sz="2000" b="1" i="1" dirty="0">
                <a:solidFill>
                  <a:srgbClr val="0070C0"/>
                </a:solidFill>
              </a:rPr>
              <a:t> </a:t>
            </a:r>
            <a:r>
              <a:rPr lang="en-US" sz="2000" b="1" i="1" dirty="0">
                <a:solidFill>
                  <a:srgbClr val="0070C0"/>
                </a:solidFill>
              </a:rPr>
              <a:t>procedure</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612358139"/>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01205"/>
          </a:xfrm>
          <a:prstGeom prst="rect">
            <a:avLst/>
          </a:prstGeom>
        </p:spPr>
        <p:txBody>
          <a:bodyPr wrap="square">
            <a:spAutoFit/>
          </a:bodyPr>
          <a:lstStyle/>
          <a:p>
            <a:pPr marL="0" lvl="1">
              <a:spcBef>
                <a:spcPct val="20000"/>
              </a:spcBef>
            </a:pPr>
            <a:r>
              <a:rPr lang="hr-BA" sz="2400" b="1" dirty="0">
                <a:solidFill>
                  <a:srgbClr val="1F497D"/>
                </a:solidFill>
              </a:rPr>
              <a:t>4.12 PREVENTIVE ACTIONS</a:t>
            </a:r>
          </a:p>
          <a:p>
            <a:pPr marL="0" lvl="1">
              <a:spcBef>
                <a:spcPct val="20000"/>
              </a:spcBef>
            </a:pPr>
            <a:endParaRPr lang="pl-PL" sz="2000" b="1" dirty="0">
              <a:solidFill>
                <a:srgbClr val="0070C0"/>
              </a:solidFill>
            </a:endParaRPr>
          </a:p>
          <a:p>
            <a:pPr marL="0" lvl="1">
              <a:spcBef>
                <a:spcPct val="20000"/>
              </a:spcBef>
            </a:pPr>
            <a:r>
              <a:rPr lang="hr-HR" sz="2000" dirty="0">
                <a:solidFill>
                  <a:srgbClr val="0070C0"/>
                </a:solidFill>
              </a:rPr>
              <a:t>T</a:t>
            </a:r>
            <a:r>
              <a:rPr lang="en-US" sz="2000" dirty="0">
                <a:solidFill>
                  <a:srgbClr val="0070C0"/>
                </a:solidFill>
              </a:rPr>
              <a:t>he laboratory must identify the necessary improvements and possible sources of </a:t>
            </a:r>
            <a:r>
              <a:rPr lang="en-US" sz="2000" dirty="0" err="1">
                <a:solidFill>
                  <a:srgbClr val="0070C0"/>
                </a:solidFill>
              </a:rPr>
              <a:t>nonco</a:t>
            </a:r>
            <a:r>
              <a:rPr lang="hr-HR" sz="2000" dirty="0" err="1">
                <a:solidFill>
                  <a:srgbClr val="0070C0"/>
                </a:solidFill>
              </a:rPr>
              <a:t>nformity</a:t>
            </a:r>
            <a:r>
              <a:rPr lang="en-US" sz="2000" dirty="0">
                <a:solidFill>
                  <a:srgbClr val="0070C0"/>
                </a:solidFill>
              </a:rPr>
              <a:t>, either</a:t>
            </a:r>
            <a:r>
              <a:rPr lang="hr-HR" sz="2000" dirty="0">
                <a:solidFill>
                  <a:srgbClr val="0070C0"/>
                </a:solidFill>
              </a:rPr>
              <a:t> </a:t>
            </a:r>
            <a:r>
              <a:rPr lang="en-US" sz="2000" dirty="0">
                <a:solidFill>
                  <a:srgbClr val="0070C0"/>
                </a:solidFill>
              </a:rPr>
              <a:t>of a technical nature or of a management system</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When performing a </a:t>
            </a:r>
            <a:r>
              <a:rPr lang="hr-HR" sz="2000" dirty="0">
                <a:solidFill>
                  <a:srgbClr val="0070C0"/>
                </a:solidFill>
              </a:rPr>
              <a:t>preventive </a:t>
            </a:r>
            <a:r>
              <a:rPr lang="en-US" sz="2000" dirty="0">
                <a:solidFill>
                  <a:srgbClr val="0070C0"/>
                </a:solidFill>
              </a:rPr>
              <a:t>action, it must be </a:t>
            </a:r>
            <a:r>
              <a:rPr lang="pl-PL" sz="2000" dirty="0">
                <a:solidFill>
                  <a:srgbClr val="0070C0"/>
                </a:solidFill>
              </a:rPr>
              <a:t>:</a:t>
            </a:r>
          </a:p>
          <a:p>
            <a:pPr marL="342900" lvl="1" indent="-342900">
              <a:spcBef>
                <a:spcPct val="20000"/>
              </a:spcBef>
              <a:buFontTx/>
              <a:buChar char="-"/>
            </a:pPr>
            <a:r>
              <a:rPr lang="en-US" sz="2000" dirty="0">
                <a:solidFill>
                  <a:srgbClr val="0070C0"/>
                </a:solidFill>
              </a:rPr>
              <a:t>analyze</a:t>
            </a:r>
            <a:r>
              <a:rPr lang="hr-HR" sz="2000" dirty="0">
                <a:solidFill>
                  <a:srgbClr val="0070C0"/>
                </a:solidFill>
              </a:rPr>
              <a:t>d</a:t>
            </a:r>
            <a:r>
              <a:rPr lang="en-US" sz="2000" dirty="0">
                <a:solidFill>
                  <a:srgbClr val="0070C0"/>
                </a:solidFill>
              </a:rPr>
              <a:t> the cause of </a:t>
            </a:r>
            <a:r>
              <a:rPr lang="hr-HR" sz="2000" b="1" dirty="0" err="1">
                <a:solidFill>
                  <a:srgbClr val="0070C0"/>
                </a:solidFill>
              </a:rPr>
              <a:t>potential</a:t>
            </a:r>
            <a:r>
              <a:rPr lang="hr-HR" sz="2000" dirty="0">
                <a:solidFill>
                  <a:srgbClr val="0070C0"/>
                </a:solidFill>
              </a:rPr>
              <a:t> </a:t>
            </a:r>
            <a:r>
              <a:rPr lang="en-US" sz="2000" dirty="0">
                <a:solidFill>
                  <a:srgbClr val="0070C0"/>
                </a:solidFill>
              </a:rPr>
              <a:t>nonconformity/problem </a:t>
            </a:r>
            <a:endParaRPr lang="hr-HR" sz="2000" dirty="0">
              <a:solidFill>
                <a:srgbClr val="0070C0"/>
              </a:solidFill>
            </a:endParaRPr>
          </a:p>
          <a:p>
            <a:pPr marL="342900" lvl="1" indent="-342900">
              <a:spcBef>
                <a:spcPct val="20000"/>
              </a:spcBef>
              <a:buFontTx/>
              <a:buChar char="-"/>
            </a:pPr>
            <a:r>
              <a:rPr lang="hr-HR" sz="2000" dirty="0">
                <a:solidFill>
                  <a:srgbClr val="0070C0"/>
                </a:solidFill>
              </a:rPr>
              <a:t>a</a:t>
            </a:r>
            <a:r>
              <a:rPr lang="en-US" sz="2000" dirty="0" err="1">
                <a:solidFill>
                  <a:srgbClr val="0070C0"/>
                </a:solidFill>
              </a:rPr>
              <a:t>ppl</a:t>
            </a:r>
            <a:r>
              <a:rPr lang="hr-HR" sz="2000" dirty="0" err="1">
                <a:solidFill>
                  <a:srgbClr val="0070C0"/>
                </a:solidFill>
              </a:rPr>
              <a:t>ied</a:t>
            </a:r>
            <a:r>
              <a:rPr lang="en-US" sz="2000" dirty="0">
                <a:solidFill>
                  <a:srgbClr val="0070C0"/>
                </a:solidFill>
              </a:rPr>
              <a:t> and monitor</a:t>
            </a:r>
            <a:r>
              <a:rPr lang="hr-HR" sz="2000" dirty="0" err="1">
                <a:solidFill>
                  <a:srgbClr val="0070C0"/>
                </a:solidFill>
              </a:rPr>
              <a:t>ed</a:t>
            </a:r>
            <a:r>
              <a:rPr lang="hr-HR" sz="2000" dirty="0">
                <a:solidFill>
                  <a:srgbClr val="0070C0"/>
                </a:solidFill>
              </a:rPr>
              <a:t> </a:t>
            </a:r>
            <a:r>
              <a:rPr lang="hr-HR" sz="2000" dirty="0" err="1">
                <a:solidFill>
                  <a:srgbClr val="0070C0"/>
                </a:solidFill>
              </a:rPr>
              <a:t>the</a:t>
            </a:r>
            <a:r>
              <a:rPr lang="en-US" sz="2000" dirty="0">
                <a:solidFill>
                  <a:srgbClr val="0070C0"/>
                </a:solidFill>
              </a:rPr>
              <a:t> action plans</a:t>
            </a:r>
            <a:endParaRPr lang="hr-HR" sz="2000" dirty="0">
              <a:solidFill>
                <a:srgbClr val="0070C0"/>
              </a:solidFill>
            </a:endParaRPr>
          </a:p>
          <a:p>
            <a:pPr marL="342900" lvl="1" indent="-342900">
              <a:spcBef>
                <a:spcPct val="20000"/>
              </a:spcBef>
              <a:buFontTx/>
              <a:buChar char="-"/>
            </a:pPr>
            <a:r>
              <a:rPr lang="en-US" sz="2000" dirty="0">
                <a:solidFill>
                  <a:srgbClr val="0070C0"/>
                </a:solidFill>
              </a:rPr>
              <a:t>conduct</a:t>
            </a:r>
            <a:r>
              <a:rPr lang="hr-HR" sz="2000" dirty="0" err="1">
                <a:solidFill>
                  <a:srgbClr val="0070C0"/>
                </a:solidFill>
              </a:rPr>
              <a:t>ed</a:t>
            </a:r>
            <a:r>
              <a:rPr lang="hr-HR" sz="2000" dirty="0">
                <a:solidFill>
                  <a:srgbClr val="0070C0"/>
                </a:solidFill>
              </a:rPr>
              <a:t> </a:t>
            </a:r>
            <a:r>
              <a:rPr lang="hr-HR" sz="2000" dirty="0" err="1">
                <a:solidFill>
                  <a:srgbClr val="0070C0"/>
                </a:solidFill>
              </a:rPr>
              <a:t>the</a:t>
            </a:r>
            <a:r>
              <a:rPr lang="en-US" sz="2000" dirty="0">
                <a:solidFill>
                  <a:srgbClr val="0070C0"/>
                </a:solidFill>
              </a:rPr>
              <a:t> evaluation of the effectiveness of the action</a:t>
            </a:r>
            <a:endParaRPr lang="hr-HR"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application of the </a:t>
            </a:r>
            <a:r>
              <a:rPr lang="hr-HR" sz="2000" dirty="0">
                <a:solidFill>
                  <a:srgbClr val="0070C0"/>
                </a:solidFill>
              </a:rPr>
              <a:t>preventive </a:t>
            </a:r>
            <a:r>
              <a:rPr lang="en-US" sz="2000" dirty="0">
                <a:solidFill>
                  <a:srgbClr val="0070C0"/>
                </a:solidFill>
              </a:rPr>
              <a:t>action can be described in the appropriate</a:t>
            </a:r>
            <a:r>
              <a:rPr lang="hr-HR" sz="2000" dirty="0">
                <a:solidFill>
                  <a:srgbClr val="0070C0"/>
                </a:solidFill>
              </a:rPr>
              <a:t> </a:t>
            </a:r>
            <a:r>
              <a:rPr lang="en-US" sz="2000" b="1" i="1" dirty="0">
                <a:solidFill>
                  <a:srgbClr val="0070C0"/>
                </a:solidFill>
              </a:rPr>
              <a:t>documented</a:t>
            </a:r>
            <a:r>
              <a:rPr lang="hr-HR" sz="2000" b="1" i="1" dirty="0">
                <a:solidFill>
                  <a:srgbClr val="0070C0"/>
                </a:solidFill>
              </a:rPr>
              <a:t> </a:t>
            </a:r>
            <a:r>
              <a:rPr lang="en-US" sz="2000" b="1" i="1" dirty="0">
                <a:solidFill>
                  <a:srgbClr val="0070C0"/>
                </a:solidFill>
              </a:rPr>
              <a:t>procedure</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038745696"/>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01205"/>
          </a:xfrm>
          <a:prstGeom prst="rect">
            <a:avLst/>
          </a:prstGeom>
        </p:spPr>
        <p:txBody>
          <a:bodyPr wrap="square">
            <a:spAutoFit/>
          </a:bodyPr>
          <a:lstStyle/>
          <a:p>
            <a:pPr marL="0" lvl="1">
              <a:spcBef>
                <a:spcPct val="20000"/>
              </a:spcBef>
            </a:pPr>
            <a:r>
              <a:rPr lang="hr-BA" sz="2400" b="1" dirty="0">
                <a:solidFill>
                  <a:srgbClr val="1F497D"/>
                </a:solidFill>
              </a:rPr>
              <a:t>4.13 CONTROL OF RECORDS</a:t>
            </a:r>
          </a:p>
          <a:p>
            <a:pPr marL="0" lvl="1">
              <a:spcBef>
                <a:spcPct val="20000"/>
              </a:spcBef>
            </a:pPr>
            <a:endParaRPr lang="pl-PL" sz="2000" b="1" dirty="0">
              <a:solidFill>
                <a:srgbClr val="0070C0"/>
              </a:solidFill>
            </a:endParaRPr>
          </a:p>
          <a:p>
            <a:pPr marL="0" lvl="1">
              <a:spcBef>
                <a:spcPct val="20000"/>
              </a:spcBef>
            </a:pPr>
            <a:r>
              <a:rPr lang="pl-PL" sz="2000" i="1" dirty="0">
                <a:solidFill>
                  <a:srgbClr val="0070C0"/>
                </a:solidFill>
              </a:rPr>
              <a:t>documents vs. records</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INFORMATION – </a:t>
            </a:r>
            <a:r>
              <a:rPr lang="en-US" sz="2000" dirty="0">
                <a:solidFill>
                  <a:srgbClr val="0070C0"/>
                </a:solidFill>
              </a:rPr>
              <a:t>A set of meaningful data</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DOCUMENT - </a:t>
            </a:r>
            <a:r>
              <a:rPr lang="en-US" sz="2000" b="1" dirty="0">
                <a:solidFill>
                  <a:srgbClr val="0070C0"/>
                </a:solidFill>
              </a:rPr>
              <a:t>Information</a:t>
            </a:r>
            <a:r>
              <a:rPr lang="en-US" sz="2000" dirty="0">
                <a:solidFill>
                  <a:srgbClr val="0070C0"/>
                </a:solidFill>
              </a:rPr>
              <a:t> together with the media on which it was written</a:t>
            </a:r>
            <a:r>
              <a:rPr lang="hr-HR" sz="2000" dirty="0">
                <a:solidFill>
                  <a:srgbClr val="0070C0"/>
                </a:solidFill>
              </a:rPr>
              <a:t> </a:t>
            </a:r>
            <a:r>
              <a:rPr lang="en-US" sz="2000" dirty="0">
                <a:solidFill>
                  <a:srgbClr val="0070C0"/>
                </a:solidFill>
              </a:rPr>
              <a:t>(media: printed,</a:t>
            </a:r>
            <a:r>
              <a:rPr lang="hr-HR" sz="2000" dirty="0">
                <a:solidFill>
                  <a:srgbClr val="0070C0"/>
                </a:solidFill>
              </a:rPr>
              <a:t> </a:t>
            </a:r>
            <a:r>
              <a:rPr lang="en-US" sz="2000" dirty="0">
                <a:solidFill>
                  <a:srgbClr val="0070C0"/>
                </a:solidFill>
              </a:rPr>
              <a:t>electronic - paper, computer</a:t>
            </a:r>
            <a:r>
              <a:rPr lang="pl-PL" sz="2000" dirty="0">
                <a:solidFill>
                  <a:srgbClr val="0070C0"/>
                </a:solidFill>
              </a:rPr>
              <a:t>, CD, DVD, USB, server...). </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RECORD - </a:t>
            </a:r>
            <a:r>
              <a:rPr lang="en-US" sz="2000" dirty="0">
                <a:solidFill>
                  <a:srgbClr val="0070C0"/>
                </a:solidFill>
              </a:rPr>
              <a:t>A </a:t>
            </a:r>
            <a:r>
              <a:rPr lang="en-US" sz="2000" b="1" dirty="0">
                <a:solidFill>
                  <a:srgbClr val="0070C0"/>
                </a:solidFill>
              </a:rPr>
              <a:t>document</a:t>
            </a:r>
            <a:r>
              <a:rPr lang="en-US" sz="2000" dirty="0">
                <a:solidFill>
                  <a:srgbClr val="0070C0"/>
                </a:solidFill>
              </a:rPr>
              <a:t> that </a:t>
            </a:r>
            <a:r>
              <a:rPr lang="hr-HR" sz="2000" dirty="0" err="1">
                <a:solidFill>
                  <a:srgbClr val="0070C0"/>
                </a:solidFill>
              </a:rPr>
              <a:t>indicates</a:t>
            </a:r>
            <a:r>
              <a:rPr lang="hr-HR" sz="2000" dirty="0">
                <a:solidFill>
                  <a:srgbClr val="0070C0"/>
                </a:solidFill>
              </a:rPr>
              <a:t> </a:t>
            </a:r>
            <a:r>
              <a:rPr lang="en-US" sz="2000" dirty="0">
                <a:solidFill>
                  <a:srgbClr val="0070C0"/>
                </a:solidFill>
              </a:rPr>
              <a:t>the obtained </a:t>
            </a:r>
            <a:r>
              <a:rPr lang="en-US" sz="2000" i="1" dirty="0">
                <a:solidFill>
                  <a:srgbClr val="0070C0"/>
                </a:solidFill>
              </a:rPr>
              <a:t>results</a:t>
            </a:r>
            <a:r>
              <a:rPr lang="en-US" sz="2000" dirty="0">
                <a:solidFill>
                  <a:srgbClr val="0070C0"/>
                </a:solidFill>
              </a:rPr>
              <a:t> or provides evidence of</a:t>
            </a:r>
            <a:r>
              <a:rPr lang="hr-HR" sz="2000" dirty="0">
                <a:solidFill>
                  <a:srgbClr val="0070C0"/>
                </a:solidFill>
              </a:rPr>
              <a:t> </a:t>
            </a:r>
            <a:r>
              <a:rPr lang="hr-HR" sz="2000" i="1" dirty="0" err="1">
                <a:solidFill>
                  <a:srgbClr val="0070C0"/>
                </a:solidFill>
              </a:rPr>
              <a:t>performed</a:t>
            </a:r>
            <a:r>
              <a:rPr lang="hr-HR" sz="2000" i="1" dirty="0">
                <a:solidFill>
                  <a:srgbClr val="0070C0"/>
                </a:solidFill>
              </a:rPr>
              <a:t> </a:t>
            </a:r>
            <a:r>
              <a:rPr lang="hr-HR" sz="2000" i="1" dirty="0" err="1">
                <a:solidFill>
                  <a:srgbClr val="0070C0"/>
                </a:solidFill>
              </a:rPr>
              <a:t>actions</a:t>
            </a:r>
            <a:r>
              <a:rPr lang="pl-PL" sz="2000" dirty="0">
                <a:solidFill>
                  <a:srgbClr val="0070C0"/>
                </a:solidFill>
              </a:rPr>
              <a:t>.</a:t>
            </a:r>
          </a:p>
          <a:p>
            <a:pPr marL="0" lvl="1">
              <a:spcBef>
                <a:spcPct val="20000"/>
              </a:spcBef>
            </a:pPr>
            <a:endParaRPr lang="pl-PL" sz="2000" dirty="0">
              <a:solidFill>
                <a:srgbClr val="0070C0"/>
              </a:solidFill>
            </a:endParaRP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573059414"/>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524315"/>
          </a:xfrm>
          <a:prstGeom prst="rect">
            <a:avLst/>
          </a:prstGeom>
        </p:spPr>
        <p:txBody>
          <a:bodyPr wrap="square">
            <a:spAutoFit/>
          </a:bodyPr>
          <a:lstStyle/>
          <a:p>
            <a:pPr marL="0" lvl="1">
              <a:spcBef>
                <a:spcPct val="20000"/>
              </a:spcBef>
            </a:pPr>
            <a:r>
              <a:rPr lang="hr-BA" sz="2400" b="1" dirty="0">
                <a:solidFill>
                  <a:srgbClr val="1F497D"/>
                </a:solidFill>
              </a:rPr>
              <a:t>4.13 CONTROL OF RECORDS</a:t>
            </a:r>
          </a:p>
          <a:p>
            <a:pPr marL="0" lvl="1">
              <a:spcBef>
                <a:spcPct val="20000"/>
              </a:spcBef>
            </a:pPr>
            <a:endParaRPr lang="pl-PL" sz="2000" b="1" dirty="0">
              <a:solidFill>
                <a:srgbClr val="0070C0"/>
              </a:solidFill>
            </a:endParaRPr>
          </a:p>
          <a:p>
            <a:pPr marL="0" lvl="1">
              <a:spcBef>
                <a:spcPct val="20000"/>
              </a:spcBef>
            </a:pPr>
            <a:r>
              <a:rPr lang="pl-PL" sz="2000" dirty="0">
                <a:solidFill>
                  <a:srgbClr val="0070C0"/>
                </a:solidFill>
              </a:rPr>
              <a:t>The standard distinguishes:</a:t>
            </a:r>
          </a:p>
          <a:p>
            <a:pPr lvl="1" indent="-457200">
              <a:spcBef>
                <a:spcPct val="20000"/>
              </a:spcBef>
              <a:buAutoNum type="alphaLcParenR"/>
            </a:pPr>
            <a:r>
              <a:rPr lang="pl-PL" sz="2000" b="1" i="1" dirty="0">
                <a:solidFill>
                  <a:srgbClr val="0070C0"/>
                </a:solidFill>
              </a:rPr>
              <a:t>Quality system records</a:t>
            </a:r>
          </a:p>
          <a:p>
            <a:pPr marL="0" lvl="1">
              <a:spcBef>
                <a:spcPct val="20000"/>
              </a:spcBef>
            </a:pPr>
            <a:r>
              <a:rPr lang="pl-PL" sz="2000" i="1" dirty="0">
                <a:solidFill>
                  <a:srgbClr val="0070C0"/>
                </a:solidFill>
              </a:rPr>
              <a:t>	- internal audit reports</a:t>
            </a:r>
          </a:p>
          <a:p>
            <a:pPr marL="0" lvl="1">
              <a:spcBef>
                <a:spcPct val="20000"/>
              </a:spcBef>
            </a:pPr>
            <a:r>
              <a:rPr lang="pl-PL" sz="2000" i="1" dirty="0">
                <a:solidFill>
                  <a:srgbClr val="0070C0"/>
                </a:solidFill>
              </a:rPr>
              <a:t>	- management report</a:t>
            </a:r>
          </a:p>
          <a:p>
            <a:pPr marL="0" lvl="1">
              <a:spcBef>
                <a:spcPct val="20000"/>
              </a:spcBef>
            </a:pPr>
            <a:r>
              <a:rPr lang="pl-PL" sz="2000" i="1" dirty="0">
                <a:solidFill>
                  <a:srgbClr val="0070C0"/>
                </a:solidFill>
              </a:rPr>
              <a:t>	- </a:t>
            </a:r>
            <a:r>
              <a:rPr lang="hr-HR" sz="2000" i="1" dirty="0">
                <a:solidFill>
                  <a:srgbClr val="0070C0"/>
                </a:solidFill>
              </a:rPr>
              <a:t>r</a:t>
            </a:r>
            <a:r>
              <a:rPr lang="en-US" sz="2000" i="1" dirty="0" err="1">
                <a:solidFill>
                  <a:srgbClr val="0070C0"/>
                </a:solidFill>
              </a:rPr>
              <a:t>eport</a:t>
            </a:r>
            <a:r>
              <a:rPr lang="en-US" sz="2000" i="1" dirty="0">
                <a:solidFill>
                  <a:srgbClr val="0070C0"/>
                </a:solidFill>
              </a:rPr>
              <a:t> on preventive or corrective actions</a:t>
            </a:r>
            <a:r>
              <a:rPr lang="pl-PL" sz="2000" i="1" dirty="0">
                <a:solidFill>
                  <a:srgbClr val="0070C0"/>
                </a:solidFill>
              </a:rPr>
              <a:t>...</a:t>
            </a:r>
          </a:p>
          <a:p>
            <a:pPr lvl="1" indent="-457200">
              <a:spcBef>
                <a:spcPct val="20000"/>
              </a:spcBef>
              <a:buAutoNum type="alphaLcParenR"/>
            </a:pPr>
            <a:r>
              <a:rPr lang="pl-PL" sz="2000" b="1" i="1" dirty="0">
                <a:solidFill>
                  <a:srgbClr val="0070C0"/>
                </a:solidFill>
              </a:rPr>
              <a:t>Technical records</a:t>
            </a:r>
          </a:p>
          <a:p>
            <a:pPr marL="0" lvl="1">
              <a:spcBef>
                <a:spcPct val="20000"/>
              </a:spcBef>
            </a:pPr>
            <a:r>
              <a:rPr lang="pl-PL" sz="2000" dirty="0">
                <a:solidFill>
                  <a:srgbClr val="0070C0"/>
                </a:solidFill>
              </a:rPr>
              <a:t>	- </a:t>
            </a:r>
            <a:r>
              <a:rPr lang="en-US" sz="2000" i="1" dirty="0">
                <a:solidFill>
                  <a:srgbClr val="0070C0"/>
                </a:solidFill>
              </a:rPr>
              <a:t>records on test</a:t>
            </a:r>
            <a:r>
              <a:rPr lang="hr-HR" sz="2000" i="1" dirty="0">
                <a:solidFill>
                  <a:srgbClr val="0070C0"/>
                </a:solidFill>
              </a:rPr>
              <a:t>ing</a:t>
            </a:r>
            <a:endParaRPr lang="pl-PL" sz="2000" i="1" dirty="0">
              <a:solidFill>
                <a:srgbClr val="0070C0"/>
              </a:solidFill>
            </a:endParaRPr>
          </a:p>
          <a:p>
            <a:pPr marL="0" lvl="1">
              <a:spcBef>
                <a:spcPct val="20000"/>
              </a:spcBef>
            </a:pPr>
            <a:r>
              <a:rPr lang="pl-PL" sz="2000" i="1" dirty="0">
                <a:solidFill>
                  <a:srgbClr val="0070C0"/>
                </a:solidFill>
              </a:rPr>
              <a:t>	- staff records</a:t>
            </a:r>
          </a:p>
          <a:p>
            <a:pPr marL="0" lvl="1">
              <a:spcBef>
                <a:spcPct val="20000"/>
              </a:spcBef>
            </a:pPr>
            <a:r>
              <a:rPr lang="pl-PL" sz="2000" i="1" dirty="0">
                <a:solidFill>
                  <a:srgbClr val="0070C0"/>
                </a:solidFill>
              </a:rPr>
              <a:t>	- testing report ...</a:t>
            </a: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190558944"/>
      </p:ext>
    </p:extLst>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139869"/>
          </a:xfrm>
          <a:prstGeom prst="rect">
            <a:avLst/>
          </a:prstGeom>
        </p:spPr>
        <p:txBody>
          <a:bodyPr wrap="square">
            <a:spAutoFit/>
          </a:bodyPr>
          <a:lstStyle/>
          <a:p>
            <a:pPr marL="0" lvl="1">
              <a:spcBef>
                <a:spcPct val="20000"/>
              </a:spcBef>
            </a:pPr>
            <a:r>
              <a:rPr lang="hr-BA" sz="2400" b="1" dirty="0">
                <a:solidFill>
                  <a:srgbClr val="1F497D"/>
                </a:solidFill>
              </a:rPr>
              <a:t>4.13 CONTROL OF RECORDS</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laboratory must establish and maintain procedures for identifying, collecting,</a:t>
            </a:r>
            <a:r>
              <a:rPr lang="hr-HR" sz="2000" dirty="0">
                <a:solidFill>
                  <a:srgbClr val="0070C0"/>
                </a:solidFill>
              </a:rPr>
              <a:t> </a:t>
            </a:r>
            <a:r>
              <a:rPr lang="en-US" sz="2000" dirty="0">
                <a:solidFill>
                  <a:srgbClr val="0070C0"/>
                </a:solidFill>
              </a:rPr>
              <a:t>indexing, accessing, filling, storing, maintaining and deleting records</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Records must be:</a:t>
            </a:r>
          </a:p>
          <a:p>
            <a:pPr marL="342900" lvl="1" indent="-342900">
              <a:spcBef>
                <a:spcPct val="20000"/>
              </a:spcBef>
              <a:buFontTx/>
              <a:buChar char="-"/>
            </a:pPr>
            <a:r>
              <a:rPr lang="pl-PL" sz="2000" dirty="0">
                <a:solidFill>
                  <a:srgbClr val="0070C0"/>
                </a:solidFill>
              </a:rPr>
              <a:t>readable</a:t>
            </a:r>
          </a:p>
          <a:p>
            <a:pPr marL="342900" lvl="1" indent="-342900">
              <a:spcBef>
                <a:spcPct val="20000"/>
              </a:spcBef>
              <a:buFontTx/>
              <a:buChar char="-"/>
            </a:pPr>
            <a:r>
              <a:rPr lang="pl-PL" sz="2000" dirty="0">
                <a:solidFill>
                  <a:srgbClr val="0070C0"/>
                </a:solidFill>
              </a:rPr>
              <a:t>safely stored</a:t>
            </a:r>
          </a:p>
          <a:p>
            <a:pPr marL="342900" lvl="1" indent="-342900">
              <a:spcBef>
                <a:spcPct val="20000"/>
              </a:spcBef>
              <a:buFontTx/>
              <a:buChar char="-"/>
            </a:pPr>
            <a:r>
              <a:rPr lang="pl-PL" sz="2000" dirty="0">
                <a:solidFill>
                  <a:srgbClr val="0070C0"/>
                </a:solidFill>
              </a:rPr>
              <a:t>protected from access (confidentiality!)</a:t>
            </a:r>
          </a:p>
          <a:p>
            <a:pPr marL="342900" lvl="1" indent="-342900">
              <a:spcBef>
                <a:spcPct val="20000"/>
              </a:spcBef>
              <a:buFontTx/>
              <a:buChar char="-"/>
            </a:pPr>
            <a:r>
              <a:rPr lang="en-US" sz="2000" dirty="0">
                <a:solidFill>
                  <a:srgbClr val="0070C0"/>
                </a:solidFill>
              </a:rPr>
              <a:t>with a defined retention period</a:t>
            </a:r>
            <a:endParaRPr lang="pl-PL" sz="2000" dirty="0">
              <a:solidFill>
                <a:srgbClr val="0070C0"/>
              </a:solidFill>
            </a:endParaRPr>
          </a:p>
          <a:p>
            <a:pPr marL="342900" lvl="1" indent="-342900">
              <a:spcBef>
                <a:spcPct val="20000"/>
              </a:spcBef>
              <a:buFontTx/>
              <a:buChar char="-"/>
            </a:pPr>
            <a:r>
              <a:rPr lang="en-US" sz="2000" dirty="0">
                <a:solidFill>
                  <a:srgbClr val="0070C0"/>
                </a:solidFill>
              </a:rPr>
              <a:t>with defined usage mode (use, copy</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application of the </a:t>
            </a:r>
            <a:r>
              <a:rPr lang="hr-HR" sz="2000" dirty="0">
                <a:solidFill>
                  <a:srgbClr val="0070C0"/>
                </a:solidFill>
              </a:rPr>
              <a:t>preventive </a:t>
            </a:r>
            <a:r>
              <a:rPr lang="en-US" sz="2000" dirty="0">
                <a:solidFill>
                  <a:srgbClr val="0070C0"/>
                </a:solidFill>
              </a:rPr>
              <a:t>action can be described in the appropriate</a:t>
            </a:r>
            <a:r>
              <a:rPr lang="hr-HR" sz="2000" dirty="0">
                <a:solidFill>
                  <a:srgbClr val="0070C0"/>
                </a:solidFill>
              </a:rPr>
              <a:t> </a:t>
            </a:r>
            <a:r>
              <a:rPr lang="en-US" sz="2000" b="1" i="1" dirty="0">
                <a:solidFill>
                  <a:srgbClr val="0070C0"/>
                </a:solidFill>
              </a:rPr>
              <a:t>documented</a:t>
            </a:r>
            <a:r>
              <a:rPr lang="hr-HR" sz="2000" b="1" i="1" dirty="0">
                <a:solidFill>
                  <a:srgbClr val="0070C0"/>
                </a:solidFill>
              </a:rPr>
              <a:t> </a:t>
            </a:r>
            <a:r>
              <a:rPr lang="en-US" sz="2000" b="1" i="1" dirty="0">
                <a:solidFill>
                  <a:srgbClr val="0070C0"/>
                </a:solidFill>
              </a:rPr>
              <a:t>procedure</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837047042"/>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647426"/>
          </a:xfrm>
          <a:prstGeom prst="rect">
            <a:avLst/>
          </a:prstGeom>
        </p:spPr>
        <p:txBody>
          <a:bodyPr wrap="square">
            <a:spAutoFit/>
          </a:bodyPr>
          <a:lstStyle/>
          <a:p>
            <a:pPr marL="0" lvl="1">
              <a:spcBef>
                <a:spcPct val="20000"/>
              </a:spcBef>
            </a:pPr>
            <a:r>
              <a:rPr lang="hr-BA" sz="2400" b="1" dirty="0">
                <a:solidFill>
                  <a:srgbClr val="1F497D"/>
                </a:solidFill>
              </a:rPr>
              <a:t>LABORATORIES</a:t>
            </a:r>
          </a:p>
          <a:p>
            <a:pPr marL="0" lvl="1">
              <a:spcBef>
                <a:spcPct val="20000"/>
              </a:spcBef>
            </a:pPr>
            <a:r>
              <a:rPr lang="en-US" sz="2000" b="1" dirty="0">
                <a:solidFill>
                  <a:srgbClr val="0070C0"/>
                </a:solidFill>
              </a:rPr>
              <a:t>A body performing one or more of the following activities: examination, calibration,</a:t>
            </a:r>
            <a:r>
              <a:rPr lang="hr-HR" sz="2000" b="1" dirty="0">
                <a:solidFill>
                  <a:srgbClr val="0070C0"/>
                </a:solidFill>
              </a:rPr>
              <a:t> </a:t>
            </a:r>
            <a:r>
              <a:rPr lang="en-US" sz="2000" b="1" dirty="0">
                <a:solidFill>
                  <a:srgbClr val="0070C0"/>
                </a:solidFill>
              </a:rPr>
              <a:t>sampling related to incoming examination or calibration</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Air quality testing laboratories conduct pollutant concentration measurements in the air.</a:t>
            </a:r>
          </a:p>
          <a:p>
            <a:pPr marL="0" lvl="1">
              <a:spcBef>
                <a:spcPct val="20000"/>
              </a:spcBef>
            </a:pPr>
            <a:r>
              <a:rPr lang="en-US" sz="2000" dirty="0">
                <a:solidFill>
                  <a:srgbClr val="0070C0"/>
                </a:solidFill>
              </a:rPr>
              <a:t>The </a:t>
            </a:r>
            <a:r>
              <a:rPr lang="hr-HR" sz="2000" dirty="0" err="1">
                <a:solidFill>
                  <a:srgbClr val="0070C0"/>
                </a:solidFill>
              </a:rPr>
              <a:t>calibration</a:t>
            </a:r>
            <a:r>
              <a:rPr lang="hr-HR" sz="2000" dirty="0">
                <a:solidFill>
                  <a:srgbClr val="0070C0"/>
                </a:solidFill>
              </a:rPr>
              <a:t> </a:t>
            </a:r>
            <a:r>
              <a:rPr lang="hr-HR" sz="2000" dirty="0" err="1">
                <a:solidFill>
                  <a:srgbClr val="0070C0"/>
                </a:solidFill>
              </a:rPr>
              <a:t>laboratories</a:t>
            </a:r>
            <a:r>
              <a:rPr lang="hr-HR" sz="2000" dirty="0">
                <a:solidFill>
                  <a:srgbClr val="0070C0"/>
                </a:solidFill>
              </a:rPr>
              <a:t> </a:t>
            </a:r>
            <a:r>
              <a:rPr lang="en-US" sz="2000" dirty="0">
                <a:solidFill>
                  <a:srgbClr val="0070C0"/>
                </a:solidFill>
              </a:rPr>
              <a:t>provide the measuring traceability of the analyzers that are conduct</a:t>
            </a:r>
            <a:r>
              <a:rPr lang="hr-HR" sz="2000" dirty="0">
                <a:solidFill>
                  <a:srgbClr val="0070C0"/>
                </a:solidFill>
              </a:rPr>
              <a:t>ing </a:t>
            </a:r>
            <a:r>
              <a:rPr lang="hr-HR" sz="2000" dirty="0" err="1">
                <a:solidFill>
                  <a:srgbClr val="0070C0"/>
                </a:solidFill>
              </a:rPr>
              <a:t>the</a:t>
            </a:r>
            <a:r>
              <a:rPr lang="hr-HR" sz="2000" dirty="0">
                <a:solidFill>
                  <a:srgbClr val="0070C0"/>
                </a:solidFill>
              </a:rPr>
              <a:t> </a:t>
            </a:r>
            <a:r>
              <a:rPr lang="en-US" sz="2000" dirty="0">
                <a:solidFill>
                  <a:srgbClr val="0070C0"/>
                </a:solidFill>
              </a:rPr>
              <a:t>measurements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In what way any laboratory can prove its ability,</a:t>
            </a:r>
            <a:r>
              <a:rPr lang="hr-HR" sz="2000" dirty="0">
                <a:solidFill>
                  <a:srgbClr val="0070C0"/>
                </a:solidFill>
              </a:rPr>
              <a:t> </a:t>
            </a:r>
            <a:r>
              <a:rPr lang="en-US" sz="2000" dirty="0">
                <a:solidFill>
                  <a:srgbClr val="0070C0"/>
                </a:solidFill>
              </a:rPr>
              <a:t>impartiality, expertise and consistent work</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ANSWER: by applying the requirements of</a:t>
            </a:r>
            <a:r>
              <a:rPr lang="hr-HR" sz="2000" dirty="0">
                <a:solidFill>
                  <a:srgbClr val="0070C0"/>
                </a:solidFill>
              </a:rPr>
              <a:t> </a:t>
            </a:r>
            <a:r>
              <a:rPr lang="pl-PL" sz="2000" dirty="0">
                <a:solidFill>
                  <a:srgbClr val="0070C0"/>
                </a:solidFill>
              </a:rPr>
              <a:t>HRN EN ISO/IEC 17025.</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22820879"/>
      </p:ext>
    </p:extLst>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339650"/>
          </a:xfrm>
          <a:prstGeom prst="rect">
            <a:avLst/>
          </a:prstGeom>
        </p:spPr>
        <p:txBody>
          <a:bodyPr wrap="square">
            <a:spAutoFit/>
          </a:bodyPr>
          <a:lstStyle/>
          <a:p>
            <a:pPr marL="0" lvl="1">
              <a:spcBef>
                <a:spcPct val="20000"/>
              </a:spcBef>
            </a:pPr>
            <a:r>
              <a:rPr lang="hr-BA" sz="2400" b="1" dirty="0">
                <a:solidFill>
                  <a:srgbClr val="1F497D"/>
                </a:solidFill>
              </a:rPr>
              <a:t>4.13 CONTROL OF RECORDS</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In addition, lab</a:t>
            </a:r>
            <a:r>
              <a:rPr lang="hr-HR" sz="2000" dirty="0" err="1">
                <a:solidFill>
                  <a:srgbClr val="0070C0"/>
                </a:solidFill>
              </a:rPr>
              <a:t>oratorie</a:t>
            </a:r>
            <a:r>
              <a:rPr lang="en-US" sz="2000" dirty="0">
                <a:solidFill>
                  <a:srgbClr val="0070C0"/>
                </a:solidFill>
              </a:rPr>
              <a:t>s must define how to correct errors in</a:t>
            </a:r>
            <a:r>
              <a:rPr lang="hr-HR" sz="2000" dirty="0">
                <a:solidFill>
                  <a:srgbClr val="0070C0"/>
                </a:solidFill>
              </a:rPr>
              <a:t> </a:t>
            </a:r>
            <a:r>
              <a:rPr lang="en-US" sz="2000" dirty="0">
                <a:solidFill>
                  <a:srgbClr val="0070C0"/>
                </a:solidFill>
              </a:rPr>
              <a:t>records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Observations, data and calculations must be recorded at the time they are</a:t>
            </a:r>
            <a:r>
              <a:rPr lang="hr-HR" sz="2000" dirty="0">
                <a:solidFill>
                  <a:srgbClr val="0070C0"/>
                </a:solidFill>
              </a:rPr>
              <a:t> </a:t>
            </a:r>
            <a:r>
              <a:rPr lang="en-US" sz="2000" dirty="0">
                <a:solidFill>
                  <a:srgbClr val="0070C0"/>
                </a:solidFill>
              </a:rPr>
              <a:t>performed and must</a:t>
            </a:r>
            <a:r>
              <a:rPr lang="hr-HR" sz="2000" dirty="0">
                <a:solidFill>
                  <a:srgbClr val="0070C0"/>
                </a:solidFill>
              </a:rPr>
              <a:t> </a:t>
            </a:r>
            <a:r>
              <a:rPr lang="en-US" sz="2000" dirty="0">
                <a:solidFill>
                  <a:srgbClr val="0070C0"/>
                </a:solidFill>
              </a:rPr>
              <a:t>be able to connect with these actions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Records - proof of application of </a:t>
            </a:r>
            <a:r>
              <a:rPr lang="hr-HR" sz="2000" dirty="0">
                <a:solidFill>
                  <a:srgbClr val="0070C0"/>
                </a:solidFill>
              </a:rPr>
              <a:t>all </a:t>
            </a:r>
            <a:r>
              <a:rPr lang="hr-HR" sz="2000" dirty="0" err="1">
                <a:solidFill>
                  <a:srgbClr val="0070C0"/>
                </a:solidFill>
              </a:rPr>
              <a:t>requirements</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hr-HR" sz="2000" dirty="0" err="1">
                <a:solidFill>
                  <a:srgbClr val="0070C0"/>
                </a:solidFill>
              </a:rPr>
              <a:t>the</a:t>
            </a:r>
            <a:r>
              <a:rPr lang="hr-HR" sz="2000" dirty="0">
                <a:solidFill>
                  <a:srgbClr val="0070C0"/>
                </a:solidFill>
              </a:rPr>
              <a:t> standard </a:t>
            </a:r>
            <a:r>
              <a:rPr lang="pl-PL" sz="2000" dirty="0">
                <a:solidFill>
                  <a:srgbClr val="0070C0"/>
                </a:solidFill>
              </a:rPr>
              <a:t>HRN EN ISO/IEC 17025!</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assessment of the requirements of HRN EN ISO/IEC 17025 is largely covered by the review and</a:t>
            </a:r>
            <a:r>
              <a:rPr lang="hr-HR" sz="2000" dirty="0">
                <a:solidFill>
                  <a:srgbClr val="0070C0"/>
                </a:solidFill>
              </a:rPr>
              <a:t> </a:t>
            </a:r>
            <a:r>
              <a:rPr lang="hr-HR" sz="2000" dirty="0" err="1">
                <a:solidFill>
                  <a:srgbClr val="0070C0"/>
                </a:solidFill>
              </a:rPr>
              <a:t>verification</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the records</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754002079"/>
      </p:ext>
    </p:extLst>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76239" y="195310"/>
            <a:ext cx="8767761" cy="1013936"/>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21942" y="1276905"/>
            <a:ext cx="8620448" cy="5016758"/>
          </a:xfrm>
          <a:prstGeom prst="rect">
            <a:avLst/>
          </a:prstGeom>
        </p:spPr>
        <p:txBody>
          <a:bodyPr wrap="square">
            <a:spAutoFit/>
          </a:bodyPr>
          <a:lstStyle/>
          <a:p>
            <a:pPr marL="0" lvl="1">
              <a:spcBef>
                <a:spcPct val="20000"/>
              </a:spcBef>
            </a:pPr>
            <a:r>
              <a:rPr lang="hr-BA" sz="2400" b="1" dirty="0">
                <a:solidFill>
                  <a:srgbClr val="1F497D"/>
                </a:solidFill>
              </a:rPr>
              <a:t>4.14 INTERNAL AUDIT</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laboratory must periodically and in accordance with a pre-determined plan and procedure</a:t>
            </a:r>
            <a:r>
              <a:rPr lang="hr-HR" sz="2000" dirty="0">
                <a:solidFill>
                  <a:srgbClr val="0070C0"/>
                </a:solidFill>
              </a:rPr>
              <a:t> </a:t>
            </a:r>
            <a:r>
              <a:rPr lang="en-US" sz="2000" dirty="0">
                <a:solidFill>
                  <a:srgbClr val="0070C0"/>
                </a:solidFill>
              </a:rPr>
              <a:t>conduct internal audits of </a:t>
            </a:r>
            <a:r>
              <a:rPr lang="hr-HR" sz="2000" dirty="0" err="1">
                <a:solidFill>
                  <a:srgbClr val="0070C0"/>
                </a:solidFill>
              </a:rPr>
              <a:t>its</a:t>
            </a:r>
            <a:r>
              <a:rPr lang="hr-HR" sz="2000" dirty="0">
                <a:solidFill>
                  <a:srgbClr val="0070C0"/>
                </a:solidFill>
              </a:rPr>
              <a:t> </a:t>
            </a:r>
            <a:r>
              <a:rPr lang="en-US" sz="2000" dirty="0">
                <a:solidFill>
                  <a:srgbClr val="0070C0"/>
                </a:solidFill>
              </a:rPr>
              <a:t>work to see if this work is</a:t>
            </a:r>
            <a:r>
              <a:rPr lang="hr-HR" sz="2000" dirty="0">
                <a:solidFill>
                  <a:srgbClr val="0070C0"/>
                </a:solidFill>
              </a:rPr>
              <a:t> </a:t>
            </a:r>
            <a:r>
              <a:rPr lang="en-US" sz="2000" dirty="0">
                <a:solidFill>
                  <a:srgbClr val="0070C0"/>
                </a:solidFill>
              </a:rPr>
              <a:t>permanent</a:t>
            </a:r>
            <a:r>
              <a:rPr lang="hr-HR" sz="2000" dirty="0" err="1">
                <a:solidFill>
                  <a:srgbClr val="0070C0"/>
                </a:solidFill>
              </a:rPr>
              <a:t>ly</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hr-HR" sz="2000" dirty="0" err="1">
                <a:solidFill>
                  <a:srgbClr val="0070C0"/>
                </a:solidFill>
              </a:rPr>
              <a:t>conformity</a:t>
            </a:r>
            <a:r>
              <a:rPr lang="hr-HR" sz="2000" dirty="0">
                <a:solidFill>
                  <a:srgbClr val="0070C0"/>
                </a:solidFill>
              </a:rPr>
              <a:t> </a:t>
            </a:r>
            <a:r>
              <a:rPr lang="en-US" sz="2000" dirty="0">
                <a:solidFill>
                  <a:srgbClr val="0070C0"/>
                </a:solidFill>
              </a:rPr>
              <a:t>with the requirements of the standard - at least ON</a:t>
            </a:r>
            <a:r>
              <a:rPr lang="hr-HR" sz="2000" dirty="0">
                <a:solidFill>
                  <a:srgbClr val="0070C0"/>
                </a:solidFill>
              </a:rPr>
              <a:t>C</a:t>
            </a:r>
            <a:r>
              <a:rPr lang="en-US" sz="2000" dirty="0">
                <a:solidFill>
                  <a:srgbClr val="0070C0"/>
                </a:solidFill>
              </a:rPr>
              <a:t>E </a:t>
            </a:r>
            <a:r>
              <a:rPr lang="hr-HR" sz="2000" dirty="0">
                <a:solidFill>
                  <a:srgbClr val="0070C0"/>
                </a:solidFill>
              </a:rPr>
              <a:t>A </a:t>
            </a:r>
            <a:r>
              <a:rPr lang="en-US" sz="2000" dirty="0">
                <a:solidFill>
                  <a:srgbClr val="0070C0"/>
                </a:solidFill>
              </a:rPr>
              <a:t>YEAR</a:t>
            </a:r>
            <a:endParaRPr lang="pl-PL" sz="2000" dirty="0">
              <a:solidFill>
                <a:srgbClr val="0070C0"/>
              </a:solidFill>
            </a:endParaRPr>
          </a:p>
          <a:p>
            <a:pPr marL="0" lvl="1">
              <a:spcBef>
                <a:spcPct val="20000"/>
              </a:spcBef>
            </a:pPr>
            <a:r>
              <a:rPr lang="pl-PL" sz="2000" dirty="0">
                <a:solidFill>
                  <a:srgbClr val="0070C0"/>
                </a:solidFill>
              </a:rPr>
              <a:t>The following should be done:</a:t>
            </a:r>
          </a:p>
          <a:p>
            <a:pPr marL="342900" lvl="1" indent="-342900">
              <a:spcBef>
                <a:spcPct val="20000"/>
              </a:spcBef>
              <a:buFontTx/>
              <a:buChar char="-"/>
            </a:pPr>
            <a:r>
              <a:rPr lang="en-US" sz="2000" dirty="0">
                <a:solidFill>
                  <a:srgbClr val="0070C0"/>
                </a:solidFill>
              </a:rPr>
              <a:t>carry out audits according to the established audit program</a:t>
            </a:r>
            <a:r>
              <a:rPr lang="hr-HR" sz="2000" dirty="0">
                <a:solidFill>
                  <a:srgbClr val="0070C0"/>
                </a:solidFill>
              </a:rPr>
              <a:t>me</a:t>
            </a:r>
            <a:endParaRPr lang="pl-PL" sz="2000" dirty="0">
              <a:solidFill>
                <a:srgbClr val="0070C0"/>
              </a:solidFill>
            </a:endParaRPr>
          </a:p>
          <a:p>
            <a:pPr marL="342900" lvl="1" indent="-342900">
              <a:spcBef>
                <a:spcPct val="20000"/>
              </a:spcBef>
              <a:buFontTx/>
              <a:buChar char="-"/>
            </a:pPr>
            <a:r>
              <a:rPr lang="pl-PL" sz="2000" dirty="0">
                <a:solidFill>
                  <a:srgbClr val="0070C0"/>
                </a:solidFill>
              </a:rPr>
              <a:t>organize by quality representative</a:t>
            </a:r>
          </a:p>
          <a:p>
            <a:pPr marL="342900" lvl="1" indent="-342900">
              <a:spcBef>
                <a:spcPct val="20000"/>
              </a:spcBef>
              <a:buFontTx/>
              <a:buChar char="-"/>
            </a:pPr>
            <a:r>
              <a:rPr lang="en-US" sz="2000" dirty="0">
                <a:solidFill>
                  <a:srgbClr val="0070C0"/>
                </a:solidFill>
              </a:rPr>
              <a:t>ensure that audits are carried out by </a:t>
            </a:r>
            <a:r>
              <a:rPr lang="hr-HR" sz="2000" dirty="0" err="1">
                <a:solidFill>
                  <a:srgbClr val="0070C0"/>
                </a:solidFill>
              </a:rPr>
              <a:t>qualified</a:t>
            </a:r>
            <a:r>
              <a:rPr lang="hr-HR" sz="2000" dirty="0">
                <a:solidFill>
                  <a:srgbClr val="0070C0"/>
                </a:solidFill>
              </a:rPr>
              <a:t> </a:t>
            </a:r>
            <a:r>
              <a:rPr lang="en-US" sz="2000" dirty="0">
                <a:solidFill>
                  <a:srgbClr val="0070C0"/>
                </a:solidFill>
              </a:rPr>
              <a:t>and independent persons</a:t>
            </a:r>
            <a:endParaRPr lang="pl-PL" sz="2000" dirty="0">
              <a:solidFill>
                <a:srgbClr val="0070C0"/>
              </a:solidFill>
            </a:endParaRPr>
          </a:p>
          <a:p>
            <a:pPr marL="342900" lvl="1" indent="-342900">
              <a:spcBef>
                <a:spcPct val="20000"/>
              </a:spcBef>
              <a:buFontTx/>
              <a:buChar char="-"/>
            </a:pPr>
            <a:r>
              <a:rPr lang="hr-HR" sz="2000" dirty="0">
                <a:solidFill>
                  <a:srgbClr val="0070C0"/>
                </a:solidFill>
              </a:rPr>
              <a:t>t</a:t>
            </a:r>
            <a:r>
              <a:rPr lang="en-US" sz="2000" dirty="0" err="1">
                <a:solidFill>
                  <a:srgbClr val="0070C0"/>
                </a:solidFill>
              </a:rPr>
              <a:t>ake</a:t>
            </a:r>
            <a:r>
              <a:rPr lang="en-US" sz="2000" dirty="0">
                <a:solidFill>
                  <a:srgbClr val="0070C0"/>
                </a:solidFill>
              </a:rPr>
              <a:t> the necessary action when the audit findings point to the</a:t>
            </a:r>
            <a:r>
              <a:rPr lang="hr-HR" sz="2000" dirty="0">
                <a:solidFill>
                  <a:srgbClr val="0070C0"/>
                </a:solidFill>
              </a:rPr>
              <a:t> </a:t>
            </a:r>
            <a:r>
              <a:rPr lang="en-US" sz="2000" dirty="0">
                <a:solidFill>
                  <a:srgbClr val="0070C0"/>
                </a:solidFill>
              </a:rPr>
              <a:t>deviation</a:t>
            </a:r>
            <a:endParaRPr lang="pl-PL" sz="2000" dirty="0">
              <a:solidFill>
                <a:srgbClr val="0070C0"/>
              </a:solidFill>
            </a:endParaRPr>
          </a:p>
          <a:p>
            <a:pPr marL="342900" lvl="1" indent="-342900">
              <a:spcBef>
                <a:spcPct val="20000"/>
              </a:spcBef>
              <a:buFontTx/>
              <a:buChar char="-"/>
            </a:pPr>
            <a:r>
              <a:rPr lang="pl-PL" sz="2000" dirty="0">
                <a:solidFill>
                  <a:srgbClr val="0070C0"/>
                </a:solidFill>
              </a:rPr>
              <a:t>record the audit record</a:t>
            </a:r>
          </a:p>
          <a:p>
            <a:pPr marL="0" lvl="1">
              <a:spcBef>
                <a:spcPct val="20000"/>
              </a:spcBef>
            </a:pPr>
            <a:r>
              <a:rPr lang="en-US" sz="2000" dirty="0" smtClean="0">
                <a:solidFill>
                  <a:srgbClr val="0070C0"/>
                </a:solidFill>
              </a:rPr>
              <a:t>The </a:t>
            </a:r>
            <a:r>
              <a:rPr lang="en-US" sz="2000" dirty="0">
                <a:solidFill>
                  <a:srgbClr val="0070C0"/>
                </a:solidFill>
              </a:rPr>
              <a:t>application of </a:t>
            </a:r>
            <a:r>
              <a:rPr lang="hr-HR" sz="2000" dirty="0" err="1">
                <a:solidFill>
                  <a:srgbClr val="0070C0"/>
                </a:solidFill>
              </a:rPr>
              <a:t>internal</a:t>
            </a:r>
            <a:r>
              <a:rPr lang="hr-HR" sz="2000" dirty="0">
                <a:solidFill>
                  <a:srgbClr val="0070C0"/>
                </a:solidFill>
              </a:rPr>
              <a:t> </a:t>
            </a:r>
            <a:r>
              <a:rPr lang="hr-HR" sz="2000" dirty="0" err="1">
                <a:solidFill>
                  <a:srgbClr val="0070C0"/>
                </a:solidFill>
              </a:rPr>
              <a:t>audit</a:t>
            </a:r>
            <a:r>
              <a:rPr lang="hr-HR" sz="2000" dirty="0">
                <a:solidFill>
                  <a:srgbClr val="0070C0"/>
                </a:solidFill>
              </a:rPr>
              <a:t> </a:t>
            </a:r>
            <a:r>
              <a:rPr lang="en-US" sz="2000" dirty="0">
                <a:solidFill>
                  <a:srgbClr val="0070C0"/>
                </a:solidFill>
              </a:rPr>
              <a:t>can be described in the appropriate</a:t>
            </a:r>
            <a:r>
              <a:rPr lang="hr-HR" sz="2000" dirty="0">
                <a:solidFill>
                  <a:srgbClr val="0070C0"/>
                </a:solidFill>
              </a:rPr>
              <a:t> </a:t>
            </a:r>
            <a:r>
              <a:rPr lang="en-US" sz="2000" b="1" i="1" dirty="0">
                <a:solidFill>
                  <a:srgbClr val="0070C0"/>
                </a:solidFill>
              </a:rPr>
              <a:t>documented</a:t>
            </a:r>
            <a:r>
              <a:rPr lang="hr-HR" sz="2000" b="1" i="1" dirty="0">
                <a:solidFill>
                  <a:srgbClr val="0070C0"/>
                </a:solidFill>
              </a:rPr>
              <a:t> </a:t>
            </a:r>
            <a:r>
              <a:rPr lang="en-US" sz="2000" b="1" i="1" dirty="0">
                <a:solidFill>
                  <a:srgbClr val="0070C0"/>
                </a:solidFill>
              </a:rPr>
              <a:t>procedure</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674912157"/>
      </p:ext>
    </p:extLst>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78313"/>
          </a:xfrm>
          <a:prstGeom prst="rect">
            <a:avLst/>
          </a:prstGeom>
        </p:spPr>
        <p:txBody>
          <a:bodyPr wrap="square">
            <a:spAutoFit/>
          </a:bodyPr>
          <a:lstStyle/>
          <a:p>
            <a:pPr marL="0" lvl="1">
              <a:spcBef>
                <a:spcPct val="20000"/>
              </a:spcBef>
            </a:pPr>
            <a:r>
              <a:rPr lang="hr-BA" sz="2400" b="1" dirty="0">
                <a:solidFill>
                  <a:srgbClr val="1F497D"/>
                </a:solidFill>
              </a:rPr>
              <a:t>4.15 MANAGEMENT REVIEW</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In accordance with the pre-established plan and procedure, the </a:t>
            </a:r>
            <a:r>
              <a:rPr lang="hr-HR" sz="2000" dirty="0">
                <a:solidFill>
                  <a:srgbClr val="0070C0"/>
                </a:solidFill>
              </a:rPr>
              <a:t>l</a:t>
            </a:r>
            <a:r>
              <a:rPr lang="en-US" sz="2000" dirty="0" err="1">
                <a:solidFill>
                  <a:srgbClr val="0070C0"/>
                </a:solidFill>
              </a:rPr>
              <a:t>aboratory</a:t>
            </a:r>
            <a:r>
              <a:rPr lang="hr-HR" sz="2000" dirty="0">
                <a:solidFill>
                  <a:srgbClr val="0070C0"/>
                </a:solidFill>
              </a:rPr>
              <a:t> </a:t>
            </a:r>
            <a:r>
              <a:rPr lang="hr-HR" sz="2000" dirty="0" err="1">
                <a:solidFill>
                  <a:srgbClr val="0070C0"/>
                </a:solidFill>
              </a:rPr>
              <a:t>management</a:t>
            </a:r>
            <a:r>
              <a:rPr lang="hr-HR" sz="2000" dirty="0">
                <a:solidFill>
                  <a:srgbClr val="0070C0"/>
                </a:solidFill>
              </a:rPr>
              <a:t> </a:t>
            </a:r>
            <a:r>
              <a:rPr lang="hr-HR" sz="2000" dirty="0" err="1">
                <a:solidFill>
                  <a:srgbClr val="0070C0"/>
                </a:solidFill>
              </a:rPr>
              <a:t>shall</a:t>
            </a:r>
            <a:r>
              <a:rPr lang="hr-HR" sz="2000" dirty="0">
                <a:solidFill>
                  <a:srgbClr val="0070C0"/>
                </a:solidFill>
              </a:rPr>
              <a:t> </a:t>
            </a:r>
            <a:r>
              <a:rPr lang="en-US" sz="2000" dirty="0">
                <a:solidFill>
                  <a:srgbClr val="0070C0"/>
                </a:solidFill>
              </a:rPr>
              <a:t>periodically carry out the assessment of the laboratory</a:t>
            </a:r>
            <a:r>
              <a:rPr lang="hr-HR" sz="2000" dirty="0">
                <a:solidFill>
                  <a:srgbClr val="0070C0"/>
                </a:solidFill>
              </a:rPr>
              <a:t> </a:t>
            </a:r>
            <a:r>
              <a:rPr lang="en-US" sz="2000" dirty="0">
                <a:solidFill>
                  <a:srgbClr val="0070C0"/>
                </a:solidFill>
              </a:rPr>
              <a:t>management system to ensure it</a:t>
            </a:r>
            <a:r>
              <a:rPr lang="hr-HR" sz="2000" dirty="0">
                <a:solidFill>
                  <a:srgbClr val="0070C0"/>
                </a:solidFill>
              </a:rPr>
              <a:t>s </a:t>
            </a:r>
            <a:r>
              <a:rPr lang="hr-HR" sz="2000" dirty="0" err="1">
                <a:solidFill>
                  <a:srgbClr val="0070C0"/>
                </a:solidFill>
              </a:rPr>
              <a:t>permanent</a:t>
            </a:r>
            <a:r>
              <a:rPr lang="hr-HR" sz="2000" dirty="0">
                <a:solidFill>
                  <a:srgbClr val="0070C0"/>
                </a:solidFill>
              </a:rPr>
              <a:t> </a:t>
            </a:r>
            <a:r>
              <a:rPr lang="en-US" sz="2000" dirty="0">
                <a:solidFill>
                  <a:srgbClr val="0070C0"/>
                </a:solidFill>
              </a:rPr>
              <a:t>suitability and efficiency - at least ON</a:t>
            </a:r>
            <a:r>
              <a:rPr lang="hr-HR" sz="2000" dirty="0">
                <a:solidFill>
                  <a:srgbClr val="0070C0"/>
                </a:solidFill>
              </a:rPr>
              <a:t>C</a:t>
            </a:r>
            <a:r>
              <a:rPr lang="en-US" sz="2000" dirty="0">
                <a:solidFill>
                  <a:srgbClr val="0070C0"/>
                </a:solidFill>
              </a:rPr>
              <a:t>E</a:t>
            </a:r>
            <a:r>
              <a:rPr lang="hr-HR" sz="2000" dirty="0">
                <a:solidFill>
                  <a:srgbClr val="0070C0"/>
                </a:solidFill>
              </a:rPr>
              <a:t> A</a:t>
            </a:r>
            <a:r>
              <a:rPr lang="en-US" sz="2000" dirty="0">
                <a:solidFill>
                  <a:srgbClr val="0070C0"/>
                </a:solidFill>
              </a:rPr>
              <a:t> YEAR</a:t>
            </a:r>
            <a:endParaRPr lang="pl-PL" sz="2000" dirty="0">
              <a:solidFill>
                <a:srgbClr val="0070C0"/>
              </a:solidFill>
            </a:endParaRPr>
          </a:p>
          <a:p>
            <a:pPr marL="0" lvl="1">
              <a:spcBef>
                <a:spcPct val="20000"/>
              </a:spcBef>
            </a:pPr>
            <a:r>
              <a:rPr lang="pl-PL" sz="2000" dirty="0">
                <a:solidFill>
                  <a:srgbClr val="0070C0"/>
                </a:solidFill>
              </a:rPr>
              <a:t>Management review includes:</a:t>
            </a:r>
          </a:p>
          <a:p>
            <a:pPr marL="0" lvl="1">
              <a:spcBef>
                <a:spcPct val="20000"/>
              </a:spcBef>
            </a:pPr>
            <a:r>
              <a:rPr lang="pl-PL" sz="2000" dirty="0">
                <a:solidFill>
                  <a:srgbClr val="0070C0"/>
                </a:solidFill>
              </a:rPr>
              <a:t>- </a:t>
            </a:r>
            <a:r>
              <a:rPr lang="en-US" sz="2000" dirty="0">
                <a:solidFill>
                  <a:srgbClr val="0070C0"/>
                </a:solidFill>
              </a:rPr>
              <a:t>suitability of policies and procedures</a:t>
            </a:r>
            <a:endParaRPr lang="pl-PL" sz="2000" dirty="0">
              <a:solidFill>
                <a:srgbClr val="0070C0"/>
              </a:solidFill>
            </a:endParaRPr>
          </a:p>
          <a:p>
            <a:pPr marL="0" lvl="1">
              <a:spcBef>
                <a:spcPct val="20000"/>
              </a:spcBef>
            </a:pPr>
            <a:r>
              <a:rPr lang="pl-PL" sz="2000" dirty="0">
                <a:solidFill>
                  <a:srgbClr val="0070C0"/>
                </a:solidFill>
              </a:rPr>
              <a:t>- </a:t>
            </a:r>
            <a:r>
              <a:rPr lang="en-US" sz="2000" dirty="0">
                <a:solidFill>
                  <a:srgbClr val="0070C0"/>
                </a:solidFill>
              </a:rPr>
              <a:t>reports of management and supervisory staff</a:t>
            </a:r>
            <a:endParaRPr lang="pl-PL" sz="2000" dirty="0">
              <a:solidFill>
                <a:srgbClr val="0070C0"/>
              </a:solidFill>
            </a:endParaRPr>
          </a:p>
          <a:p>
            <a:pPr marL="0" lvl="1">
              <a:spcBef>
                <a:spcPct val="20000"/>
              </a:spcBef>
            </a:pPr>
            <a:r>
              <a:rPr lang="pl-PL" sz="2000" dirty="0">
                <a:solidFill>
                  <a:srgbClr val="0070C0"/>
                </a:solidFill>
              </a:rPr>
              <a:t>- </a:t>
            </a:r>
            <a:r>
              <a:rPr lang="en-US" sz="2000" dirty="0">
                <a:solidFill>
                  <a:srgbClr val="0070C0"/>
                </a:solidFill>
              </a:rPr>
              <a:t>the results of the latest internal audits</a:t>
            </a:r>
            <a:endParaRPr lang="pl-PL" sz="2000" dirty="0">
              <a:solidFill>
                <a:srgbClr val="0070C0"/>
              </a:solidFill>
            </a:endParaRPr>
          </a:p>
          <a:p>
            <a:pPr marL="0" lvl="1">
              <a:spcBef>
                <a:spcPct val="20000"/>
              </a:spcBef>
            </a:pPr>
            <a:r>
              <a:rPr lang="pl-PL" sz="2000" dirty="0">
                <a:solidFill>
                  <a:srgbClr val="0070C0"/>
                </a:solidFill>
              </a:rPr>
              <a:t>- corrective and preventive actions</a:t>
            </a:r>
          </a:p>
          <a:p>
            <a:pPr marL="0" lvl="1">
              <a:spcBef>
                <a:spcPct val="20000"/>
              </a:spcBef>
            </a:pPr>
            <a:r>
              <a:rPr lang="pl-PL" sz="2000" dirty="0">
                <a:solidFill>
                  <a:srgbClr val="0070C0"/>
                </a:solidFill>
              </a:rPr>
              <a:t>- </a:t>
            </a:r>
            <a:r>
              <a:rPr lang="en-US" sz="2000" dirty="0">
                <a:solidFill>
                  <a:srgbClr val="0070C0"/>
                </a:solidFill>
              </a:rPr>
              <a:t>assessments carried out by external bodies</a:t>
            </a:r>
            <a:endParaRPr lang="pl-PL" sz="2000" dirty="0">
              <a:solidFill>
                <a:srgbClr val="0070C0"/>
              </a:solidFill>
            </a:endParaRPr>
          </a:p>
          <a:p>
            <a:pPr marL="0" lvl="1">
              <a:spcBef>
                <a:spcPct val="20000"/>
              </a:spcBef>
            </a:pPr>
            <a:r>
              <a:rPr lang="pl-PL" sz="2000" dirty="0">
                <a:solidFill>
                  <a:srgbClr val="0070C0"/>
                </a:solidFill>
              </a:rPr>
              <a:t>- </a:t>
            </a:r>
            <a:r>
              <a:rPr lang="en-US" sz="2000" dirty="0">
                <a:solidFill>
                  <a:srgbClr val="0070C0"/>
                </a:solidFill>
              </a:rPr>
              <a:t>results of </a:t>
            </a:r>
            <a:r>
              <a:rPr lang="en-US" sz="2000" dirty="0" err="1">
                <a:solidFill>
                  <a:srgbClr val="0070C0"/>
                </a:solidFill>
              </a:rPr>
              <a:t>interlaboratory</a:t>
            </a:r>
            <a:r>
              <a:rPr lang="en-US" sz="2000" dirty="0">
                <a:solidFill>
                  <a:srgbClr val="0070C0"/>
                </a:solidFill>
              </a:rPr>
              <a:t> comparisons or testing of abilities</a:t>
            </a:r>
            <a:endParaRPr lang="pl-PL" sz="2000" dirty="0">
              <a:solidFill>
                <a:srgbClr val="0070C0"/>
              </a:solidFill>
            </a:endParaRPr>
          </a:p>
          <a:p>
            <a:pPr marL="0" lvl="1">
              <a:spcBef>
                <a:spcPct val="20000"/>
              </a:spcBef>
            </a:pPr>
            <a:r>
              <a:rPr lang="pl-PL" sz="2000" dirty="0">
                <a:solidFill>
                  <a:srgbClr val="0070C0"/>
                </a:solidFill>
              </a:rPr>
              <a:t>- </a:t>
            </a:r>
            <a:r>
              <a:rPr lang="en-US" sz="2000" dirty="0">
                <a:solidFill>
                  <a:srgbClr val="0070C0"/>
                </a:solidFill>
              </a:rPr>
              <a:t>changes in scope and type of work</a:t>
            </a:r>
            <a:endParaRPr lang="pl-PL" sz="2000" dirty="0">
              <a:solidFill>
                <a:srgbClr val="0070C0"/>
              </a:solidFill>
            </a:endParaRPr>
          </a:p>
        </p:txBody>
      </p:sp>
      <p:sp>
        <p:nvSpPr>
          <p:cNvPr id="12" name="TextBox 11"/>
          <p:cNvSpPr txBox="1"/>
          <p:nvPr/>
        </p:nvSpPr>
        <p:spPr>
          <a:xfrm>
            <a:off x="133165" y="5431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98079348"/>
      </p:ext>
    </p:extLst>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031873"/>
          </a:xfrm>
          <a:prstGeom prst="rect">
            <a:avLst/>
          </a:prstGeom>
        </p:spPr>
        <p:txBody>
          <a:bodyPr wrap="square">
            <a:spAutoFit/>
          </a:bodyPr>
          <a:lstStyle/>
          <a:p>
            <a:pPr marL="0" lvl="1">
              <a:spcBef>
                <a:spcPct val="20000"/>
              </a:spcBef>
            </a:pPr>
            <a:r>
              <a:rPr lang="hr-BA" sz="2400" b="1" dirty="0">
                <a:solidFill>
                  <a:srgbClr val="1F497D"/>
                </a:solidFill>
              </a:rPr>
              <a:t>4.15 MANAGEMENT REVIEW</a:t>
            </a:r>
          </a:p>
          <a:p>
            <a:pPr marL="0" lvl="1">
              <a:spcBef>
                <a:spcPct val="20000"/>
              </a:spcBef>
            </a:pPr>
            <a:endParaRPr lang="pl-PL" sz="2000" b="1" dirty="0">
              <a:solidFill>
                <a:srgbClr val="0070C0"/>
              </a:solidFill>
            </a:endParaRPr>
          </a:p>
          <a:p>
            <a:pPr marL="0" lvl="1">
              <a:spcBef>
                <a:spcPct val="20000"/>
              </a:spcBef>
            </a:pPr>
            <a:r>
              <a:rPr lang="pl-PL" sz="2000" dirty="0">
                <a:solidFill>
                  <a:srgbClr val="0070C0"/>
                </a:solidFill>
              </a:rPr>
              <a:t>- feedback from the customer</a:t>
            </a:r>
          </a:p>
          <a:p>
            <a:pPr marL="0" lvl="1">
              <a:spcBef>
                <a:spcPct val="20000"/>
              </a:spcBef>
            </a:pPr>
            <a:r>
              <a:rPr lang="pl-PL" sz="2000" dirty="0">
                <a:solidFill>
                  <a:srgbClr val="0070C0"/>
                </a:solidFill>
              </a:rPr>
              <a:t>- complaints</a:t>
            </a:r>
          </a:p>
          <a:p>
            <a:pPr marL="0" lvl="1">
              <a:spcBef>
                <a:spcPct val="20000"/>
              </a:spcBef>
            </a:pPr>
            <a:r>
              <a:rPr lang="pl-PL" sz="2000" dirty="0">
                <a:solidFill>
                  <a:srgbClr val="0070C0"/>
                </a:solidFill>
              </a:rPr>
              <a:t>- recommendations for improvement</a:t>
            </a:r>
          </a:p>
          <a:p>
            <a:pPr marL="0" lvl="1">
              <a:spcBef>
                <a:spcPct val="20000"/>
              </a:spcBef>
            </a:pPr>
            <a:r>
              <a:rPr lang="pl-PL" sz="2000" dirty="0">
                <a:solidFill>
                  <a:srgbClr val="0070C0"/>
                </a:solidFill>
              </a:rPr>
              <a:t>- </a:t>
            </a:r>
            <a:r>
              <a:rPr lang="en-US" sz="2000" dirty="0">
                <a:solidFill>
                  <a:srgbClr val="0070C0"/>
                </a:solidFill>
              </a:rPr>
              <a:t>other important factors, such as quality management, resources and </a:t>
            </a:r>
            <a:r>
              <a:rPr lang="hr-HR" sz="2000" dirty="0" err="1">
                <a:solidFill>
                  <a:srgbClr val="0070C0"/>
                </a:solidFill>
              </a:rPr>
              <a:t>staff</a:t>
            </a:r>
            <a:r>
              <a:rPr lang="hr-HR" sz="2000" dirty="0">
                <a:solidFill>
                  <a:srgbClr val="0070C0"/>
                </a:solidFill>
              </a:rPr>
              <a:t> </a:t>
            </a:r>
            <a:r>
              <a:rPr lang="en-US" sz="2000" dirty="0">
                <a:solidFill>
                  <a:srgbClr val="0070C0"/>
                </a:solidFill>
              </a:rPr>
              <a:t>training</a:t>
            </a:r>
            <a:r>
              <a:rPr lang="pl-PL" sz="2000" dirty="0">
                <a:solidFill>
                  <a:srgbClr val="0070C0"/>
                </a:solidFill>
              </a:rPr>
              <a:t>.</a:t>
            </a:r>
          </a:p>
          <a:p>
            <a:pPr marL="342900" lvl="1" indent="-342900">
              <a:spcBef>
                <a:spcPct val="20000"/>
              </a:spcBef>
              <a:buFontTx/>
              <a:buChar char="-"/>
            </a:pPr>
            <a:endParaRPr lang="pl-PL" sz="2000" dirty="0">
              <a:solidFill>
                <a:srgbClr val="0070C0"/>
              </a:solidFill>
            </a:endParaRPr>
          </a:p>
          <a:p>
            <a:pPr marL="342900" lvl="1" indent="-342900">
              <a:spcBef>
                <a:spcPct val="20000"/>
              </a:spcBef>
              <a:buFontTx/>
              <a:buChar char="-"/>
            </a:pPr>
            <a:endParaRPr lang="pl-PL" sz="2000" dirty="0">
              <a:solidFill>
                <a:srgbClr val="0070C0"/>
              </a:solidFill>
            </a:endParaRPr>
          </a:p>
          <a:p>
            <a:pPr marL="0" lvl="1">
              <a:spcBef>
                <a:spcPct val="20000"/>
              </a:spcBef>
            </a:pPr>
            <a:r>
              <a:rPr lang="en-US" sz="2000" dirty="0">
                <a:solidFill>
                  <a:srgbClr val="0070C0"/>
                </a:solidFill>
              </a:rPr>
              <a:t>The application of </a:t>
            </a:r>
            <a:r>
              <a:rPr lang="hr-HR" sz="2000" dirty="0" err="1">
                <a:solidFill>
                  <a:srgbClr val="0070C0"/>
                </a:solidFill>
              </a:rPr>
              <a:t>management</a:t>
            </a:r>
            <a:r>
              <a:rPr lang="hr-HR" sz="2000" dirty="0">
                <a:solidFill>
                  <a:srgbClr val="0070C0"/>
                </a:solidFill>
              </a:rPr>
              <a:t> </a:t>
            </a:r>
            <a:r>
              <a:rPr lang="hr-HR" sz="2000" dirty="0" err="1">
                <a:solidFill>
                  <a:srgbClr val="0070C0"/>
                </a:solidFill>
              </a:rPr>
              <a:t>review</a:t>
            </a:r>
            <a:r>
              <a:rPr lang="hr-HR" sz="2000" dirty="0">
                <a:solidFill>
                  <a:srgbClr val="0070C0"/>
                </a:solidFill>
              </a:rPr>
              <a:t> </a:t>
            </a:r>
            <a:r>
              <a:rPr lang="en-US" sz="2000" dirty="0">
                <a:solidFill>
                  <a:srgbClr val="0070C0"/>
                </a:solidFill>
              </a:rPr>
              <a:t>can be described in the appropriate</a:t>
            </a:r>
            <a:r>
              <a:rPr lang="hr-HR" sz="2000" dirty="0">
                <a:solidFill>
                  <a:srgbClr val="0070C0"/>
                </a:solidFill>
              </a:rPr>
              <a:t> </a:t>
            </a:r>
            <a:r>
              <a:rPr lang="en-US" sz="2000" b="1" i="1" dirty="0">
                <a:solidFill>
                  <a:srgbClr val="0070C0"/>
                </a:solidFill>
              </a:rPr>
              <a:t>documented</a:t>
            </a:r>
            <a:r>
              <a:rPr lang="hr-HR" sz="2000" b="1" i="1" dirty="0">
                <a:solidFill>
                  <a:srgbClr val="0070C0"/>
                </a:solidFill>
              </a:rPr>
              <a:t> </a:t>
            </a:r>
            <a:r>
              <a:rPr lang="en-US" sz="2000" b="1" i="1" dirty="0">
                <a:solidFill>
                  <a:srgbClr val="0070C0"/>
                </a:solidFill>
              </a:rPr>
              <a:t>procedure</a:t>
            </a:r>
            <a:r>
              <a:rPr lang="pl-PL" sz="2000" dirty="0">
                <a:solidFill>
                  <a:srgbClr val="0070C0"/>
                </a:solidFill>
              </a:rPr>
              <a:t>.</a:t>
            </a:r>
          </a:p>
        </p:txBody>
      </p:sp>
      <p:sp>
        <p:nvSpPr>
          <p:cNvPr id="12" name="TextBox 11"/>
          <p:cNvSpPr txBox="1"/>
          <p:nvPr/>
        </p:nvSpPr>
        <p:spPr>
          <a:xfrm>
            <a:off x="133165" y="55443"/>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996560505"/>
      </p:ext>
    </p:extLst>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832092"/>
          </a:xfrm>
          <a:prstGeom prst="rect">
            <a:avLst/>
          </a:prstGeom>
        </p:spPr>
        <p:txBody>
          <a:bodyPr wrap="square">
            <a:spAutoFit/>
          </a:bodyPr>
          <a:lstStyle/>
          <a:p>
            <a:pPr marL="0" lvl="1">
              <a:spcBef>
                <a:spcPct val="20000"/>
              </a:spcBef>
            </a:pPr>
            <a:r>
              <a:rPr lang="hr-BA" sz="2400" b="1" dirty="0">
                <a:solidFill>
                  <a:srgbClr val="1F497D"/>
                </a:solidFill>
              </a:rPr>
              <a:t>5.1 GENERAL</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Many factors determine the accuracy and reliability of testing and/or calibration</a:t>
            </a:r>
            <a:r>
              <a:rPr lang="hr-HR" sz="2000" dirty="0">
                <a:solidFill>
                  <a:srgbClr val="0070C0"/>
                </a:solidFill>
              </a:rPr>
              <a:t> </a:t>
            </a:r>
            <a:r>
              <a:rPr lang="en-US" sz="2000" dirty="0">
                <a:solidFill>
                  <a:srgbClr val="0070C0"/>
                </a:solidFill>
              </a:rPr>
              <a:t>conducted by the laboratory</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These factors include contributions of:</a:t>
            </a:r>
          </a:p>
          <a:p>
            <a:pPr marL="0" lvl="1">
              <a:spcBef>
                <a:spcPct val="20000"/>
              </a:spcBef>
            </a:pPr>
            <a:r>
              <a:rPr lang="pl-PL" sz="2000" dirty="0">
                <a:solidFill>
                  <a:srgbClr val="0070C0"/>
                </a:solidFill>
              </a:rPr>
              <a:t>	human factors (5.2)</a:t>
            </a:r>
          </a:p>
          <a:p>
            <a:pPr marL="0" lvl="1">
              <a:spcBef>
                <a:spcPct val="20000"/>
              </a:spcBef>
            </a:pPr>
            <a:r>
              <a:rPr lang="pl-PL" sz="2000" dirty="0">
                <a:solidFill>
                  <a:srgbClr val="0070C0"/>
                </a:solidFill>
              </a:rPr>
              <a:t>	accommodation and environment conditions (5.3)</a:t>
            </a:r>
          </a:p>
          <a:p>
            <a:pPr marL="0" lvl="1">
              <a:spcBef>
                <a:spcPct val="20000"/>
              </a:spcBef>
            </a:pPr>
            <a:r>
              <a:rPr lang="pl-PL" sz="2000" dirty="0">
                <a:solidFill>
                  <a:srgbClr val="0070C0"/>
                </a:solidFill>
              </a:rPr>
              <a:t>	t</a:t>
            </a:r>
            <a:r>
              <a:rPr lang="en-US" sz="2000" dirty="0" err="1">
                <a:solidFill>
                  <a:srgbClr val="0070C0"/>
                </a:solidFill>
              </a:rPr>
              <a:t>est</a:t>
            </a:r>
            <a:r>
              <a:rPr lang="hr-HR" sz="2000" dirty="0">
                <a:solidFill>
                  <a:srgbClr val="0070C0"/>
                </a:solidFill>
              </a:rPr>
              <a:t>ing</a:t>
            </a:r>
            <a:r>
              <a:rPr lang="en-US" sz="2000" dirty="0">
                <a:solidFill>
                  <a:srgbClr val="0070C0"/>
                </a:solidFill>
              </a:rPr>
              <a:t> and calibration methods and their validation</a:t>
            </a:r>
            <a:r>
              <a:rPr lang="pl-PL" sz="2000" dirty="0">
                <a:solidFill>
                  <a:srgbClr val="0070C0"/>
                </a:solidFill>
              </a:rPr>
              <a:t> (5.4)</a:t>
            </a:r>
          </a:p>
          <a:p>
            <a:pPr marL="0" lvl="1">
              <a:spcBef>
                <a:spcPct val="20000"/>
              </a:spcBef>
            </a:pPr>
            <a:r>
              <a:rPr lang="pl-PL" sz="2000" dirty="0">
                <a:solidFill>
                  <a:srgbClr val="0070C0"/>
                </a:solidFill>
              </a:rPr>
              <a:t>	equipment (5.5)</a:t>
            </a:r>
          </a:p>
          <a:p>
            <a:pPr marL="0" lvl="1">
              <a:spcBef>
                <a:spcPct val="20000"/>
              </a:spcBef>
            </a:pPr>
            <a:r>
              <a:rPr lang="pl-PL" sz="2000" dirty="0">
                <a:solidFill>
                  <a:srgbClr val="0070C0"/>
                </a:solidFill>
              </a:rPr>
              <a:t>	measurement traceability (5.6)</a:t>
            </a:r>
          </a:p>
          <a:p>
            <a:pPr marL="0" lvl="1">
              <a:spcBef>
                <a:spcPct val="20000"/>
              </a:spcBef>
            </a:pPr>
            <a:r>
              <a:rPr lang="pl-PL" sz="2000" dirty="0">
                <a:solidFill>
                  <a:srgbClr val="0070C0"/>
                </a:solidFill>
              </a:rPr>
              <a:t>	sampling (5.7)</a:t>
            </a:r>
          </a:p>
          <a:p>
            <a:pPr marL="0" lvl="1">
              <a:spcBef>
                <a:spcPct val="20000"/>
              </a:spcBef>
            </a:pPr>
            <a:r>
              <a:rPr lang="pl-PL" sz="2000" dirty="0">
                <a:solidFill>
                  <a:srgbClr val="0070C0"/>
                </a:solidFill>
              </a:rPr>
              <a:t>	</a:t>
            </a:r>
            <a:r>
              <a:rPr lang="hr-HR" sz="2000" dirty="0">
                <a:solidFill>
                  <a:srgbClr val="0070C0"/>
                </a:solidFill>
              </a:rPr>
              <a:t>h</a:t>
            </a:r>
            <a:r>
              <a:rPr lang="en-US" sz="2000" dirty="0" err="1">
                <a:solidFill>
                  <a:srgbClr val="0070C0"/>
                </a:solidFill>
              </a:rPr>
              <a:t>andling</a:t>
            </a:r>
            <a:r>
              <a:rPr lang="en-US" sz="2000" dirty="0">
                <a:solidFill>
                  <a:srgbClr val="0070C0"/>
                </a:solidFill>
              </a:rPr>
              <a:t> </a:t>
            </a:r>
            <a:r>
              <a:rPr lang="hr-HR" sz="2000" dirty="0">
                <a:solidFill>
                  <a:srgbClr val="0070C0"/>
                </a:solidFill>
              </a:rPr>
              <a:t>o</a:t>
            </a:r>
            <a:r>
              <a:rPr lang="en-US" sz="2000" dirty="0" err="1">
                <a:solidFill>
                  <a:srgbClr val="0070C0"/>
                </a:solidFill>
              </a:rPr>
              <a:t>bjects</a:t>
            </a:r>
            <a:r>
              <a:rPr lang="en-US" sz="2000" dirty="0">
                <a:solidFill>
                  <a:srgbClr val="0070C0"/>
                </a:solidFill>
              </a:rPr>
              <a:t> for </a:t>
            </a:r>
            <a:r>
              <a:rPr lang="hr-HR" sz="2000" dirty="0">
                <a:solidFill>
                  <a:srgbClr val="0070C0"/>
                </a:solidFill>
              </a:rPr>
              <a:t>t</a:t>
            </a:r>
            <a:r>
              <a:rPr lang="en-US" sz="2000" dirty="0" err="1">
                <a:solidFill>
                  <a:srgbClr val="0070C0"/>
                </a:solidFill>
              </a:rPr>
              <a:t>esting</a:t>
            </a:r>
            <a:r>
              <a:rPr lang="en-US" sz="2000" dirty="0">
                <a:solidFill>
                  <a:srgbClr val="0070C0"/>
                </a:solidFill>
              </a:rPr>
              <a:t> and </a:t>
            </a:r>
            <a:r>
              <a:rPr lang="hr-HR" sz="2000" dirty="0">
                <a:solidFill>
                  <a:srgbClr val="0070C0"/>
                </a:solidFill>
              </a:rPr>
              <a:t>c</a:t>
            </a:r>
            <a:r>
              <a:rPr lang="en-US" sz="2000" dirty="0" err="1">
                <a:solidFill>
                  <a:srgbClr val="0070C0"/>
                </a:solidFill>
              </a:rPr>
              <a:t>alibration</a:t>
            </a:r>
            <a:r>
              <a:rPr lang="hr-HR" sz="2000" dirty="0">
                <a:solidFill>
                  <a:srgbClr val="0070C0"/>
                </a:solidFill>
              </a:rPr>
              <a:t> </a:t>
            </a:r>
            <a:r>
              <a:rPr lang="pl-PL" sz="2000" dirty="0">
                <a:solidFill>
                  <a:srgbClr val="0070C0"/>
                </a:solidFill>
              </a:rPr>
              <a:t>(5.8).</a:t>
            </a:r>
          </a:p>
        </p:txBody>
      </p:sp>
      <p:sp>
        <p:nvSpPr>
          <p:cNvPr id="12" name="TextBox 11"/>
          <p:cNvSpPr txBox="1"/>
          <p:nvPr/>
        </p:nvSpPr>
        <p:spPr>
          <a:xfrm>
            <a:off x="133165" y="148730"/>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248660690"/>
      </p:ext>
    </p:extLst>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154984"/>
          </a:xfrm>
          <a:prstGeom prst="rect">
            <a:avLst/>
          </a:prstGeom>
        </p:spPr>
        <p:txBody>
          <a:bodyPr wrap="square">
            <a:spAutoFit/>
          </a:bodyPr>
          <a:lstStyle/>
          <a:p>
            <a:pPr marL="0" lvl="1">
              <a:spcBef>
                <a:spcPct val="20000"/>
              </a:spcBef>
            </a:pPr>
            <a:r>
              <a:rPr lang="hr-BA" sz="2400" b="1" dirty="0">
                <a:solidFill>
                  <a:srgbClr val="1F497D"/>
                </a:solidFill>
              </a:rPr>
              <a:t>5.2 PERSONNEL</a:t>
            </a:r>
          </a:p>
          <a:p>
            <a:pPr marL="0" lvl="1">
              <a:spcBef>
                <a:spcPct val="20000"/>
              </a:spcBef>
            </a:pPr>
            <a:endParaRPr lang="pl-PL" sz="2000" b="1" dirty="0">
              <a:solidFill>
                <a:srgbClr val="0070C0"/>
              </a:solidFill>
            </a:endParaRPr>
          </a:p>
          <a:p>
            <a:pPr marL="0" lvl="1">
              <a:spcBef>
                <a:spcPct val="20000"/>
              </a:spcBef>
            </a:pPr>
            <a:r>
              <a:rPr lang="pl-PL" sz="2000" dirty="0">
                <a:solidFill>
                  <a:srgbClr val="0070C0"/>
                </a:solidFill>
              </a:rPr>
              <a:t>Personnel – </a:t>
            </a:r>
            <a:r>
              <a:rPr lang="en-US" sz="2000" dirty="0">
                <a:solidFill>
                  <a:srgbClr val="0070C0"/>
                </a:solidFill>
              </a:rPr>
              <a:t>one of the most important pillars of quality</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criteria, powers and responsibilities of the functions must be defined</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Education and training:</a:t>
            </a:r>
          </a:p>
          <a:p>
            <a:pPr marL="342900" lvl="1" indent="-342900">
              <a:spcBef>
                <a:spcPct val="20000"/>
              </a:spcBef>
              <a:buFontTx/>
              <a:buChar char="-"/>
            </a:pPr>
            <a:r>
              <a:rPr lang="en-US" sz="2000" dirty="0">
                <a:solidFill>
                  <a:srgbClr val="0070C0"/>
                </a:solidFill>
              </a:rPr>
              <a:t>initial training (new person, new function</a:t>
            </a:r>
            <a:r>
              <a:rPr lang="pl-PL" sz="2000" dirty="0">
                <a:solidFill>
                  <a:srgbClr val="0070C0"/>
                </a:solidFill>
              </a:rPr>
              <a:t>)</a:t>
            </a:r>
          </a:p>
          <a:p>
            <a:pPr marL="342900" lvl="1" indent="-342900">
              <a:spcBef>
                <a:spcPct val="20000"/>
              </a:spcBef>
              <a:buFontTx/>
              <a:buChar char="-"/>
            </a:pPr>
            <a:r>
              <a:rPr lang="hr-HR" sz="2000" dirty="0">
                <a:solidFill>
                  <a:srgbClr val="0070C0"/>
                </a:solidFill>
              </a:rPr>
              <a:t>c</a:t>
            </a:r>
            <a:r>
              <a:rPr lang="en-US" sz="2000" dirty="0" err="1">
                <a:solidFill>
                  <a:srgbClr val="0070C0"/>
                </a:solidFill>
              </a:rPr>
              <a:t>ontinuous</a:t>
            </a:r>
            <a:r>
              <a:rPr lang="en-US" sz="2000" dirty="0">
                <a:solidFill>
                  <a:srgbClr val="0070C0"/>
                </a:solidFill>
              </a:rPr>
              <a:t> </a:t>
            </a:r>
            <a:r>
              <a:rPr lang="hr-HR" sz="2000" dirty="0" err="1">
                <a:solidFill>
                  <a:srgbClr val="0070C0"/>
                </a:solidFill>
              </a:rPr>
              <a:t>education</a:t>
            </a:r>
            <a:r>
              <a:rPr lang="hr-HR" sz="2000" dirty="0">
                <a:solidFill>
                  <a:srgbClr val="0070C0"/>
                </a:solidFill>
              </a:rPr>
              <a:t> </a:t>
            </a:r>
            <a:r>
              <a:rPr lang="en-US" sz="2000" dirty="0">
                <a:solidFill>
                  <a:srgbClr val="0070C0"/>
                </a:solidFill>
              </a:rPr>
              <a:t>and training (training program</a:t>
            </a:r>
            <a:r>
              <a:rPr lang="hr-HR" sz="2000" dirty="0">
                <a:solidFill>
                  <a:srgbClr val="0070C0"/>
                </a:solidFill>
              </a:rPr>
              <a:t>me</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Management must </a:t>
            </a:r>
            <a:r>
              <a:rPr lang="hr-HR" sz="2000" dirty="0" err="1">
                <a:solidFill>
                  <a:srgbClr val="0070C0"/>
                </a:solidFill>
              </a:rPr>
              <a:t>indicate</a:t>
            </a:r>
            <a:r>
              <a:rPr lang="hr-HR" sz="2000" dirty="0">
                <a:solidFill>
                  <a:srgbClr val="0070C0"/>
                </a:solidFill>
              </a:rPr>
              <a:t> </a:t>
            </a:r>
            <a:r>
              <a:rPr lang="en-US" sz="2000" dirty="0">
                <a:solidFill>
                  <a:srgbClr val="0070C0"/>
                </a:solidFill>
              </a:rPr>
              <a:t>the needs and goals of staff training</a:t>
            </a:r>
            <a:endParaRPr lang="pl-PL" sz="2000" dirty="0">
              <a:solidFill>
                <a:srgbClr val="0070C0"/>
              </a:solidFill>
            </a:endParaRPr>
          </a:p>
        </p:txBody>
      </p:sp>
      <p:sp>
        <p:nvSpPr>
          <p:cNvPr id="3" name="TextBox 2"/>
          <p:cNvSpPr txBox="1"/>
          <p:nvPr/>
        </p:nvSpPr>
        <p:spPr>
          <a:xfrm>
            <a:off x="2050561" y="120770"/>
            <a:ext cx="942805" cy="369332"/>
          </a:xfrm>
          <a:prstGeom prst="rect">
            <a:avLst/>
          </a:prstGeom>
          <a:noFill/>
        </p:spPr>
        <p:txBody>
          <a:bodyPr wrap="square" rtlCol="0">
            <a:spAutoFit/>
          </a:bodyPr>
          <a:lstStyle/>
          <a:p>
            <a:endParaRPr lang="hr-HR" dirty="0"/>
          </a:p>
        </p:txBody>
      </p:sp>
      <p:sp>
        <p:nvSpPr>
          <p:cNvPr id="12" name="TextBox 11"/>
          <p:cNvSpPr txBox="1"/>
          <p:nvPr/>
        </p:nvSpPr>
        <p:spPr>
          <a:xfrm>
            <a:off x="60385" y="88504"/>
            <a:ext cx="8997351"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786434435"/>
      </p:ext>
    </p:extLst>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62760"/>
          </a:xfrm>
          <a:prstGeom prst="rect">
            <a:avLst/>
          </a:prstGeom>
        </p:spPr>
        <p:txBody>
          <a:bodyPr wrap="square">
            <a:spAutoFit/>
          </a:bodyPr>
          <a:lstStyle/>
          <a:p>
            <a:pPr marL="0" lvl="1">
              <a:spcBef>
                <a:spcPct val="20000"/>
              </a:spcBef>
            </a:pPr>
            <a:r>
              <a:rPr lang="hr-BA" sz="2400" b="1" dirty="0">
                <a:solidFill>
                  <a:srgbClr val="1F497D"/>
                </a:solidFill>
              </a:rPr>
              <a:t>5.2 PERSONNEL</a:t>
            </a:r>
          </a:p>
          <a:p>
            <a:pPr marL="0" lvl="1">
              <a:spcBef>
                <a:spcPct val="20000"/>
              </a:spcBef>
            </a:pPr>
            <a:endParaRPr lang="pl-PL" sz="2000" b="1" dirty="0">
              <a:solidFill>
                <a:srgbClr val="0070C0"/>
              </a:solidFill>
            </a:endParaRPr>
          </a:p>
          <a:p>
            <a:pPr marL="0" lvl="1">
              <a:spcBef>
                <a:spcPct val="20000"/>
              </a:spcBef>
            </a:pPr>
            <a:r>
              <a:rPr lang="pl-PL" sz="2000" dirty="0">
                <a:solidFill>
                  <a:srgbClr val="0070C0"/>
                </a:solidFill>
              </a:rPr>
              <a:t>Training:</a:t>
            </a:r>
          </a:p>
          <a:p>
            <a:pPr marL="342900" lvl="1" indent="-342900">
              <a:spcBef>
                <a:spcPct val="20000"/>
              </a:spcBef>
              <a:buFontTx/>
              <a:buChar char="-"/>
            </a:pPr>
            <a:r>
              <a:rPr lang="en-US" sz="2000" dirty="0">
                <a:solidFill>
                  <a:srgbClr val="0070C0"/>
                </a:solidFill>
              </a:rPr>
              <a:t>training program (which everyone must master</a:t>
            </a:r>
            <a:r>
              <a:rPr lang="pl-PL" sz="2000" dirty="0">
                <a:solidFill>
                  <a:srgbClr val="0070C0"/>
                </a:solidFill>
              </a:rPr>
              <a:t>)</a:t>
            </a:r>
          </a:p>
          <a:p>
            <a:pPr marL="342900" lvl="1" indent="-342900">
              <a:spcBef>
                <a:spcPct val="20000"/>
              </a:spcBef>
              <a:buFontTx/>
              <a:buChar char="-"/>
            </a:pPr>
            <a:r>
              <a:rPr lang="hr-HR" sz="2000" dirty="0">
                <a:solidFill>
                  <a:srgbClr val="0070C0"/>
                </a:solidFill>
              </a:rPr>
              <a:t>e</a:t>
            </a:r>
            <a:r>
              <a:rPr lang="en-US" sz="2000" dirty="0">
                <a:solidFill>
                  <a:srgbClr val="0070C0"/>
                </a:solidFill>
              </a:rPr>
              <a:t>valuation of effectiveness (confirmation that the program is </a:t>
            </a:r>
            <a:r>
              <a:rPr lang="hr-HR" sz="2000" dirty="0" err="1">
                <a:solidFill>
                  <a:srgbClr val="0070C0"/>
                </a:solidFill>
              </a:rPr>
              <a:t>mastered</a:t>
            </a:r>
            <a:r>
              <a:rPr lang="hr-HR" sz="2000" dirty="0">
                <a:solidFill>
                  <a:srgbClr val="0070C0"/>
                </a:solidFill>
              </a:rPr>
              <a:t> </a:t>
            </a:r>
            <a:r>
              <a:rPr lang="en-US" sz="2000" dirty="0">
                <a:solidFill>
                  <a:srgbClr val="0070C0"/>
                </a:solidFill>
              </a:rPr>
              <a:t>and the person is</a:t>
            </a:r>
            <a:r>
              <a:rPr lang="hr-HR" sz="2000" dirty="0">
                <a:solidFill>
                  <a:srgbClr val="0070C0"/>
                </a:solidFill>
              </a:rPr>
              <a:t> </a:t>
            </a:r>
            <a:r>
              <a:rPr lang="en-US" sz="2000" dirty="0">
                <a:solidFill>
                  <a:srgbClr val="0070C0"/>
                </a:solidFill>
              </a:rPr>
              <a:t>trained</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Records on personnel:</a:t>
            </a:r>
          </a:p>
          <a:p>
            <a:pPr marL="342900" lvl="1" indent="-342900">
              <a:spcBef>
                <a:spcPct val="20000"/>
              </a:spcBef>
              <a:buFontTx/>
              <a:buChar char="-"/>
            </a:pPr>
            <a:r>
              <a:rPr lang="pl-PL" sz="2000" dirty="0">
                <a:solidFill>
                  <a:srgbClr val="0070C0"/>
                </a:solidFill>
              </a:rPr>
              <a:t>certificates of education</a:t>
            </a:r>
          </a:p>
          <a:p>
            <a:pPr marL="342900" lvl="1" indent="-342900">
              <a:spcBef>
                <a:spcPct val="20000"/>
              </a:spcBef>
              <a:buFontTx/>
              <a:buChar char="-"/>
            </a:pPr>
            <a:r>
              <a:rPr lang="pl-PL" sz="2000" dirty="0">
                <a:solidFill>
                  <a:srgbClr val="0070C0"/>
                </a:solidFill>
              </a:rPr>
              <a:t>certificates of training</a:t>
            </a:r>
          </a:p>
          <a:p>
            <a:pPr marL="342900" lvl="1" indent="-342900">
              <a:spcBef>
                <a:spcPct val="20000"/>
              </a:spcBef>
              <a:buFontTx/>
              <a:buChar char="-"/>
            </a:pPr>
            <a:r>
              <a:rPr lang="pl-PL" sz="2000" dirty="0">
                <a:solidFill>
                  <a:srgbClr val="0070C0"/>
                </a:solidFill>
              </a:rPr>
              <a:t>records of permanent education</a:t>
            </a:r>
          </a:p>
          <a:p>
            <a:pPr marL="342900" lvl="1" indent="-342900">
              <a:spcBef>
                <a:spcPct val="20000"/>
              </a:spcBef>
              <a:buFontTx/>
              <a:buChar char="-"/>
            </a:pPr>
            <a:r>
              <a:rPr lang="hr-HR" sz="2000" dirty="0">
                <a:solidFill>
                  <a:srgbClr val="0070C0"/>
                </a:solidFill>
              </a:rPr>
              <a:t>a</a:t>
            </a:r>
            <a:r>
              <a:rPr lang="en-US" sz="2000" dirty="0" err="1">
                <a:solidFill>
                  <a:srgbClr val="0070C0"/>
                </a:solidFill>
              </a:rPr>
              <a:t>ll</a:t>
            </a:r>
            <a:r>
              <a:rPr lang="en-US" sz="2000" dirty="0">
                <a:solidFill>
                  <a:srgbClr val="0070C0"/>
                </a:solidFill>
              </a:rPr>
              <a:t> records that </a:t>
            </a:r>
            <a:r>
              <a:rPr lang="hr-HR" sz="2000" dirty="0" err="1">
                <a:solidFill>
                  <a:srgbClr val="0070C0"/>
                </a:solidFill>
              </a:rPr>
              <a:t>confirm</a:t>
            </a:r>
            <a:r>
              <a:rPr lang="hr-HR" sz="2000" dirty="0">
                <a:solidFill>
                  <a:srgbClr val="0070C0"/>
                </a:solidFill>
              </a:rPr>
              <a:t> </a:t>
            </a:r>
            <a:r>
              <a:rPr lang="en-US" sz="2000" dirty="0">
                <a:solidFill>
                  <a:srgbClr val="0070C0"/>
                </a:solidFill>
              </a:rPr>
              <a:t>the </a:t>
            </a:r>
            <a:r>
              <a:rPr lang="hr-HR" sz="2000" dirty="0" err="1">
                <a:solidFill>
                  <a:srgbClr val="0070C0"/>
                </a:solidFill>
              </a:rPr>
              <a:t>abilities</a:t>
            </a:r>
            <a:r>
              <a:rPr lang="en-US" sz="2000" dirty="0">
                <a:solidFill>
                  <a:srgbClr val="0070C0"/>
                </a:solidFill>
              </a:rPr>
              <a:t>, knowledge and skills</a:t>
            </a:r>
            <a:endParaRPr lang="pl-PL" sz="2000" dirty="0">
              <a:solidFill>
                <a:srgbClr val="0070C0"/>
              </a:solidFill>
            </a:endParaRPr>
          </a:p>
        </p:txBody>
      </p:sp>
      <p:sp>
        <p:nvSpPr>
          <p:cNvPr id="4" name="TextBox 3"/>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1791351"/>
      </p:ext>
    </p:extLst>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201424"/>
          </a:xfrm>
          <a:prstGeom prst="rect">
            <a:avLst/>
          </a:prstGeom>
        </p:spPr>
        <p:txBody>
          <a:bodyPr wrap="square">
            <a:spAutoFit/>
          </a:bodyPr>
          <a:lstStyle/>
          <a:p>
            <a:pPr marL="0" lvl="1">
              <a:spcBef>
                <a:spcPct val="20000"/>
              </a:spcBef>
            </a:pPr>
            <a:r>
              <a:rPr lang="hr-BA" sz="2400" b="1" dirty="0">
                <a:solidFill>
                  <a:srgbClr val="1F497D"/>
                </a:solidFill>
              </a:rPr>
              <a:t>5.2 PERSONNEL</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a:t>
            </a:r>
            <a:r>
              <a:rPr lang="hr-HR" sz="2000" dirty="0" err="1">
                <a:solidFill>
                  <a:srgbClr val="0070C0"/>
                </a:solidFill>
              </a:rPr>
              <a:t>laboratory</a:t>
            </a:r>
            <a:r>
              <a:rPr lang="hr-HR" sz="2000" dirty="0">
                <a:solidFill>
                  <a:srgbClr val="0070C0"/>
                </a:solidFill>
              </a:rPr>
              <a:t> </a:t>
            </a:r>
            <a:r>
              <a:rPr lang="en-US" sz="2000" dirty="0">
                <a:solidFill>
                  <a:srgbClr val="0070C0"/>
                </a:solidFill>
              </a:rPr>
              <a:t>management must ensure the training of all who</a:t>
            </a:r>
            <a:r>
              <a:rPr lang="pl-PL" sz="2000" dirty="0">
                <a:solidFill>
                  <a:srgbClr val="0070C0"/>
                </a:solidFill>
              </a:rPr>
              <a:t>:</a:t>
            </a:r>
          </a:p>
          <a:p>
            <a:pPr marL="0" lvl="1">
              <a:spcBef>
                <a:spcPct val="20000"/>
              </a:spcBef>
            </a:pPr>
            <a:r>
              <a:rPr lang="pl-PL" sz="2000" dirty="0">
                <a:solidFill>
                  <a:srgbClr val="0070C0"/>
                </a:solidFill>
              </a:rPr>
              <a:t>	- work with special equipment</a:t>
            </a:r>
          </a:p>
          <a:p>
            <a:pPr marL="0" lvl="1">
              <a:spcBef>
                <a:spcPct val="20000"/>
              </a:spcBef>
            </a:pPr>
            <a:r>
              <a:rPr lang="pl-PL" sz="2000" dirty="0">
                <a:solidFill>
                  <a:srgbClr val="0070C0"/>
                </a:solidFill>
              </a:rPr>
              <a:t>	- </a:t>
            </a:r>
            <a:r>
              <a:rPr lang="en-US" sz="2000" dirty="0">
                <a:solidFill>
                  <a:srgbClr val="0070C0"/>
                </a:solidFill>
              </a:rPr>
              <a:t>conduct tests and/or calibrations</a:t>
            </a:r>
            <a:r>
              <a:rPr lang="pl-PL" sz="2000" dirty="0">
                <a:solidFill>
                  <a:srgbClr val="0070C0"/>
                </a:solidFill>
              </a:rPr>
              <a:t> </a:t>
            </a:r>
          </a:p>
          <a:p>
            <a:pPr marL="0" lvl="1">
              <a:spcBef>
                <a:spcPct val="20000"/>
              </a:spcBef>
            </a:pPr>
            <a:r>
              <a:rPr lang="pl-PL" sz="2000" dirty="0">
                <a:solidFill>
                  <a:srgbClr val="0070C0"/>
                </a:solidFill>
              </a:rPr>
              <a:t>	- evaluate the results and </a:t>
            </a:r>
          </a:p>
          <a:p>
            <a:pPr marL="0" lvl="1">
              <a:spcBef>
                <a:spcPct val="20000"/>
              </a:spcBef>
            </a:pPr>
            <a:r>
              <a:rPr lang="pl-PL" sz="2000" dirty="0">
                <a:solidFill>
                  <a:srgbClr val="0070C0"/>
                </a:solidFill>
              </a:rPr>
              <a:t>	- </a:t>
            </a:r>
            <a:r>
              <a:rPr lang="hr-HR" sz="2000" dirty="0">
                <a:solidFill>
                  <a:srgbClr val="0070C0"/>
                </a:solidFill>
              </a:rPr>
              <a:t>s</a:t>
            </a:r>
            <a:r>
              <a:rPr lang="en-US" sz="2000" dirty="0" err="1">
                <a:solidFill>
                  <a:srgbClr val="0070C0"/>
                </a:solidFill>
              </a:rPr>
              <a:t>ign</a:t>
            </a:r>
            <a:r>
              <a:rPr lang="en-US" sz="2000" dirty="0">
                <a:solidFill>
                  <a:srgbClr val="0070C0"/>
                </a:solidFill>
              </a:rPr>
              <a:t> test reports and calibration certificates</a:t>
            </a:r>
            <a:endParaRPr lang="pl-PL" sz="2000" dirty="0">
              <a:solidFill>
                <a:srgbClr val="0070C0"/>
              </a:solidFill>
            </a:endParaRPr>
          </a:p>
          <a:p>
            <a:pPr marL="0" lvl="1">
              <a:spcBef>
                <a:spcPct val="20000"/>
              </a:spcBef>
            </a:pPr>
            <a:r>
              <a:rPr lang="hr-HR" sz="2000" dirty="0" err="1">
                <a:solidFill>
                  <a:srgbClr val="0070C0"/>
                </a:solidFill>
              </a:rPr>
              <a:t>The</a:t>
            </a:r>
            <a:r>
              <a:rPr lang="hr-HR" sz="2000" dirty="0">
                <a:solidFill>
                  <a:srgbClr val="0070C0"/>
                </a:solidFill>
              </a:rPr>
              <a:t> </a:t>
            </a:r>
            <a:r>
              <a:rPr lang="hr-HR" sz="2000" dirty="0" err="1">
                <a:solidFill>
                  <a:srgbClr val="0070C0"/>
                </a:solidFill>
              </a:rPr>
              <a:t>followiing</a:t>
            </a:r>
            <a:r>
              <a:rPr lang="hr-HR" sz="2000" dirty="0">
                <a:solidFill>
                  <a:srgbClr val="0070C0"/>
                </a:solidFill>
              </a:rPr>
              <a:t> </a:t>
            </a:r>
            <a:r>
              <a:rPr lang="hr-HR" sz="2000" dirty="0" err="1">
                <a:solidFill>
                  <a:srgbClr val="0070C0"/>
                </a:solidFill>
              </a:rPr>
              <a:t>shall</a:t>
            </a:r>
            <a:r>
              <a:rPr lang="hr-HR" sz="2000" dirty="0">
                <a:solidFill>
                  <a:srgbClr val="0070C0"/>
                </a:solidFill>
              </a:rPr>
              <a:t> </a:t>
            </a:r>
            <a:r>
              <a:rPr lang="en-US" sz="2000" dirty="0">
                <a:solidFill>
                  <a:srgbClr val="0070C0"/>
                </a:solidFill>
              </a:rPr>
              <a:t>be defined</a:t>
            </a:r>
            <a:r>
              <a:rPr lang="pl-PL" sz="2000" dirty="0">
                <a:solidFill>
                  <a:srgbClr val="0070C0"/>
                </a:solidFill>
              </a:rPr>
              <a:t>:</a:t>
            </a:r>
          </a:p>
          <a:p>
            <a:pPr marL="342900" lvl="1" indent="-342900">
              <a:spcBef>
                <a:spcPct val="20000"/>
              </a:spcBef>
              <a:buFontTx/>
              <a:buChar char="-"/>
            </a:pPr>
            <a:r>
              <a:rPr lang="pl-PL" sz="2000" dirty="0">
                <a:solidFill>
                  <a:srgbClr val="0070C0"/>
                </a:solidFill>
              </a:rPr>
              <a:t>job descriptions</a:t>
            </a:r>
          </a:p>
          <a:p>
            <a:pPr marL="342900" lvl="1" indent="-342900">
              <a:spcBef>
                <a:spcPct val="20000"/>
              </a:spcBef>
              <a:buFontTx/>
              <a:buChar char="-"/>
            </a:pPr>
            <a:r>
              <a:rPr lang="pl-PL" sz="2000" dirty="0">
                <a:solidFill>
                  <a:srgbClr val="0070C0"/>
                </a:solidFill>
              </a:rPr>
              <a:t>personnel authority</a:t>
            </a:r>
          </a:p>
          <a:p>
            <a:pPr marL="342900" lvl="1" indent="-342900">
              <a:spcBef>
                <a:spcPct val="20000"/>
              </a:spcBef>
              <a:buFontTx/>
              <a:buChar char="-"/>
            </a:pPr>
            <a:r>
              <a:rPr lang="en-US" sz="2000" dirty="0">
                <a:solidFill>
                  <a:srgbClr val="0070C0"/>
                </a:solidFill>
              </a:rPr>
              <a:t>hose who approve the reports</a:t>
            </a:r>
            <a:endParaRPr lang="pl-PL" sz="2000" dirty="0">
              <a:solidFill>
                <a:srgbClr val="0070C0"/>
              </a:solidFill>
            </a:endParaRPr>
          </a:p>
          <a:p>
            <a:pPr marL="342900" lvl="1" indent="-342900">
              <a:spcBef>
                <a:spcPct val="20000"/>
              </a:spcBef>
              <a:buFontTx/>
              <a:buChar char="-"/>
            </a:pPr>
            <a:endParaRPr lang="pl-PL" sz="2000" dirty="0">
              <a:solidFill>
                <a:srgbClr val="0070C0"/>
              </a:solidFill>
            </a:endParaRPr>
          </a:p>
          <a:p>
            <a:pPr marL="0" lvl="1">
              <a:spcBef>
                <a:spcPct val="20000"/>
              </a:spcBef>
            </a:pPr>
            <a:r>
              <a:rPr lang="en-US" sz="2000" dirty="0">
                <a:solidFill>
                  <a:srgbClr val="0070C0"/>
                </a:solidFill>
              </a:rPr>
              <a:t>Application of </a:t>
            </a:r>
            <a:r>
              <a:rPr lang="hr-HR" sz="2000" dirty="0" err="1">
                <a:solidFill>
                  <a:srgbClr val="0070C0"/>
                </a:solidFill>
              </a:rPr>
              <a:t>personnel</a:t>
            </a:r>
            <a:r>
              <a:rPr lang="hr-HR" sz="2000" dirty="0">
                <a:solidFill>
                  <a:srgbClr val="0070C0"/>
                </a:solidFill>
              </a:rPr>
              <a:t> </a:t>
            </a:r>
            <a:r>
              <a:rPr lang="en-US" sz="2000" dirty="0">
                <a:solidFill>
                  <a:srgbClr val="0070C0"/>
                </a:solidFill>
              </a:rPr>
              <a:t>requests can be described in the appropriate </a:t>
            </a:r>
            <a:r>
              <a:rPr lang="en-US" sz="2000" b="1" i="1" dirty="0">
                <a:solidFill>
                  <a:srgbClr val="0070C0"/>
                </a:solidFill>
              </a:rPr>
              <a:t>documented</a:t>
            </a:r>
            <a:r>
              <a:rPr lang="hr-HR" sz="2000" b="1" i="1" dirty="0">
                <a:solidFill>
                  <a:srgbClr val="0070C0"/>
                </a:solidFill>
              </a:rPr>
              <a:t> </a:t>
            </a:r>
            <a:r>
              <a:rPr lang="en-US" sz="2000" b="1" i="1" dirty="0">
                <a:solidFill>
                  <a:srgbClr val="0070C0"/>
                </a:solidFill>
              </a:rPr>
              <a:t>procedure</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667295582"/>
      </p:ext>
    </p:extLst>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01205"/>
          </a:xfrm>
          <a:prstGeom prst="rect">
            <a:avLst/>
          </a:prstGeom>
        </p:spPr>
        <p:txBody>
          <a:bodyPr wrap="square">
            <a:spAutoFit/>
          </a:bodyPr>
          <a:lstStyle/>
          <a:p>
            <a:pPr marL="0" lvl="1">
              <a:spcBef>
                <a:spcPct val="20000"/>
              </a:spcBef>
            </a:pPr>
            <a:r>
              <a:rPr lang="hr-BA" sz="2400" b="1" dirty="0">
                <a:solidFill>
                  <a:srgbClr val="1F497D"/>
                </a:solidFill>
              </a:rPr>
              <a:t>5.3 ACCOMMODATION AND ENVIRONMENTAL CONDITIONS</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Laboratory spaces must be correct for use</a:t>
            </a:r>
            <a:endParaRPr lang="pl-PL" sz="2000" dirty="0">
              <a:solidFill>
                <a:srgbClr val="0070C0"/>
              </a:solidFill>
            </a:endParaRPr>
          </a:p>
          <a:p>
            <a:pPr marL="0" lvl="1">
              <a:spcBef>
                <a:spcPct val="20000"/>
              </a:spcBef>
            </a:pPr>
            <a:r>
              <a:rPr lang="en-US" sz="2000" dirty="0">
                <a:solidFill>
                  <a:srgbClr val="0070C0"/>
                </a:solidFill>
              </a:rPr>
              <a:t>Fieldwork must be carried out in accordance with working conditions</a:t>
            </a:r>
            <a:endParaRPr lang="pl-PL" sz="2000" dirty="0">
              <a:solidFill>
                <a:srgbClr val="0070C0"/>
              </a:solidFill>
            </a:endParaRPr>
          </a:p>
          <a:p>
            <a:pPr marL="0" lvl="1">
              <a:spcBef>
                <a:spcPct val="20000"/>
              </a:spcBef>
            </a:pPr>
            <a:r>
              <a:rPr lang="en-US" sz="2000" dirty="0">
                <a:solidFill>
                  <a:srgbClr val="0070C0"/>
                </a:solidFill>
              </a:rPr>
              <a:t>Environmental conditions need to be recorded</a:t>
            </a:r>
            <a:endParaRPr lang="pl-PL" sz="2000" dirty="0">
              <a:solidFill>
                <a:srgbClr val="0070C0"/>
              </a:solidFill>
            </a:endParaRPr>
          </a:p>
          <a:p>
            <a:pPr marL="0" lvl="1">
              <a:spcBef>
                <a:spcPct val="20000"/>
              </a:spcBef>
            </a:pPr>
            <a:r>
              <a:rPr lang="en-US" sz="2000" dirty="0">
                <a:solidFill>
                  <a:srgbClr val="0070C0"/>
                </a:solidFill>
              </a:rPr>
              <a:t>Neighboring areas where </a:t>
            </a:r>
            <a:r>
              <a:rPr lang="hr-HR" sz="2000" dirty="0" err="1">
                <a:solidFill>
                  <a:srgbClr val="0070C0"/>
                </a:solidFill>
              </a:rPr>
              <a:t>nonconfirmity</a:t>
            </a:r>
            <a:r>
              <a:rPr lang="hr-HR" sz="2000" dirty="0">
                <a:solidFill>
                  <a:srgbClr val="0070C0"/>
                </a:solidFill>
              </a:rPr>
              <a:t> </a:t>
            </a:r>
            <a:r>
              <a:rPr lang="hr-HR" sz="2000" dirty="0" err="1">
                <a:solidFill>
                  <a:srgbClr val="0070C0"/>
                </a:solidFill>
              </a:rPr>
              <a:t>activities</a:t>
            </a:r>
            <a:r>
              <a:rPr lang="hr-HR" sz="2000" dirty="0">
                <a:solidFill>
                  <a:srgbClr val="0070C0"/>
                </a:solidFill>
              </a:rPr>
              <a:t> are</a:t>
            </a:r>
            <a:r>
              <a:rPr lang="en-US" sz="2000" dirty="0">
                <a:solidFill>
                  <a:srgbClr val="0070C0"/>
                </a:solidFill>
              </a:rPr>
              <a:t> </a:t>
            </a:r>
            <a:r>
              <a:rPr lang="hr-HR" sz="2000" dirty="0" err="1">
                <a:solidFill>
                  <a:srgbClr val="0070C0"/>
                </a:solidFill>
              </a:rPr>
              <a:t>carried</a:t>
            </a:r>
            <a:r>
              <a:rPr lang="hr-HR" sz="2000" dirty="0">
                <a:solidFill>
                  <a:srgbClr val="0070C0"/>
                </a:solidFill>
              </a:rPr>
              <a:t> </a:t>
            </a:r>
            <a:r>
              <a:rPr lang="hr-HR" sz="2000" dirty="0" err="1">
                <a:solidFill>
                  <a:srgbClr val="0070C0"/>
                </a:solidFill>
              </a:rPr>
              <a:t>out</a:t>
            </a:r>
            <a:r>
              <a:rPr lang="hr-HR" sz="2000" dirty="0">
                <a:solidFill>
                  <a:srgbClr val="0070C0"/>
                </a:solidFill>
              </a:rPr>
              <a:t> </a:t>
            </a:r>
            <a:r>
              <a:rPr lang="en-US" sz="2000" dirty="0">
                <a:solidFill>
                  <a:srgbClr val="0070C0"/>
                </a:solidFill>
              </a:rPr>
              <a:t>must be</a:t>
            </a:r>
            <a:r>
              <a:rPr lang="hr-HR" sz="2000" dirty="0">
                <a:solidFill>
                  <a:srgbClr val="0070C0"/>
                </a:solidFill>
              </a:rPr>
              <a:t> </a:t>
            </a:r>
            <a:r>
              <a:rPr lang="en-US" sz="2000" dirty="0">
                <a:solidFill>
                  <a:srgbClr val="0070C0"/>
                </a:solidFill>
              </a:rPr>
              <a:t>effectively separate</a:t>
            </a:r>
            <a:r>
              <a:rPr lang="hr-HR" sz="2000" dirty="0">
                <a:solidFill>
                  <a:srgbClr val="0070C0"/>
                </a:solidFill>
              </a:rPr>
              <a:t>d</a:t>
            </a:r>
            <a:endParaRPr lang="pl-PL" sz="2000" dirty="0">
              <a:solidFill>
                <a:srgbClr val="0070C0"/>
              </a:solidFill>
            </a:endParaRPr>
          </a:p>
          <a:p>
            <a:pPr marL="0" lvl="1">
              <a:spcBef>
                <a:spcPct val="20000"/>
              </a:spcBef>
            </a:pPr>
            <a:r>
              <a:rPr lang="en-US" sz="2000" dirty="0">
                <a:solidFill>
                  <a:srgbClr val="0070C0"/>
                </a:solidFill>
              </a:rPr>
              <a:t>Measures should be taken to prevent mutually damaging effects</a:t>
            </a:r>
            <a:endParaRPr lang="pl-PL" sz="2000" dirty="0">
              <a:solidFill>
                <a:srgbClr val="0070C0"/>
              </a:solidFill>
            </a:endParaRPr>
          </a:p>
          <a:p>
            <a:pPr marL="0" lvl="1">
              <a:spcBef>
                <a:spcPct val="20000"/>
              </a:spcBef>
            </a:pPr>
            <a:r>
              <a:rPr lang="en-US" sz="2000" dirty="0">
                <a:solidFill>
                  <a:srgbClr val="0070C0"/>
                </a:solidFill>
              </a:rPr>
              <a:t>Measures should be taken to maintain the rooms in a laboratory</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application of </a:t>
            </a:r>
            <a:r>
              <a:rPr lang="hr-HR" sz="2000" dirty="0" err="1">
                <a:solidFill>
                  <a:srgbClr val="0070C0"/>
                </a:solidFill>
              </a:rPr>
              <a:t>internal</a:t>
            </a:r>
            <a:r>
              <a:rPr lang="hr-HR" sz="2000" dirty="0">
                <a:solidFill>
                  <a:srgbClr val="0070C0"/>
                </a:solidFill>
              </a:rPr>
              <a:t> </a:t>
            </a:r>
            <a:r>
              <a:rPr lang="hr-HR" sz="2000" dirty="0" err="1">
                <a:solidFill>
                  <a:srgbClr val="0070C0"/>
                </a:solidFill>
              </a:rPr>
              <a:t>audit</a:t>
            </a:r>
            <a:r>
              <a:rPr lang="hr-HR" sz="2000" dirty="0">
                <a:solidFill>
                  <a:srgbClr val="0070C0"/>
                </a:solidFill>
              </a:rPr>
              <a:t> </a:t>
            </a:r>
            <a:r>
              <a:rPr lang="en-US" sz="2000" dirty="0">
                <a:solidFill>
                  <a:srgbClr val="0070C0"/>
                </a:solidFill>
              </a:rPr>
              <a:t>can be described in the appropriate</a:t>
            </a:r>
            <a:r>
              <a:rPr lang="hr-HR" sz="2000" dirty="0">
                <a:solidFill>
                  <a:srgbClr val="0070C0"/>
                </a:solidFill>
              </a:rPr>
              <a:t> </a:t>
            </a:r>
            <a:r>
              <a:rPr lang="en-US" sz="2000" b="1" i="1" dirty="0">
                <a:solidFill>
                  <a:srgbClr val="0070C0"/>
                </a:solidFill>
              </a:rPr>
              <a:t>documented</a:t>
            </a:r>
            <a:r>
              <a:rPr lang="hr-HR" sz="2000" b="1" i="1" dirty="0">
                <a:solidFill>
                  <a:srgbClr val="0070C0"/>
                </a:solidFill>
              </a:rPr>
              <a:t> </a:t>
            </a:r>
            <a:r>
              <a:rPr lang="en-US" sz="2000" b="1" i="1" dirty="0">
                <a:solidFill>
                  <a:srgbClr val="0070C0"/>
                </a:solidFill>
              </a:rPr>
              <a:t>procedure</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568955587"/>
      </p:ext>
    </p:extLst>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01205"/>
          </a:xfrm>
          <a:prstGeom prst="rect">
            <a:avLst/>
          </a:prstGeom>
        </p:spPr>
        <p:txBody>
          <a:bodyPr wrap="square">
            <a:spAutoFit/>
          </a:bodyPr>
          <a:lstStyle/>
          <a:p>
            <a:pPr marL="0" lvl="1">
              <a:spcBef>
                <a:spcPct val="20000"/>
              </a:spcBef>
            </a:pPr>
            <a:r>
              <a:rPr lang="hr-BA" sz="2400" b="1" dirty="0">
                <a:solidFill>
                  <a:srgbClr val="1F497D"/>
                </a:solidFill>
              </a:rPr>
              <a:t>5.4 TESTING AND CALIBRATION METHODS</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laboratory must use appropriate methods and procedures for all </a:t>
            </a:r>
            <a:r>
              <a:rPr lang="en-US" sz="2000" dirty="0" err="1">
                <a:solidFill>
                  <a:srgbClr val="0070C0"/>
                </a:solidFill>
              </a:rPr>
              <a:t>tes</a:t>
            </a:r>
            <a:r>
              <a:rPr lang="hr-HR" sz="2000" dirty="0">
                <a:solidFill>
                  <a:srgbClr val="0070C0"/>
                </a:solidFill>
              </a:rPr>
              <a:t>ting </a:t>
            </a:r>
            <a:r>
              <a:rPr lang="en-US" sz="2000" dirty="0">
                <a:solidFill>
                  <a:srgbClr val="0070C0"/>
                </a:solidFill>
              </a:rPr>
              <a:t>(test</a:t>
            </a:r>
            <a:r>
              <a:rPr lang="hr-HR" sz="2000" dirty="0">
                <a:solidFill>
                  <a:srgbClr val="0070C0"/>
                </a:solidFill>
              </a:rPr>
              <a:t>ing</a:t>
            </a:r>
            <a:r>
              <a:rPr lang="en-US" sz="2000" dirty="0">
                <a:solidFill>
                  <a:srgbClr val="0070C0"/>
                </a:solidFill>
              </a:rPr>
              <a:t> lab</a:t>
            </a:r>
            <a:r>
              <a:rPr lang="hr-HR" sz="2000" dirty="0" err="1">
                <a:solidFill>
                  <a:srgbClr val="0070C0"/>
                </a:solidFill>
              </a:rPr>
              <a:t>oratory</a:t>
            </a:r>
            <a:r>
              <a:rPr lang="en-US" sz="2000" dirty="0">
                <a:solidFill>
                  <a:srgbClr val="0070C0"/>
                </a:solidFill>
              </a:rPr>
              <a:t>) or calibration (calibration lab</a:t>
            </a:r>
            <a:r>
              <a:rPr lang="hr-HR" sz="2000" dirty="0" err="1">
                <a:solidFill>
                  <a:srgbClr val="0070C0"/>
                </a:solidFill>
              </a:rPr>
              <a:t>oratory</a:t>
            </a:r>
            <a:r>
              <a:rPr lang="en-US" sz="2000" dirty="0">
                <a:solidFill>
                  <a:srgbClr val="0070C0"/>
                </a:solidFill>
              </a:rPr>
              <a:t>) in </a:t>
            </a:r>
            <a:r>
              <a:rPr lang="hr-HR" sz="2000" dirty="0" err="1">
                <a:solidFill>
                  <a:srgbClr val="0070C0"/>
                </a:solidFill>
              </a:rPr>
              <a:t>the</a:t>
            </a:r>
            <a:r>
              <a:rPr lang="hr-HR" sz="2000" dirty="0">
                <a:solidFill>
                  <a:srgbClr val="0070C0"/>
                </a:solidFill>
              </a:rPr>
              <a:t> </a:t>
            </a:r>
            <a:r>
              <a:rPr lang="en-US" sz="2000" dirty="0">
                <a:solidFill>
                  <a:srgbClr val="0070C0"/>
                </a:solidFill>
              </a:rPr>
              <a:t>area</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hr-HR" sz="2000" dirty="0" err="1">
                <a:solidFill>
                  <a:srgbClr val="0070C0"/>
                </a:solidFill>
              </a:rPr>
              <a:t>its</a:t>
            </a:r>
            <a:r>
              <a:rPr lang="hr-HR" sz="2000" dirty="0">
                <a:solidFill>
                  <a:srgbClr val="0070C0"/>
                </a:solidFill>
              </a:rPr>
              <a:t> </a:t>
            </a:r>
            <a:r>
              <a:rPr lang="hr-HR" sz="2000" dirty="0" err="1">
                <a:solidFill>
                  <a:srgbClr val="0070C0"/>
                </a:solidFill>
              </a:rPr>
              <a:t>operation</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Methods:</a:t>
            </a:r>
          </a:p>
          <a:p>
            <a:pPr lvl="1" indent="-457200">
              <a:spcBef>
                <a:spcPct val="20000"/>
              </a:spcBef>
              <a:buAutoNum type="alphaLcParenR"/>
            </a:pPr>
            <a:r>
              <a:rPr lang="pl-PL" sz="2000" dirty="0">
                <a:solidFill>
                  <a:srgbClr val="0070C0"/>
                </a:solidFill>
              </a:rPr>
              <a:t>Standardized (ISO, IEC, EN, HRN...)</a:t>
            </a:r>
          </a:p>
          <a:p>
            <a:pPr lvl="1" indent="-457200">
              <a:spcBef>
                <a:spcPct val="20000"/>
              </a:spcBef>
              <a:buAutoNum type="alphaLcParenR"/>
            </a:pPr>
            <a:r>
              <a:rPr lang="pl-PL" sz="2000" dirty="0">
                <a:solidFill>
                  <a:srgbClr val="0070C0"/>
                </a:solidFill>
              </a:rPr>
              <a:t>Non-standardized: </a:t>
            </a:r>
          </a:p>
          <a:p>
            <a:pPr marL="0" lvl="1">
              <a:spcBef>
                <a:spcPct val="20000"/>
              </a:spcBef>
            </a:pPr>
            <a:r>
              <a:rPr lang="pl-PL" sz="2000" dirty="0">
                <a:solidFill>
                  <a:srgbClr val="0070C0"/>
                </a:solidFill>
              </a:rPr>
              <a:t>	- developed by the laboratory</a:t>
            </a:r>
          </a:p>
          <a:p>
            <a:pPr marL="0" lvl="1">
              <a:spcBef>
                <a:spcPct val="20000"/>
              </a:spcBef>
            </a:pPr>
            <a:r>
              <a:rPr lang="pl-PL" sz="2000" dirty="0">
                <a:solidFill>
                  <a:srgbClr val="0070C0"/>
                </a:solidFill>
              </a:rPr>
              <a:t>	- customized standardized methods</a:t>
            </a:r>
          </a:p>
          <a:p>
            <a:pPr marL="0" lvl="1">
              <a:spcBef>
                <a:spcPct val="20000"/>
              </a:spcBef>
            </a:pPr>
            <a:r>
              <a:rPr lang="pl-PL" sz="2000" dirty="0">
                <a:solidFill>
                  <a:srgbClr val="0070C0"/>
                </a:solidFill>
              </a:rPr>
              <a:t>	- </a:t>
            </a:r>
            <a:r>
              <a:rPr lang="en-US" sz="2000" dirty="0">
                <a:solidFill>
                  <a:srgbClr val="0070C0"/>
                </a:solidFill>
              </a:rPr>
              <a:t>published in any way (journals, scientific texts</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861529894"/>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770537"/>
          </a:xfrm>
          <a:prstGeom prst="rect">
            <a:avLst/>
          </a:prstGeom>
        </p:spPr>
        <p:txBody>
          <a:bodyPr wrap="square">
            <a:spAutoFit/>
          </a:bodyPr>
          <a:lstStyle/>
          <a:p>
            <a:pPr marL="0" lvl="1">
              <a:spcBef>
                <a:spcPct val="20000"/>
              </a:spcBef>
            </a:pPr>
            <a:r>
              <a:rPr lang="hr-BA" sz="2400" b="1" dirty="0">
                <a:solidFill>
                  <a:srgbClr val="1F497D"/>
                </a:solidFill>
              </a:rPr>
              <a:t>IMPORTANCE OF THE STANDARD</a:t>
            </a:r>
          </a:p>
          <a:p>
            <a:pPr marL="0" lvl="1">
              <a:spcBef>
                <a:spcPct val="20000"/>
              </a:spcBef>
            </a:pPr>
            <a:r>
              <a:rPr lang="pl-PL" sz="2000" b="1" dirty="0">
                <a:solidFill>
                  <a:srgbClr val="0070C0"/>
                </a:solidFill>
              </a:rPr>
              <a:t>HRN EN ISO/IEC 17025 </a:t>
            </a:r>
            <a:r>
              <a:rPr lang="en-US" sz="2000" b="1" dirty="0">
                <a:solidFill>
                  <a:srgbClr val="0070C0"/>
                </a:solidFill>
              </a:rPr>
              <a:t>is a </a:t>
            </a:r>
            <a:r>
              <a:rPr lang="hr-HR" sz="2000" b="1" dirty="0">
                <a:solidFill>
                  <a:srgbClr val="0070C0"/>
                </a:solidFill>
              </a:rPr>
              <a:t>standard </a:t>
            </a:r>
            <a:r>
              <a:rPr lang="en-US" sz="2000" b="1" dirty="0">
                <a:solidFill>
                  <a:srgbClr val="0070C0"/>
                </a:solidFill>
              </a:rPr>
              <a:t>that provides requirements</a:t>
            </a:r>
            <a:r>
              <a:rPr lang="hr-HR" sz="2000" b="1" dirty="0">
                <a:solidFill>
                  <a:srgbClr val="0070C0"/>
                </a:solidFill>
              </a:rPr>
              <a:t> for </a:t>
            </a:r>
            <a:r>
              <a:rPr lang="en-US" sz="2000" b="1" dirty="0">
                <a:solidFill>
                  <a:srgbClr val="0070C0"/>
                </a:solidFill>
              </a:rPr>
              <a:t>laboratory</a:t>
            </a:r>
            <a:r>
              <a:rPr lang="hr-HR" sz="2000" b="1" dirty="0">
                <a:solidFill>
                  <a:srgbClr val="0070C0"/>
                </a:solidFill>
              </a:rPr>
              <a:t> </a:t>
            </a:r>
            <a:r>
              <a:rPr lang="hr-HR" sz="2000" b="1" dirty="0" err="1">
                <a:solidFill>
                  <a:srgbClr val="0070C0"/>
                </a:solidFill>
              </a:rPr>
              <a:t>qualification</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b="1" dirty="0">
                <a:solidFill>
                  <a:srgbClr val="0070C0"/>
                </a:solidFill>
              </a:rPr>
              <a:t>International standard </a:t>
            </a:r>
            <a:r>
              <a:rPr lang="pl-PL" sz="2000" dirty="0">
                <a:solidFill>
                  <a:srgbClr val="0070C0"/>
                </a:solidFill>
              </a:rPr>
              <a:t>HRN EN ISO/IEC 17025 </a:t>
            </a:r>
            <a:r>
              <a:rPr lang="en-US" sz="2000" dirty="0">
                <a:solidFill>
                  <a:srgbClr val="0070C0"/>
                </a:solidFill>
              </a:rPr>
              <a:t>promotes confidence in the </a:t>
            </a:r>
            <a:r>
              <a:rPr lang="hr-HR" sz="2000" dirty="0" err="1">
                <a:solidFill>
                  <a:srgbClr val="0070C0"/>
                </a:solidFill>
              </a:rPr>
              <a:t>laboratory</a:t>
            </a:r>
            <a:r>
              <a:rPr lang="hr-HR" sz="2000" dirty="0">
                <a:solidFill>
                  <a:srgbClr val="0070C0"/>
                </a:solidFill>
              </a:rPr>
              <a:t> </a:t>
            </a:r>
            <a:r>
              <a:rPr lang="en-US" sz="2000" dirty="0">
                <a:solidFill>
                  <a:srgbClr val="0070C0"/>
                </a:solidFill>
              </a:rPr>
              <a:t>work</a:t>
            </a:r>
            <a:r>
              <a:rPr lang="hr-HR" sz="2000" dirty="0">
                <a:solidFill>
                  <a:srgbClr val="0070C0"/>
                </a:solidFill>
              </a:rPr>
              <a:t> </a:t>
            </a:r>
            <a:r>
              <a:rPr lang="en-US" sz="2000" dirty="0">
                <a:solidFill>
                  <a:srgbClr val="0070C0"/>
                </a:solidFill>
              </a:rPr>
              <a:t>by setting requirements by fulfilling which laboratories can</a:t>
            </a:r>
            <a:r>
              <a:rPr lang="hr-HR" sz="2000" dirty="0">
                <a:solidFill>
                  <a:srgbClr val="0070C0"/>
                </a:solidFill>
              </a:rPr>
              <a:t> </a:t>
            </a:r>
            <a:r>
              <a:rPr lang="en-US" sz="2000" dirty="0">
                <a:solidFill>
                  <a:srgbClr val="0070C0"/>
                </a:solidFill>
              </a:rPr>
              <a:t>prove that </a:t>
            </a:r>
            <a:r>
              <a:rPr lang="hr-HR" sz="2000" dirty="0" err="1">
                <a:solidFill>
                  <a:srgbClr val="0070C0"/>
                </a:solidFill>
              </a:rPr>
              <a:t>their</a:t>
            </a:r>
            <a:r>
              <a:rPr lang="hr-HR" sz="2000" dirty="0">
                <a:solidFill>
                  <a:srgbClr val="0070C0"/>
                </a:solidFill>
              </a:rPr>
              <a:t> </a:t>
            </a:r>
            <a:r>
              <a:rPr lang="en-US" sz="2000" dirty="0">
                <a:solidFill>
                  <a:srgbClr val="0070C0"/>
                </a:solidFill>
              </a:rPr>
              <a:t>activities are conducted impartially, professionally and </a:t>
            </a:r>
            <a:r>
              <a:rPr lang="hr-HR" sz="2000" dirty="0" err="1">
                <a:solidFill>
                  <a:srgbClr val="0070C0"/>
                </a:solidFill>
              </a:rPr>
              <a:t>correctly</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hr-HR" sz="2000" dirty="0" err="1">
                <a:solidFill>
                  <a:srgbClr val="0070C0"/>
                </a:solidFill>
              </a:rPr>
              <a:t>order</a:t>
            </a:r>
            <a:r>
              <a:rPr lang="hr-HR" sz="2000" dirty="0">
                <a:solidFill>
                  <a:srgbClr val="0070C0"/>
                </a:solidFill>
              </a:rPr>
              <a:t> to provide a </a:t>
            </a:r>
            <a:r>
              <a:rPr lang="hr-HR" sz="2000" dirty="0" err="1">
                <a:solidFill>
                  <a:srgbClr val="0070C0"/>
                </a:solidFill>
              </a:rPr>
              <a:t>quality</a:t>
            </a:r>
            <a:r>
              <a:rPr lang="hr-HR" sz="2000" dirty="0">
                <a:solidFill>
                  <a:srgbClr val="0070C0"/>
                </a:solidFill>
              </a:rPr>
              <a:t> </a:t>
            </a:r>
            <a:r>
              <a:rPr lang="hr-HR" sz="2000" dirty="0" err="1">
                <a:solidFill>
                  <a:srgbClr val="0070C0"/>
                </a:solidFill>
              </a:rPr>
              <a:t>results</a:t>
            </a:r>
            <a:r>
              <a:rPr lang="hr-HR" sz="2000" dirty="0">
                <a:solidFill>
                  <a:srgbClr val="0070C0"/>
                </a:solidFill>
              </a:rPr>
              <a:t> to </a:t>
            </a:r>
            <a:r>
              <a:rPr lang="hr-HR" sz="2000" dirty="0" err="1">
                <a:solidFill>
                  <a:srgbClr val="0070C0"/>
                </a:solidFill>
              </a:rPr>
              <a:t>their</a:t>
            </a:r>
            <a:r>
              <a:rPr lang="hr-HR" sz="2000" dirty="0">
                <a:solidFill>
                  <a:srgbClr val="0070C0"/>
                </a:solidFill>
              </a:rPr>
              <a:t> </a:t>
            </a:r>
            <a:r>
              <a:rPr lang="hr-HR" sz="2000" dirty="0" err="1">
                <a:solidFill>
                  <a:srgbClr val="0070C0"/>
                </a:solidFill>
              </a:rPr>
              <a:t>customers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Laboratories operating in accordance with the requirements of HRN EN ISO/IEC 17025 are considered</a:t>
            </a:r>
            <a:r>
              <a:rPr lang="hr-HR" sz="2000" dirty="0">
                <a:solidFill>
                  <a:srgbClr val="0070C0"/>
                </a:solidFill>
              </a:rPr>
              <a:t> as </a:t>
            </a:r>
            <a:r>
              <a:rPr lang="en-US" sz="2000" dirty="0">
                <a:solidFill>
                  <a:srgbClr val="0070C0"/>
                </a:solidFill>
              </a:rPr>
              <a:t>skilled laboratories, and this ability can demonstrate</a:t>
            </a:r>
            <a:r>
              <a:rPr lang="hr-HR" sz="2000" dirty="0">
                <a:solidFill>
                  <a:srgbClr val="0070C0"/>
                </a:solidFill>
              </a:rPr>
              <a:t> to </a:t>
            </a:r>
            <a:r>
              <a:rPr lang="hr-HR" sz="2000" dirty="0" err="1">
                <a:solidFill>
                  <a:srgbClr val="0070C0"/>
                </a:solidFill>
              </a:rPr>
              <a:t>the</a:t>
            </a:r>
            <a:r>
              <a:rPr lang="hr-HR" sz="2000" dirty="0">
                <a:solidFill>
                  <a:srgbClr val="0070C0"/>
                </a:solidFill>
              </a:rPr>
              <a:t> </a:t>
            </a:r>
            <a:r>
              <a:rPr lang="en-US" sz="2000" dirty="0">
                <a:solidFill>
                  <a:srgbClr val="0070C0"/>
                </a:solidFill>
              </a:rPr>
              <a:t>accreditation body (in the RH: HAA) which, once it is found that</a:t>
            </a:r>
            <a:r>
              <a:rPr lang="hr-HR" sz="2000" dirty="0">
                <a:solidFill>
                  <a:srgbClr val="0070C0"/>
                </a:solidFill>
              </a:rPr>
              <a:t> all </a:t>
            </a:r>
            <a:r>
              <a:rPr lang="hr-HR" sz="2000" dirty="0" err="1">
                <a:solidFill>
                  <a:srgbClr val="0070C0"/>
                </a:solidFill>
              </a:rPr>
              <a:t>requirements</a:t>
            </a:r>
            <a:r>
              <a:rPr lang="hr-HR" sz="2000" dirty="0">
                <a:solidFill>
                  <a:srgbClr val="0070C0"/>
                </a:solidFill>
              </a:rPr>
              <a:t> are</a:t>
            </a:r>
            <a:r>
              <a:rPr lang="en-US" sz="2000" dirty="0">
                <a:solidFill>
                  <a:srgbClr val="0070C0"/>
                </a:solidFill>
              </a:rPr>
              <a:t> </a:t>
            </a:r>
            <a:r>
              <a:rPr lang="hr-HR" sz="2000" dirty="0" err="1">
                <a:solidFill>
                  <a:srgbClr val="0070C0"/>
                </a:solidFill>
              </a:rPr>
              <a:t>fulfilled</a:t>
            </a:r>
            <a:r>
              <a:rPr lang="hr-HR" sz="2000" dirty="0">
                <a:solidFill>
                  <a:srgbClr val="0070C0"/>
                </a:solidFill>
              </a:rPr>
              <a:t>, </a:t>
            </a:r>
            <a:r>
              <a:rPr lang="hr-HR" sz="2000" dirty="0" err="1">
                <a:solidFill>
                  <a:srgbClr val="0070C0"/>
                </a:solidFill>
              </a:rPr>
              <a:t>it</a:t>
            </a:r>
            <a:r>
              <a:rPr lang="hr-HR" sz="2000" dirty="0">
                <a:solidFill>
                  <a:srgbClr val="0070C0"/>
                </a:solidFill>
              </a:rPr>
              <a:t> </a:t>
            </a:r>
            <a:r>
              <a:rPr lang="en-US" sz="2000" dirty="0">
                <a:solidFill>
                  <a:srgbClr val="0070C0"/>
                </a:solidFill>
              </a:rPr>
              <a:t>can issue a certificate of accreditation, which is a formal proof of </a:t>
            </a:r>
            <a:r>
              <a:rPr lang="hr-HR" sz="2000" dirty="0" err="1">
                <a:solidFill>
                  <a:srgbClr val="0070C0"/>
                </a:solidFill>
              </a:rPr>
              <a:t>such</a:t>
            </a:r>
            <a:r>
              <a:rPr lang="hr-HR" sz="2000" dirty="0">
                <a:solidFill>
                  <a:srgbClr val="0070C0"/>
                </a:solidFill>
              </a:rPr>
              <a:t> </a:t>
            </a:r>
            <a:r>
              <a:rPr lang="en-US" sz="2000" dirty="0">
                <a:solidFill>
                  <a:srgbClr val="0070C0"/>
                </a:solidFill>
              </a:rPr>
              <a:t>qualification issued by a third independent party</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406113417"/>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542782"/>
          </a:xfrm>
          <a:prstGeom prst="rect">
            <a:avLst/>
          </a:prstGeom>
        </p:spPr>
        <p:txBody>
          <a:bodyPr wrap="square">
            <a:spAutoFit/>
          </a:bodyPr>
          <a:lstStyle/>
          <a:p>
            <a:pPr marL="0" lvl="1">
              <a:spcBef>
                <a:spcPct val="20000"/>
              </a:spcBef>
            </a:pPr>
            <a:r>
              <a:rPr lang="hr-BA" sz="2400" b="1" dirty="0">
                <a:solidFill>
                  <a:srgbClr val="1F497D"/>
                </a:solidFill>
              </a:rPr>
              <a:t>5.4 TESTING AND CALIBRATION METHODS</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All instructions, standards, manuals and reference data essential to the </a:t>
            </a:r>
            <a:r>
              <a:rPr lang="hr-HR" sz="2000" dirty="0" err="1">
                <a:solidFill>
                  <a:srgbClr val="0070C0"/>
                </a:solidFill>
              </a:rPr>
              <a:t>laboratory</a:t>
            </a:r>
            <a:r>
              <a:rPr lang="hr-HR" sz="2000" dirty="0">
                <a:solidFill>
                  <a:srgbClr val="0070C0"/>
                </a:solidFill>
              </a:rPr>
              <a:t> </a:t>
            </a:r>
            <a:r>
              <a:rPr lang="en-US" sz="2000" dirty="0">
                <a:solidFill>
                  <a:srgbClr val="0070C0"/>
                </a:solidFill>
              </a:rPr>
              <a:t>operation must be modernize</a:t>
            </a:r>
            <a:r>
              <a:rPr lang="hr-HR" sz="2000" dirty="0">
                <a:solidFill>
                  <a:srgbClr val="0070C0"/>
                </a:solidFill>
              </a:rPr>
              <a:t>d</a:t>
            </a:r>
            <a:r>
              <a:rPr lang="en-US" sz="2000" dirty="0">
                <a:solidFill>
                  <a:srgbClr val="0070C0"/>
                </a:solidFill>
              </a:rPr>
              <a:t> and easily accessible to </a:t>
            </a:r>
            <a:r>
              <a:rPr lang="hr-HR" sz="2000" dirty="0" err="1">
                <a:solidFill>
                  <a:srgbClr val="0070C0"/>
                </a:solidFill>
              </a:rPr>
              <a:t>the</a:t>
            </a:r>
            <a:r>
              <a:rPr lang="hr-HR" sz="2000" dirty="0">
                <a:solidFill>
                  <a:srgbClr val="0070C0"/>
                </a:solidFill>
              </a:rPr>
              <a:t> </a:t>
            </a:r>
            <a:r>
              <a:rPr lang="hr-HR" sz="2000" dirty="0" err="1">
                <a:solidFill>
                  <a:srgbClr val="0070C0"/>
                </a:solidFill>
              </a:rPr>
              <a:t>personnel</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deviation from the test</a:t>
            </a:r>
            <a:r>
              <a:rPr lang="hr-HR" sz="2000" dirty="0">
                <a:solidFill>
                  <a:srgbClr val="0070C0"/>
                </a:solidFill>
              </a:rPr>
              <a:t>ing</a:t>
            </a:r>
            <a:r>
              <a:rPr lang="en-US" sz="2000" dirty="0">
                <a:solidFill>
                  <a:srgbClr val="0070C0"/>
                </a:solidFill>
              </a:rPr>
              <a:t> and calibration method can only happen if the deviation is documented, technically justified and has been accepted by the </a:t>
            </a:r>
            <a:r>
              <a:rPr lang="hr-HR" sz="2000" dirty="0" err="1">
                <a:solidFill>
                  <a:srgbClr val="0070C0"/>
                </a:solidFill>
              </a:rPr>
              <a:t>customer</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Validation methods - non-standard</a:t>
            </a:r>
            <a:r>
              <a:rPr lang="hr-HR" sz="2000" dirty="0" err="1">
                <a:solidFill>
                  <a:srgbClr val="0070C0"/>
                </a:solidFill>
              </a:rPr>
              <a:t>ized</a:t>
            </a:r>
            <a:r>
              <a:rPr lang="en-US" sz="2000" dirty="0">
                <a:solidFill>
                  <a:srgbClr val="0070C0"/>
                </a:solidFill>
              </a:rPr>
              <a:t> methods must be validated</a:t>
            </a:r>
            <a:r>
              <a:rPr lang="pl-PL" dirty="0">
                <a:solidFill>
                  <a:srgbClr val="0070C0"/>
                </a:solidFill>
              </a:rPr>
              <a:t>.</a:t>
            </a:r>
          </a:p>
          <a:p>
            <a:pPr marL="0" lvl="1">
              <a:spcBef>
                <a:spcPct val="20000"/>
              </a:spcBef>
            </a:pPr>
            <a:endParaRPr lang="pl-PL" i="1" dirty="0">
              <a:solidFill>
                <a:srgbClr val="0070C0"/>
              </a:solidFill>
            </a:endParaRPr>
          </a:p>
          <a:p>
            <a:pPr marL="0" lvl="1">
              <a:spcBef>
                <a:spcPct val="20000"/>
              </a:spcBef>
            </a:pPr>
            <a:r>
              <a:rPr lang="en-US" i="1" dirty="0">
                <a:solidFill>
                  <a:srgbClr val="0070C0"/>
                </a:solidFill>
              </a:rPr>
              <a:t>Validation is a testimony by examining and gathering objective evidence that requirements for special intended use</a:t>
            </a:r>
            <a:r>
              <a:rPr lang="hr-HR" i="1" dirty="0">
                <a:solidFill>
                  <a:srgbClr val="0070C0"/>
                </a:solidFill>
              </a:rPr>
              <a:t> </a:t>
            </a:r>
            <a:r>
              <a:rPr lang="hr-HR" i="1" dirty="0" err="1">
                <a:solidFill>
                  <a:srgbClr val="0070C0"/>
                </a:solidFill>
              </a:rPr>
              <a:t>have</a:t>
            </a:r>
            <a:r>
              <a:rPr lang="hr-HR" i="1" dirty="0">
                <a:solidFill>
                  <a:srgbClr val="0070C0"/>
                </a:solidFill>
              </a:rPr>
              <a:t> </a:t>
            </a:r>
            <a:r>
              <a:rPr lang="hr-HR" i="1" dirty="0" err="1">
                <a:solidFill>
                  <a:srgbClr val="0070C0"/>
                </a:solidFill>
              </a:rPr>
              <a:t>been</a:t>
            </a:r>
            <a:r>
              <a:rPr lang="hr-HR" i="1" dirty="0">
                <a:solidFill>
                  <a:srgbClr val="0070C0"/>
                </a:solidFill>
              </a:rPr>
              <a:t> </a:t>
            </a:r>
            <a:r>
              <a:rPr lang="hr-HR" i="1" dirty="0" err="1">
                <a:solidFill>
                  <a:srgbClr val="0070C0"/>
                </a:solidFill>
              </a:rPr>
              <a:t>fulfilled</a:t>
            </a:r>
            <a:r>
              <a:rPr lang="pl-PL" dirty="0">
                <a:solidFill>
                  <a:srgbClr val="0070C0"/>
                </a:solidFill>
              </a:rPr>
              <a:t>. </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22983823"/>
      </p:ext>
    </p:extLst>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22914"/>
          </a:xfrm>
          <a:prstGeom prst="rect">
            <a:avLst/>
          </a:prstGeom>
        </p:spPr>
        <p:txBody>
          <a:bodyPr wrap="square">
            <a:spAutoFit/>
          </a:bodyPr>
          <a:lstStyle/>
          <a:p>
            <a:pPr marL="0" lvl="1">
              <a:spcBef>
                <a:spcPct val="20000"/>
              </a:spcBef>
            </a:pPr>
            <a:r>
              <a:rPr lang="hr-BA" sz="2400" b="1" dirty="0">
                <a:solidFill>
                  <a:srgbClr val="1F497D"/>
                </a:solidFill>
              </a:rPr>
              <a:t>5.4 TESTING AND CALIBRATION METHODS</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Estimation of measurement uncertainty</a:t>
            </a:r>
          </a:p>
          <a:p>
            <a:pPr marL="0" lvl="1">
              <a:spcBef>
                <a:spcPct val="20000"/>
              </a:spcBef>
            </a:pPr>
            <a:r>
              <a:rPr lang="pl-PL" b="1" i="1" dirty="0">
                <a:solidFill>
                  <a:srgbClr val="0070C0"/>
                </a:solidFill>
              </a:rPr>
              <a:t>Measurement uncertainty</a:t>
            </a:r>
            <a:r>
              <a:rPr lang="pl-PL" dirty="0">
                <a:solidFill>
                  <a:srgbClr val="0070C0"/>
                </a:solidFill>
              </a:rPr>
              <a:t>: </a:t>
            </a:r>
            <a:r>
              <a:rPr lang="en-US" dirty="0">
                <a:solidFill>
                  <a:srgbClr val="0070C0"/>
                </a:solidFill>
              </a:rPr>
              <a:t>parameter assigned to the result of the measurements</a:t>
            </a:r>
            <a:r>
              <a:rPr lang="hr-HR" dirty="0">
                <a:solidFill>
                  <a:srgbClr val="0070C0"/>
                </a:solidFill>
              </a:rPr>
              <a:t> </a:t>
            </a:r>
            <a:r>
              <a:rPr lang="en-US" dirty="0">
                <a:solidFill>
                  <a:srgbClr val="0070C0"/>
                </a:solidFill>
              </a:rPr>
              <a:t>describing the dispersion</a:t>
            </a:r>
            <a:r>
              <a:rPr lang="hr-HR" dirty="0">
                <a:solidFill>
                  <a:srgbClr val="0070C0"/>
                </a:solidFill>
              </a:rPr>
              <a:t> </a:t>
            </a:r>
            <a:r>
              <a:rPr lang="en-US" dirty="0">
                <a:solidFill>
                  <a:srgbClr val="0070C0"/>
                </a:solidFill>
              </a:rPr>
              <a:t>values that could reasonably be attributed to the measured </a:t>
            </a:r>
            <a:r>
              <a:rPr lang="hr-HR" dirty="0" err="1">
                <a:solidFill>
                  <a:srgbClr val="0070C0"/>
                </a:solidFill>
              </a:rPr>
              <a:t>value</a:t>
            </a:r>
            <a:r>
              <a:rPr lang="pl-PL" dirty="0">
                <a:solidFill>
                  <a:srgbClr val="0070C0"/>
                </a:solidFill>
              </a:rPr>
              <a:t>.</a:t>
            </a:r>
          </a:p>
          <a:p>
            <a:pPr marL="0" lvl="1">
              <a:spcBef>
                <a:spcPct val="20000"/>
              </a:spcBef>
            </a:pPr>
            <a:endParaRPr lang="pl-PL" dirty="0">
              <a:solidFill>
                <a:srgbClr val="0070C0"/>
              </a:solidFill>
            </a:endParaRPr>
          </a:p>
          <a:p>
            <a:pPr marL="0" lvl="1">
              <a:spcBef>
                <a:spcPct val="20000"/>
              </a:spcBef>
            </a:pPr>
            <a:r>
              <a:rPr lang="en-US" dirty="0">
                <a:solidFill>
                  <a:srgbClr val="0070C0"/>
                </a:solidFill>
              </a:rPr>
              <a:t>When measuring uncertainty, all components of uncertainty must be taken into account</a:t>
            </a:r>
            <a:r>
              <a:rPr lang="hr-HR" dirty="0">
                <a:solidFill>
                  <a:srgbClr val="0070C0"/>
                </a:solidFill>
              </a:rPr>
              <a:t> </a:t>
            </a:r>
            <a:r>
              <a:rPr lang="en-US" dirty="0">
                <a:solidFill>
                  <a:srgbClr val="0070C0"/>
                </a:solidFill>
              </a:rPr>
              <a:t>which are important in that case, using appropriate analytical methods</a:t>
            </a:r>
            <a:r>
              <a:rPr lang="pl-PL" dirty="0">
                <a:solidFill>
                  <a:srgbClr val="0070C0"/>
                </a:solidFill>
              </a:rPr>
              <a:t>. </a:t>
            </a:r>
          </a:p>
          <a:p>
            <a:pPr marL="0" lvl="1">
              <a:spcBef>
                <a:spcPct val="20000"/>
              </a:spcBef>
            </a:pPr>
            <a:endParaRPr lang="pl-PL" dirty="0">
              <a:solidFill>
                <a:srgbClr val="0070C0"/>
              </a:solidFill>
            </a:endParaRPr>
          </a:p>
          <a:p>
            <a:pPr marL="0" lvl="1">
              <a:spcBef>
                <a:spcPct val="20000"/>
              </a:spcBef>
            </a:pPr>
            <a:r>
              <a:rPr lang="en-US" dirty="0">
                <a:solidFill>
                  <a:srgbClr val="0070C0"/>
                </a:solidFill>
              </a:rPr>
              <a:t>The components are divided into components</a:t>
            </a:r>
            <a:r>
              <a:rPr lang="hr-HR" dirty="0">
                <a:solidFill>
                  <a:srgbClr val="0070C0"/>
                </a:solidFill>
              </a:rPr>
              <a:t> </a:t>
            </a:r>
            <a:r>
              <a:rPr lang="hr-HR" dirty="0" err="1">
                <a:solidFill>
                  <a:srgbClr val="0070C0"/>
                </a:solidFill>
              </a:rPr>
              <a:t>of</a:t>
            </a:r>
            <a:r>
              <a:rPr lang="pl-PL" dirty="0">
                <a:solidFill>
                  <a:srgbClr val="0070C0"/>
                </a:solidFill>
              </a:rPr>
              <a:t>:</a:t>
            </a:r>
          </a:p>
          <a:p>
            <a:pPr marL="342900" lvl="1" indent="-342900">
              <a:spcBef>
                <a:spcPct val="20000"/>
              </a:spcBef>
              <a:buAutoNum type="alphaLcParenR"/>
            </a:pPr>
            <a:r>
              <a:rPr lang="pl-PL" dirty="0">
                <a:solidFill>
                  <a:srgbClr val="0070C0"/>
                </a:solidFill>
              </a:rPr>
              <a:t>type A - statistical (repeteability)</a:t>
            </a:r>
          </a:p>
          <a:p>
            <a:pPr marL="342900" lvl="1" indent="-342900">
              <a:spcBef>
                <a:spcPct val="20000"/>
              </a:spcBef>
              <a:buAutoNum type="alphaLcParenR"/>
            </a:pPr>
            <a:r>
              <a:rPr lang="pl-PL" dirty="0">
                <a:solidFill>
                  <a:srgbClr val="0070C0"/>
                </a:solidFill>
              </a:rPr>
              <a:t>type B – </a:t>
            </a:r>
            <a:r>
              <a:rPr lang="en-US" dirty="0">
                <a:solidFill>
                  <a:srgbClr val="0070C0"/>
                </a:solidFill>
              </a:rPr>
              <a:t>non</a:t>
            </a:r>
            <a:r>
              <a:rPr lang="hr-HR" dirty="0">
                <a:solidFill>
                  <a:srgbClr val="0070C0"/>
                </a:solidFill>
              </a:rPr>
              <a:t>-st</a:t>
            </a:r>
            <a:r>
              <a:rPr lang="en-US" dirty="0" err="1">
                <a:solidFill>
                  <a:srgbClr val="0070C0"/>
                </a:solidFill>
              </a:rPr>
              <a:t>atistical</a:t>
            </a:r>
            <a:r>
              <a:rPr lang="en-US" dirty="0">
                <a:solidFill>
                  <a:srgbClr val="0070C0"/>
                </a:solidFill>
              </a:rPr>
              <a:t> (resolution, impact assessment of appropriate parameters, from</a:t>
            </a:r>
            <a:r>
              <a:rPr lang="hr-HR" dirty="0">
                <a:solidFill>
                  <a:srgbClr val="0070C0"/>
                </a:solidFill>
              </a:rPr>
              <a:t> </a:t>
            </a:r>
            <a:r>
              <a:rPr lang="en-US" dirty="0">
                <a:solidFill>
                  <a:srgbClr val="0070C0"/>
                </a:solidFill>
              </a:rPr>
              <a:t>technical data </a:t>
            </a:r>
            <a:r>
              <a:rPr lang="hr-HR" dirty="0" err="1">
                <a:solidFill>
                  <a:srgbClr val="0070C0"/>
                </a:solidFill>
              </a:rPr>
              <a:t>etc</a:t>
            </a:r>
            <a:r>
              <a:rPr lang="hr-HR" dirty="0">
                <a:solidFill>
                  <a:srgbClr val="0070C0"/>
                </a:solidFill>
              </a:rPr>
              <a:t>.</a:t>
            </a:r>
            <a:r>
              <a:rPr lang="pl-PL" dirty="0">
                <a:solidFill>
                  <a:srgbClr val="0070C0"/>
                </a:solidFill>
              </a:rPr>
              <a:t>)</a:t>
            </a:r>
          </a:p>
          <a:p>
            <a:pPr marL="0" lvl="1">
              <a:spcBef>
                <a:spcPct val="20000"/>
              </a:spcBef>
            </a:pPr>
            <a:endParaRPr lang="pl-PL" dirty="0">
              <a:solidFill>
                <a:srgbClr val="0070C0"/>
              </a:solidFill>
            </a:endParaRPr>
          </a:p>
          <a:p>
            <a:pPr marL="0" lvl="1">
              <a:spcBef>
                <a:spcPct val="20000"/>
              </a:spcBef>
            </a:pPr>
            <a:endParaRPr lang="pl-PL"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036488293"/>
      </p:ext>
    </p:extLst>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724096"/>
          </a:xfrm>
          <a:prstGeom prst="rect">
            <a:avLst/>
          </a:prstGeom>
        </p:spPr>
        <p:txBody>
          <a:bodyPr wrap="square">
            <a:spAutoFit/>
          </a:bodyPr>
          <a:lstStyle/>
          <a:p>
            <a:pPr marL="0" lvl="1">
              <a:spcBef>
                <a:spcPct val="20000"/>
              </a:spcBef>
            </a:pPr>
            <a:r>
              <a:rPr lang="hr-BA" sz="2400" b="1" dirty="0">
                <a:solidFill>
                  <a:srgbClr val="1F497D"/>
                </a:solidFill>
              </a:rPr>
              <a:t>5.4 TESTING AND CALIBRATION METHODS</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Budgeting and data transfers must be subjected to a systematic appropriate </a:t>
            </a:r>
            <a:r>
              <a:rPr lang="hr-HR" sz="2000" dirty="0" err="1">
                <a:solidFill>
                  <a:srgbClr val="0070C0"/>
                </a:solidFill>
              </a:rPr>
              <a:t>verifications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Use of computers and automated equipment</a:t>
            </a:r>
            <a:r>
              <a:rPr lang="pl-PL" sz="2000" dirty="0">
                <a:solidFill>
                  <a:srgbClr val="0070C0"/>
                </a:solidFill>
              </a:rPr>
              <a:t>:</a:t>
            </a:r>
          </a:p>
          <a:p>
            <a:pPr lvl="1" indent="-457200">
              <a:spcBef>
                <a:spcPct val="20000"/>
              </a:spcBef>
              <a:buAutoNum type="alphaLcParenR"/>
            </a:pPr>
            <a:r>
              <a:rPr lang="en-US" sz="2000" dirty="0">
                <a:solidFill>
                  <a:srgbClr val="0070C0"/>
                </a:solidFill>
              </a:rPr>
              <a:t>the computer programs developed by the laboratory must be documented</a:t>
            </a:r>
            <a:r>
              <a:rPr lang="pl-PL" sz="2000" dirty="0">
                <a:solidFill>
                  <a:srgbClr val="0070C0"/>
                </a:solidFill>
              </a:rPr>
              <a:t>;</a:t>
            </a:r>
          </a:p>
          <a:p>
            <a:pPr lvl="1" indent="-457200">
              <a:spcBef>
                <a:spcPct val="20000"/>
              </a:spcBef>
              <a:buAutoNum type="alphaLcParenR"/>
            </a:pPr>
            <a:r>
              <a:rPr lang="en-US" sz="2000" dirty="0">
                <a:solidFill>
                  <a:srgbClr val="0070C0"/>
                </a:solidFill>
              </a:rPr>
              <a:t>appropriate validation of these programs must be undertaken</a:t>
            </a:r>
            <a:r>
              <a:rPr lang="pl-PL" sz="2000" dirty="0">
                <a:solidFill>
                  <a:srgbClr val="0070C0"/>
                </a:solidFill>
              </a:rPr>
              <a:t>;</a:t>
            </a:r>
          </a:p>
          <a:p>
            <a:pPr lvl="1" indent="-457200">
              <a:spcBef>
                <a:spcPct val="20000"/>
              </a:spcBef>
              <a:buAutoNum type="alphaLcParenR"/>
            </a:pPr>
            <a:r>
              <a:rPr lang="en-US" sz="2000" dirty="0">
                <a:solidFill>
                  <a:srgbClr val="0070C0"/>
                </a:solidFill>
              </a:rPr>
              <a:t>data protection procedures must be applied</a:t>
            </a:r>
            <a:r>
              <a:rPr lang="pl-PL" sz="2000" dirty="0">
                <a:solidFill>
                  <a:srgbClr val="0070C0"/>
                </a:solidFill>
              </a:rPr>
              <a:t>;</a:t>
            </a:r>
          </a:p>
          <a:p>
            <a:pPr lvl="1" indent="-457200">
              <a:spcBef>
                <a:spcPct val="20000"/>
              </a:spcBef>
              <a:buAutoNum type="alphaLcParenR"/>
            </a:pPr>
            <a:r>
              <a:rPr lang="en-US" sz="2000" dirty="0">
                <a:solidFill>
                  <a:srgbClr val="0070C0"/>
                </a:solidFill>
              </a:rPr>
              <a:t>computers and automated equipment must be maintained</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694014730"/>
      </p:ext>
    </p:extLst>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339650"/>
          </a:xfrm>
          <a:prstGeom prst="rect">
            <a:avLst/>
          </a:prstGeom>
        </p:spPr>
        <p:txBody>
          <a:bodyPr wrap="square">
            <a:spAutoFit/>
          </a:bodyPr>
          <a:lstStyle/>
          <a:p>
            <a:pPr marL="0" lvl="1">
              <a:spcBef>
                <a:spcPct val="20000"/>
              </a:spcBef>
            </a:pPr>
            <a:r>
              <a:rPr lang="hr-BA" sz="2400" b="1" dirty="0">
                <a:solidFill>
                  <a:srgbClr val="1F497D"/>
                </a:solidFill>
              </a:rPr>
              <a:t>5.5 EQUIPMENT</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laboratory shall be </a:t>
            </a:r>
            <a:r>
              <a:rPr lang="en-US" sz="2000" b="1" dirty="0">
                <a:solidFill>
                  <a:srgbClr val="0070C0"/>
                </a:solidFill>
              </a:rPr>
              <a:t>equipped with all equipment </a:t>
            </a:r>
            <a:r>
              <a:rPr lang="en-US" sz="2000" dirty="0">
                <a:solidFill>
                  <a:srgbClr val="0070C0"/>
                </a:solidFill>
              </a:rPr>
              <a:t>for sampling, measurement and </a:t>
            </a:r>
            <a:r>
              <a:rPr lang="hr-HR" sz="2000" dirty="0" err="1">
                <a:solidFill>
                  <a:srgbClr val="0070C0"/>
                </a:solidFill>
              </a:rPr>
              <a:t>testing</a:t>
            </a:r>
            <a:r>
              <a:rPr lang="hr-HR" sz="2000" dirty="0">
                <a:solidFill>
                  <a:srgbClr val="0070C0"/>
                </a:solidFill>
              </a:rPr>
              <a:t> </a:t>
            </a:r>
            <a:r>
              <a:rPr lang="en-US" sz="2000" dirty="0">
                <a:solidFill>
                  <a:srgbClr val="0070C0"/>
                </a:solidFill>
              </a:rPr>
              <a:t>required for the proper conduct of test</a:t>
            </a:r>
            <a:r>
              <a:rPr lang="hr-HR" sz="2000" dirty="0">
                <a:solidFill>
                  <a:srgbClr val="0070C0"/>
                </a:solidFill>
              </a:rPr>
              <a:t>ing</a:t>
            </a:r>
            <a:r>
              <a:rPr lang="en-US" sz="2000" dirty="0">
                <a:solidFill>
                  <a:srgbClr val="0070C0"/>
                </a:solidFill>
              </a:rPr>
              <a:t> or calibration</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Equipment and its program support used for testing,</a:t>
            </a:r>
            <a:r>
              <a:rPr lang="hr-HR" sz="2000" dirty="0">
                <a:solidFill>
                  <a:srgbClr val="0070C0"/>
                </a:solidFill>
              </a:rPr>
              <a:t> </a:t>
            </a:r>
            <a:r>
              <a:rPr lang="en-US" sz="2000" dirty="0">
                <a:solidFill>
                  <a:srgbClr val="0070C0"/>
                </a:solidFill>
              </a:rPr>
              <a:t>calibration and sampling must be capable of achieving the </a:t>
            </a:r>
            <a:r>
              <a:rPr lang="en-US" sz="2000" b="1" dirty="0">
                <a:solidFill>
                  <a:srgbClr val="0070C0"/>
                </a:solidFill>
              </a:rPr>
              <a:t>required accuracy</a:t>
            </a:r>
            <a:r>
              <a:rPr lang="hr-HR" sz="2000" b="1" dirty="0">
                <a:solidFill>
                  <a:srgbClr val="0070C0"/>
                </a:solidFill>
              </a:rPr>
              <a:t> </a:t>
            </a:r>
            <a:r>
              <a:rPr lang="hr-HR" sz="2000" dirty="0" err="1">
                <a:solidFill>
                  <a:srgbClr val="0070C0"/>
                </a:solidFill>
              </a:rPr>
              <a:t>and</a:t>
            </a:r>
            <a:r>
              <a:rPr lang="hr-HR" sz="2000" b="1" dirty="0">
                <a:solidFill>
                  <a:srgbClr val="0070C0"/>
                </a:solidFill>
              </a:rPr>
              <a:t> </a:t>
            </a:r>
            <a:r>
              <a:rPr lang="en-US" sz="2000" dirty="0">
                <a:solidFill>
                  <a:srgbClr val="0070C0"/>
                </a:solidFill>
              </a:rPr>
              <a:t>must meet the specifications relating to the tests concerned or</a:t>
            </a:r>
            <a:r>
              <a:rPr lang="hr-HR" sz="2000" dirty="0">
                <a:solidFill>
                  <a:srgbClr val="0070C0"/>
                </a:solidFill>
              </a:rPr>
              <a:t> </a:t>
            </a:r>
            <a:r>
              <a:rPr lang="en-US" sz="2000" dirty="0">
                <a:solidFill>
                  <a:srgbClr val="0070C0"/>
                </a:solidFill>
              </a:rPr>
              <a:t>calibration</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hr-HR" sz="2000" dirty="0" err="1">
                <a:solidFill>
                  <a:srgbClr val="0070C0"/>
                </a:solidFill>
              </a:rPr>
              <a:t>Equipment</a:t>
            </a:r>
            <a:r>
              <a:rPr lang="en-US" sz="2000" dirty="0">
                <a:solidFill>
                  <a:srgbClr val="0070C0"/>
                </a:solidFill>
              </a:rPr>
              <a:t>must be operated by authorized personnel</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Equipment must be maintained, serviced if necessary, calibrated</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661989249"/>
      </p:ext>
    </p:extLst>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201424"/>
          </a:xfrm>
          <a:prstGeom prst="rect">
            <a:avLst/>
          </a:prstGeom>
        </p:spPr>
        <p:txBody>
          <a:bodyPr wrap="square">
            <a:spAutoFit/>
          </a:bodyPr>
          <a:lstStyle/>
          <a:p>
            <a:pPr marL="0" lvl="1">
              <a:spcBef>
                <a:spcPct val="20000"/>
              </a:spcBef>
            </a:pPr>
            <a:r>
              <a:rPr lang="hr-BA" sz="2400" b="1" dirty="0">
                <a:solidFill>
                  <a:srgbClr val="1F497D"/>
                </a:solidFill>
              </a:rPr>
              <a:t>5.5 EQUIPMENT</a:t>
            </a:r>
          </a:p>
          <a:p>
            <a:pPr marL="0" lvl="1">
              <a:spcBef>
                <a:spcPct val="20000"/>
              </a:spcBef>
            </a:pPr>
            <a:endParaRPr lang="pl-PL" sz="2000" b="1" dirty="0">
              <a:solidFill>
                <a:srgbClr val="0070C0"/>
              </a:solidFill>
            </a:endParaRPr>
          </a:p>
          <a:p>
            <a:pPr marL="0" lvl="1">
              <a:spcBef>
                <a:spcPct val="20000"/>
              </a:spcBef>
            </a:pPr>
            <a:r>
              <a:rPr lang="pl-PL" sz="2000" dirty="0">
                <a:solidFill>
                  <a:srgbClr val="0070C0"/>
                </a:solidFill>
              </a:rPr>
              <a:t>Equipment shall be:</a:t>
            </a:r>
          </a:p>
          <a:p>
            <a:pPr marL="342900" lvl="1" indent="-342900">
              <a:spcBef>
                <a:spcPct val="20000"/>
              </a:spcBef>
              <a:buFontTx/>
              <a:buChar char="-"/>
            </a:pPr>
            <a:r>
              <a:rPr lang="pl-PL" sz="2000" dirty="0">
                <a:solidFill>
                  <a:srgbClr val="0070C0"/>
                </a:solidFill>
              </a:rPr>
              <a:t>uniquely recognizable (tag!)</a:t>
            </a:r>
          </a:p>
          <a:p>
            <a:pPr marL="342900" lvl="1" indent="-342900">
              <a:spcBef>
                <a:spcPct val="20000"/>
              </a:spcBef>
              <a:buFontTx/>
              <a:buChar char="-"/>
            </a:pPr>
            <a:r>
              <a:rPr lang="en-US" sz="2000" dirty="0">
                <a:solidFill>
                  <a:srgbClr val="0070C0"/>
                </a:solidFill>
              </a:rPr>
              <a:t>calibrate</a:t>
            </a:r>
            <a:r>
              <a:rPr lang="hr-HR" sz="2000" dirty="0">
                <a:solidFill>
                  <a:srgbClr val="0070C0"/>
                </a:solidFill>
              </a:rPr>
              <a:t>d</a:t>
            </a:r>
            <a:r>
              <a:rPr lang="en-US" sz="2000" dirty="0">
                <a:solidFill>
                  <a:srgbClr val="0070C0"/>
                </a:solidFill>
              </a:rPr>
              <a:t> according to the calibration program (calibrated equipment</a:t>
            </a:r>
            <a:r>
              <a:rPr lang="pl-PL" sz="2000" dirty="0">
                <a:solidFill>
                  <a:srgbClr val="0070C0"/>
                </a:solidFill>
              </a:rPr>
              <a:t>!)</a:t>
            </a:r>
          </a:p>
          <a:p>
            <a:pPr marL="342900" lvl="1" indent="-342900">
              <a:spcBef>
                <a:spcPct val="20000"/>
              </a:spcBef>
              <a:buFontTx/>
              <a:buChar char="-"/>
            </a:pPr>
            <a:r>
              <a:rPr lang="en-US" sz="2000" dirty="0">
                <a:solidFill>
                  <a:srgbClr val="0070C0"/>
                </a:solidFill>
              </a:rPr>
              <a:t>contain information on the calibration (when it is calibrate</a:t>
            </a:r>
            <a:r>
              <a:rPr lang="hr-HR" sz="2000" dirty="0">
                <a:solidFill>
                  <a:srgbClr val="0070C0"/>
                </a:solidFill>
              </a:rPr>
              <a:t>d</a:t>
            </a:r>
            <a:r>
              <a:rPr lang="en-US" sz="2000" dirty="0">
                <a:solidFill>
                  <a:srgbClr val="0070C0"/>
                </a:solidFill>
              </a:rPr>
              <a:t>, as long as it is</a:t>
            </a:r>
            <a:r>
              <a:rPr lang="hr-HR" sz="2000" dirty="0">
                <a:solidFill>
                  <a:srgbClr val="0070C0"/>
                </a:solidFill>
              </a:rPr>
              <a:t> </a:t>
            </a:r>
            <a:r>
              <a:rPr lang="en-US" sz="2000" dirty="0">
                <a:solidFill>
                  <a:srgbClr val="0070C0"/>
                </a:solidFill>
              </a:rPr>
              <a:t>valid</a:t>
            </a:r>
            <a:r>
              <a:rPr lang="pl-PL" sz="2000" dirty="0">
                <a:solidFill>
                  <a:srgbClr val="0070C0"/>
                </a:solidFill>
              </a:rPr>
              <a:t>)</a:t>
            </a:r>
          </a:p>
          <a:p>
            <a:pPr marL="342900" lvl="1" indent="-342900">
              <a:spcBef>
                <a:spcPct val="20000"/>
              </a:spcBef>
              <a:buFontTx/>
              <a:buChar char="-"/>
            </a:pPr>
            <a:r>
              <a:rPr lang="en-US" sz="2000" dirty="0">
                <a:solidFill>
                  <a:srgbClr val="0070C0"/>
                </a:solidFill>
              </a:rPr>
              <a:t>supported by appropriate records (instructions, equipment</a:t>
            </a:r>
            <a:r>
              <a:rPr lang="hr-HR" sz="2000" dirty="0">
                <a:solidFill>
                  <a:srgbClr val="0070C0"/>
                </a:solidFill>
              </a:rPr>
              <a:t> </a:t>
            </a:r>
            <a:r>
              <a:rPr lang="hr-HR" sz="2000" dirty="0" err="1">
                <a:solidFill>
                  <a:srgbClr val="0070C0"/>
                </a:solidFill>
              </a:rPr>
              <a:t>datasheet</a:t>
            </a:r>
            <a:r>
              <a:rPr lang="pl-PL" sz="2000" dirty="0">
                <a:solidFill>
                  <a:srgbClr val="0070C0"/>
                </a:solidFill>
              </a:rPr>
              <a:t>...)</a:t>
            </a:r>
          </a:p>
          <a:p>
            <a:pPr marL="342900" lvl="1" indent="-342900">
              <a:spcBef>
                <a:spcPct val="20000"/>
              </a:spcBef>
              <a:buFontTx/>
              <a:buChar char="-"/>
            </a:pPr>
            <a:r>
              <a:rPr lang="en-US" sz="2000" dirty="0">
                <a:solidFill>
                  <a:srgbClr val="0070C0"/>
                </a:solidFill>
              </a:rPr>
              <a:t>withdraw</a:t>
            </a:r>
            <a:r>
              <a:rPr lang="hr-HR" sz="2000" dirty="0">
                <a:solidFill>
                  <a:srgbClr val="0070C0"/>
                </a:solidFill>
              </a:rPr>
              <a:t>n</a:t>
            </a:r>
            <a:r>
              <a:rPr lang="en-US" sz="2000" dirty="0">
                <a:solidFill>
                  <a:srgbClr val="0070C0"/>
                </a:solidFill>
              </a:rPr>
              <a:t> from use if it is defective</a:t>
            </a:r>
            <a:endParaRPr lang="pl-PL" sz="2000" dirty="0">
              <a:solidFill>
                <a:srgbClr val="0070C0"/>
              </a:solidFill>
            </a:endParaRPr>
          </a:p>
          <a:p>
            <a:pPr marL="342900" lvl="1" indent="-342900">
              <a:spcBef>
                <a:spcPct val="20000"/>
              </a:spcBef>
              <a:buFontTx/>
              <a:buChar char="-"/>
            </a:pPr>
            <a:r>
              <a:rPr lang="en-US" sz="2000" dirty="0">
                <a:solidFill>
                  <a:srgbClr val="0070C0"/>
                </a:solidFill>
              </a:rPr>
              <a:t>protect</a:t>
            </a:r>
            <a:r>
              <a:rPr lang="hr-HR" sz="2000" dirty="0" err="1">
                <a:solidFill>
                  <a:srgbClr val="0070C0"/>
                </a:solidFill>
              </a:rPr>
              <a:t>ed</a:t>
            </a:r>
            <a:r>
              <a:rPr lang="en-US" sz="2000" dirty="0">
                <a:solidFill>
                  <a:srgbClr val="0070C0"/>
                </a:solidFill>
              </a:rPr>
              <a:t> </a:t>
            </a:r>
            <a:r>
              <a:rPr lang="hr-HR" sz="2000" dirty="0" err="1">
                <a:solidFill>
                  <a:srgbClr val="0070C0"/>
                </a:solidFill>
              </a:rPr>
              <a:t>against</a:t>
            </a:r>
            <a:r>
              <a:rPr lang="hr-HR" sz="2000" dirty="0">
                <a:solidFill>
                  <a:srgbClr val="0070C0"/>
                </a:solidFill>
              </a:rPr>
              <a:t> </a:t>
            </a:r>
            <a:r>
              <a:rPr lang="hr-HR" sz="2000" dirty="0" err="1">
                <a:solidFill>
                  <a:srgbClr val="0070C0"/>
                </a:solidFill>
              </a:rPr>
              <a:t>failure</a:t>
            </a:r>
            <a:r>
              <a:rPr lang="hr-HR" sz="2000" dirty="0">
                <a:solidFill>
                  <a:srgbClr val="0070C0"/>
                </a:solidFill>
              </a:rPr>
              <a:t>, </a:t>
            </a:r>
            <a:r>
              <a:rPr lang="en-US" sz="2000" dirty="0">
                <a:solidFill>
                  <a:srgbClr val="0070C0"/>
                </a:solidFill>
              </a:rPr>
              <a:t>overloading </a:t>
            </a:r>
            <a:r>
              <a:rPr lang="hr-HR" sz="2000" dirty="0" err="1">
                <a:solidFill>
                  <a:srgbClr val="0070C0"/>
                </a:solidFill>
              </a:rPr>
              <a:t>etc</a:t>
            </a:r>
            <a:r>
              <a:rPr lang="hr-HR" sz="2000" dirty="0">
                <a:solidFill>
                  <a:srgbClr val="0070C0"/>
                </a:solidFill>
              </a:rPr>
              <a:t>. </a:t>
            </a:r>
            <a:endParaRPr lang="pl-PL" sz="2000" dirty="0">
              <a:solidFill>
                <a:srgbClr val="0070C0"/>
              </a:solidFill>
            </a:endParaRPr>
          </a:p>
          <a:p>
            <a:pPr marL="342900" lvl="1" indent="-342900">
              <a:spcBef>
                <a:spcPct val="20000"/>
              </a:spcBef>
              <a:buFontTx/>
              <a:buChar char="-"/>
            </a:pPr>
            <a:r>
              <a:rPr lang="pl-PL" sz="2000" dirty="0">
                <a:solidFill>
                  <a:srgbClr val="0070C0"/>
                </a:solidFill>
              </a:rPr>
              <a:t>checked occasionally </a:t>
            </a:r>
          </a:p>
          <a:p>
            <a:pPr marL="342900" lvl="1" indent="-342900">
              <a:spcBef>
                <a:spcPct val="20000"/>
              </a:spcBef>
              <a:buFontTx/>
              <a:buChar char="-"/>
            </a:pPr>
            <a:endParaRPr lang="pl-PL" sz="2000" dirty="0">
              <a:solidFill>
                <a:srgbClr val="0070C0"/>
              </a:solidFill>
            </a:endParaRPr>
          </a:p>
          <a:p>
            <a:pPr marL="0" lvl="1">
              <a:spcBef>
                <a:spcPct val="20000"/>
              </a:spcBef>
            </a:pPr>
            <a:r>
              <a:rPr lang="en-US" sz="2000" dirty="0">
                <a:solidFill>
                  <a:srgbClr val="0070C0"/>
                </a:solidFill>
              </a:rPr>
              <a:t>Equipment requirements may be described in the appropriate </a:t>
            </a:r>
            <a:r>
              <a:rPr lang="en-US" sz="2000" b="1" i="1" dirty="0">
                <a:solidFill>
                  <a:srgbClr val="0070C0"/>
                </a:solidFill>
              </a:rPr>
              <a:t>documented procedure</a:t>
            </a:r>
            <a:endParaRPr lang="pl-PL" sz="2000" b="1" i="1"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916510211"/>
      </p:ext>
    </p:extLst>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832092"/>
          </a:xfrm>
          <a:prstGeom prst="rect">
            <a:avLst/>
          </a:prstGeom>
        </p:spPr>
        <p:txBody>
          <a:bodyPr wrap="square">
            <a:spAutoFit/>
          </a:bodyPr>
          <a:lstStyle/>
          <a:p>
            <a:pPr marL="0" lvl="1">
              <a:spcBef>
                <a:spcPct val="20000"/>
              </a:spcBef>
            </a:pPr>
            <a:r>
              <a:rPr lang="hr-BA" sz="2400" b="1" dirty="0">
                <a:solidFill>
                  <a:srgbClr val="1F497D"/>
                </a:solidFill>
              </a:rPr>
              <a:t>5.6 MEASUREMENT TRACEABILITY</a:t>
            </a:r>
          </a:p>
          <a:p>
            <a:pPr marL="0" lvl="1">
              <a:spcBef>
                <a:spcPct val="20000"/>
              </a:spcBef>
            </a:pPr>
            <a:endParaRPr lang="pl-PL" sz="2000" b="1" dirty="0">
              <a:solidFill>
                <a:srgbClr val="0070C0"/>
              </a:solidFill>
            </a:endParaRPr>
          </a:p>
          <a:p>
            <a:pPr marL="0" lvl="1">
              <a:spcBef>
                <a:spcPct val="20000"/>
              </a:spcBef>
            </a:pPr>
            <a:r>
              <a:rPr lang="pl-PL" sz="2000" b="1" i="1" dirty="0">
                <a:solidFill>
                  <a:srgbClr val="0070C0"/>
                </a:solidFill>
              </a:rPr>
              <a:t>Traceability</a:t>
            </a:r>
            <a:r>
              <a:rPr lang="pl-PL" sz="2000" dirty="0">
                <a:solidFill>
                  <a:srgbClr val="0070C0"/>
                </a:solidFill>
              </a:rPr>
              <a:t>: </a:t>
            </a:r>
            <a:r>
              <a:rPr lang="en-US" sz="2000" dirty="0">
                <a:solidFill>
                  <a:srgbClr val="0070C0"/>
                </a:solidFill>
              </a:rPr>
              <a:t>The characteristic of the measurement result or the value of the</a:t>
            </a:r>
            <a:r>
              <a:rPr lang="hr-HR" sz="2000" dirty="0">
                <a:solidFill>
                  <a:srgbClr val="0070C0"/>
                </a:solidFill>
              </a:rPr>
              <a:t> </a:t>
            </a:r>
            <a:r>
              <a:rPr lang="en-US" sz="2000" dirty="0">
                <a:solidFill>
                  <a:srgbClr val="0070C0"/>
                </a:solidFill>
              </a:rPr>
              <a:t>standard to which it is derived</a:t>
            </a:r>
            <a:r>
              <a:rPr lang="hr-HR" sz="2000" dirty="0">
                <a:solidFill>
                  <a:srgbClr val="0070C0"/>
                </a:solidFill>
              </a:rPr>
              <a:t> </a:t>
            </a:r>
            <a:r>
              <a:rPr lang="en-US" sz="2000" dirty="0">
                <a:solidFill>
                  <a:srgbClr val="0070C0"/>
                </a:solidFill>
              </a:rPr>
              <a:t>can be related to the reference standards that are realized by the SI</a:t>
            </a:r>
            <a:r>
              <a:rPr lang="hr-HR" sz="2000" dirty="0">
                <a:solidFill>
                  <a:srgbClr val="0070C0"/>
                </a:solidFill>
              </a:rPr>
              <a:t> </a:t>
            </a:r>
            <a:r>
              <a:rPr lang="en-US" sz="2000" dirty="0">
                <a:solidFill>
                  <a:srgbClr val="0070C0"/>
                </a:solidFill>
              </a:rPr>
              <a:t>unit (usually state or international) unbroken </a:t>
            </a:r>
            <a:r>
              <a:rPr lang="hr-HR" sz="2000" dirty="0" err="1">
                <a:solidFill>
                  <a:srgbClr val="0070C0"/>
                </a:solidFill>
              </a:rPr>
              <a:t>by</a:t>
            </a:r>
            <a:r>
              <a:rPr lang="hr-HR" sz="2000" dirty="0">
                <a:solidFill>
                  <a:srgbClr val="0070C0"/>
                </a:solidFill>
              </a:rPr>
              <a:t> a </a:t>
            </a:r>
            <a:r>
              <a:rPr lang="hr-HR" sz="2000" dirty="0" err="1">
                <a:solidFill>
                  <a:srgbClr val="0070C0"/>
                </a:solidFill>
              </a:rPr>
              <a:t>line</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 comparison</a:t>
            </a:r>
            <a:r>
              <a:rPr lang="hr-HR" sz="2000" dirty="0">
                <a:solidFill>
                  <a:srgbClr val="0070C0"/>
                </a:solidFill>
              </a:rPr>
              <a:t>s</a:t>
            </a:r>
            <a:r>
              <a:rPr lang="en-US" sz="2000" dirty="0">
                <a:solidFill>
                  <a:srgbClr val="0070C0"/>
                </a:solidFill>
              </a:rPr>
              <a:t> that</a:t>
            </a:r>
            <a:r>
              <a:rPr lang="hr-HR" sz="2000" dirty="0">
                <a:solidFill>
                  <a:srgbClr val="0070C0"/>
                </a:solidFill>
              </a:rPr>
              <a:t> </a:t>
            </a:r>
            <a:r>
              <a:rPr lang="en-US" sz="2000" dirty="0">
                <a:solidFill>
                  <a:srgbClr val="0070C0"/>
                </a:solidFill>
              </a:rPr>
              <a:t>have established uncertainties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hr-HR" sz="2000" dirty="0" err="1">
                <a:solidFill>
                  <a:srgbClr val="0070C0"/>
                </a:solidFill>
              </a:rPr>
              <a:t>Measurement</a:t>
            </a:r>
            <a:r>
              <a:rPr lang="hr-HR" sz="2000" dirty="0">
                <a:solidFill>
                  <a:srgbClr val="0070C0"/>
                </a:solidFill>
              </a:rPr>
              <a:t> </a:t>
            </a:r>
            <a:r>
              <a:rPr lang="en-US" sz="2000" dirty="0">
                <a:solidFill>
                  <a:srgbClr val="0070C0"/>
                </a:solidFill>
              </a:rPr>
              <a:t>traceability requires a </a:t>
            </a:r>
            <a:r>
              <a:rPr lang="en-US" sz="2000" b="1" i="1" dirty="0">
                <a:solidFill>
                  <a:srgbClr val="0070C0"/>
                </a:solidFill>
              </a:rPr>
              <a:t>calibration hierarchy </a:t>
            </a:r>
            <a:r>
              <a:rPr lang="en-US" sz="2000" dirty="0">
                <a:solidFill>
                  <a:srgbClr val="0070C0"/>
                </a:solidFill>
              </a:rPr>
              <a:t>established</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b="1" i="1" dirty="0">
                <a:solidFill>
                  <a:srgbClr val="0070C0"/>
                </a:solidFill>
              </a:rPr>
              <a:t>Calibration</a:t>
            </a:r>
            <a:r>
              <a:rPr lang="pl-PL" sz="2000" dirty="0">
                <a:solidFill>
                  <a:srgbClr val="0070C0"/>
                </a:solidFill>
              </a:rPr>
              <a:t>: </a:t>
            </a:r>
            <a:r>
              <a:rPr lang="en-US" sz="2000" dirty="0">
                <a:solidFill>
                  <a:srgbClr val="0070C0"/>
                </a:solidFill>
              </a:rPr>
              <a:t>An action </a:t>
            </a:r>
            <a:r>
              <a:rPr lang="hr-HR" sz="2000" dirty="0" err="1">
                <a:solidFill>
                  <a:srgbClr val="0070C0"/>
                </a:solidFill>
              </a:rPr>
              <a:t>by</a:t>
            </a:r>
            <a:r>
              <a:rPr lang="hr-HR" sz="2000" dirty="0">
                <a:solidFill>
                  <a:srgbClr val="0070C0"/>
                </a:solidFill>
              </a:rPr>
              <a:t> </a:t>
            </a:r>
            <a:r>
              <a:rPr lang="hr-HR" sz="2000" dirty="0" err="1">
                <a:solidFill>
                  <a:srgbClr val="0070C0"/>
                </a:solidFill>
              </a:rPr>
              <a:t>which</a:t>
            </a:r>
            <a:r>
              <a:rPr lang="hr-HR" sz="2000" dirty="0">
                <a:solidFill>
                  <a:srgbClr val="0070C0"/>
                </a:solidFill>
              </a:rPr>
              <a:t> </a:t>
            </a:r>
            <a:r>
              <a:rPr lang="en-US" sz="2000" dirty="0">
                <a:solidFill>
                  <a:srgbClr val="0070C0"/>
                </a:solidFill>
              </a:rPr>
              <a:t>under certain conditions in the first step</a:t>
            </a:r>
            <a:r>
              <a:rPr lang="hr-HR" sz="2000" dirty="0">
                <a:solidFill>
                  <a:srgbClr val="0070C0"/>
                </a:solidFill>
              </a:rPr>
              <a:t> is </a:t>
            </a:r>
            <a:r>
              <a:rPr lang="en-US" sz="2000" dirty="0" err="1">
                <a:solidFill>
                  <a:srgbClr val="0070C0"/>
                </a:solidFill>
              </a:rPr>
              <a:t>establishe</a:t>
            </a:r>
            <a:r>
              <a:rPr lang="hr-HR" sz="2000" dirty="0">
                <a:solidFill>
                  <a:srgbClr val="0070C0"/>
                </a:solidFill>
              </a:rPr>
              <a:t>d</a:t>
            </a:r>
            <a:r>
              <a:rPr lang="en-US" sz="2000" dirty="0">
                <a:solidFill>
                  <a:srgbClr val="0070C0"/>
                </a:solidFill>
              </a:rPr>
              <a:t> a relationship between the value with the measurement uncertainties </a:t>
            </a:r>
            <a:r>
              <a:rPr lang="en-US" sz="2000" dirty="0" err="1">
                <a:solidFill>
                  <a:srgbClr val="0070C0"/>
                </a:solidFill>
              </a:rPr>
              <a:t>provid</a:t>
            </a:r>
            <a:r>
              <a:rPr lang="hr-HR" sz="2000" dirty="0" err="1">
                <a:solidFill>
                  <a:srgbClr val="0070C0"/>
                </a:solidFill>
              </a:rPr>
              <a:t>ed</a:t>
            </a:r>
            <a:r>
              <a:rPr lang="hr-HR" sz="2000" dirty="0">
                <a:solidFill>
                  <a:srgbClr val="0070C0"/>
                </a:solidFill>
              </a:rPr>
              <a:t> </a:t>
            </a:r>
            <a:r>
              <a:rPr lang="hr-HR" sz="2000" dirty="0" err="1">
                <a:solidFill>
                  <a:srgbClr val="0070C0"/>
                </a:solidFill>
              </a:rPr>
              <a:t>by</a:t>
            </a:r>
            <a:r>
              <a:rPr lang="hr-HR" sz="2000" dirty="0">
                <a:solidFill>
                  <a:srgbClr val="0070C0"/>
                </a:solidFill>
              </a:rPr>
              <a:t> </a:t>
            </a:r>
            <a:r>
              <a:rPr lang="en-US" sz="2000" dirty="0">
                <a:solidFill>
                  <a:srgbClr val="0070C0"/>
                </a:solidFill>
              </a:rPr>
              <a:t>measurement standards and corresponding indicators to which the measurement uncertainties are assigned</a:t>
            </a:r>
            <a:r>
              <a:rPr lang="hr-HR" sz="2000" dirty="0">
                <a:solidFill>
                  <a:srgbClr val="0070C0"/>
                </a:solidFill>
              </a:rPr>
              <a:t>. </a:t>
            </a:r>
            <a:r>
              <a:rPr lang="en-US" sz="2000" dirty="0">
                <a:solidFill>
                  <a:srgbClr val="0070C0"/>
                </a:solidFill>
              </a:rPr>
              <a:t>In the second step, </a:t>
            </a:r>
            <a:r>
              <a:rPr lang="en-US" sz="2000" dirty="0" err="1">
                <a:solidFill>
                  <a:srgbClr val="0070C0"/>
                </a:solidFill>
              </a:rPr>
              <a:t>th</a:t>
            </a:r>
            <a:r>
              <a:rPr lang="hr-HR" sz="2000" dirty="0" err="1">
                <a:solidFill>
                  <a:srgbClr val="0070C0"/>
                </a:solidFill>
              </a:rPr>
              <a:t>ese</a:t>
            </a:r>
            <a:r>
              <a:rPr lang="en-US" sz="2000" dirty="0">
                <a:solidFill>
                  <a:srgbClr val="0070C0"/>
                </a:solidFill>
              </a:rPr>
              <a:t> data </a:t>
            </a:r>
            <a:r>
              <a:rPr lang="hr-HR" sz="2000" dirty="0">
                <a:solidFill>
                  <a:srgbClr val="0070C0"/>
                </a:solidFill>
              </a:rPr>
              <a:t>are </a:t>
            </a:r>
            <a:r>
              <a:rPr lang="en-US" sz="2000" dirty="0">
                <a:solidFill>
                  <a:srgbClr val="0070C0"/>
                </a:solidFill>
              </a:rPr>
              <a:t>used to establish</a:t>
            </a:r>
            <a:r>
              <a:rPr lang="hr-HR" sz="2000" dirty="0">
                <a:solidFill>
                  <a:srgbClr val="0070C0"/>
                </a:solidFill>
              </a:rPr>
              <a:t> </a:t>
            </a:r>
            <a:r>
              <a:rPr lang="en-US" sz="2000" dirty="0">
                <a:solidFill>
                  <a:srgbClr val="0070C0"/>
                </a:solidFill>
              </a:rPr>
              <a:t>relationship to obtain the measurement result </a:t>
            </a:r>
            <a:endParaRPr lang="pl-PL" sz="2000" i="1"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85991512"/>
      </p:ext>
    </p:extLst>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274195"/>
          </a:xfrm>
          <a:prstGeom prst="rect">
            <a:avLst/>
          </a:prstGeom>
        </p:spPr>
        <p:txBody>
          <a:bodyPr wrap="square">
            <a:spAutoFit/>
          </a:bodyPr>
          <a:lstStyle/>
          <a:p>
            <a:pPr marL="0" lvl="1">
              <a:spcBef>
                <a:spcPct val="20000"/>
              </a:spcBef>
            </a:pPr>
            <a:r>
              <a:rPr lang="hr-BA" sz="2400" b="1" dirty="0">
                <a:solidFill>
                  <a:srgbClr val="1F497D"/>
                </a:solidFill>
              </a:rPr>
              <a:t>5.6 MEASUREMENT </a:t>
            </a:r>
          </a:p>
          <a:p>
            <a:pPr marL="0" lvl="1">
              <a:spcBef>
                <a:spcPct val="20000"/>
              </a:spcBef>
            </a:pPr>
            <a:r>
              <a:rPr lang="hr-BA" sz="2400" b="1" dirty="0">
                <a:solidFill>
                  <a:srgbClr val="1F497D"/>
                </a:solidFill>
              </a:rPr>
              <a:t>TRACEABILITY</a:t>
            </a:r>
          </a:p>
          <a:p>
            <a:pPr marL="0" lvl="1">
              <a:spcBef>
                <a:spcPct val="20000"/>
              </a:spcBef>
            </a:pPr>
            <a:endParaRPr lang="pl-PL" sz="2000" b="1" dirty="0">
              <a:solidFill>
                <a:srgbClr val="0070C0"/>
              </a:solidFill>
            </a:endParaRPr>
          </a:p>
        </p:txBody>
      </p:sp>
      <p:pic>
        <p:nvPicPr>
          <p:cNvPr id="8" name="Slika 7"/>
          <p:cNvPicPr>
            <a:picLocks noChangeAspect="1"/>
          </p:cNvPicPr>
          <p:nvPr/>
        </p:nvPicPr>
        <p:blipFill>
          <a:blip r:embed="rId4"/>
          <a:stretch>
            <a:fillRect/>
          </a:stretch>
        </p:blipFill>
        <p:spPr>
          <a:xfrm>
            <a:off x="3523775" y="1292012"/>
            <a:ext cx="4362450" cy="5076825"/>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859016046"/>
      </p:ext>
    </p:extLst>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01205"/>
          </a:xfrm>
          <a:prstGeom prst="rect">
            <a:avLst/>
          </a:prstGeom>
        </p:spPr>
        <p:txBody>
          <a:bodyPr wrap="square">
            <a:spAutoFit/>
          </a:bodyPr>
          <a:lstStyle/>
          <a:p>
            <a:pPr marL="0" lvl="1">
              <a:spcBef>
                <a:spcPct val="20000"/>
              </a:spcBef>
            </a:pPr>
            <a:r>
              <a:rPr lang="hr-BA" sz="2400" b="1" dirty="0">
                <a:solidFill>
                  <a:srgbClr val="1F497D"/>
                </a:solidFill>
              </a:rPr>
              <a:t>5.6 MEASUREMENT TRACEABILITY</a:t>
            </a:r>
          </a:p>
          <a:p>
            <a:pPr marL="0" lvl="1">
              <a:spcBef>
                <a:spcPct val="20000"/>
              </a:spcBef>
            </a:pPr>
            <a:endParaRPr lang="pl-PL" sz="2000" b="1" dirty="0">
              <a:solidFill>
                <a:srgbClr val="0070C0"/>
              </a:solidFill>
            </a:endParaRPr>
          </a:p>
          <a:p>
            <a:pPr marL="0" lvl="1">
              <a:spcBef>
                <a:spcPct val="20000"/>
              </a:spcBef>
            </a:pPr>
            <a:r>
              <a:rPr lang="hr-HR" sz="2000" dirty="0" err="1">
                <a:solidFill>
                  <a:srgbClr val="0070C0"/>
                </a:solidFill>
              </a:rPr>
              <a:t>Measurement</a:t>
            </a:r>
            <a:r>
              <a:rPr lang="hr-HR" sz="2000" dirty="0">
                <a:solidFill>
                  <a:srgbClr val="0070C0"/>
                </a:solidFill>
              </a:rPr>
              <a:t> </a:t>
            </a:r>
            <a:r>
              <a:rPr lang="en-US" sz="2000" dirty="0">
                <a:solidFill>
                  <a:srgbClr val="0070C0"/>
                </a:solidFill>
              </a:rPr>
              <a:t>traceability is provided by </a:t>
            </a:r>
            <a:r>
              <a:rPr lang="en-US" sz="2000" dirty="0" err="1">
                <a:solidFill>
                  <a:srgbClr val="0070C0"/>
                </a:solidFill>
              </a:rPr>
              <a:t>calibrat</a:t>
            </a:r>
            <a:r>
              <a:rPr lang="hr-HR" sz="2000" dirty="0">
                <a:solidFill>
                  <a:srgbClr val="0070C0"/>
                </a:solidFill>
              </a:rPr>
              <a:t>ion</a:t>
            </a:r>
            <a:r>
              <a:rPr lang="en-US" sz="2000" dirty="0">
                <a:solidFill>
                  <a:srgbClr val="0070C0"/>
                </a:solidFill>
              </a:rPr>
              <a:t> laboratories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Calibration is performed by:</a:t>
            </a:r>
          </a:p>
          <a:p>
            <a:pPr marL="0" lvl="1">
              <a:spcBef>
                <a:spcPct val="20000"/>
              </a:spcBef>
            </a:pPr>
            <a:endParaRPr lang="pl-PL" sz="2000" dirty="0">
              <a:solidFill>
                <a:srgbClr val="0070C0"/>
              </a:solidFill>
            </a:endParaRPr>
          </a:p>
          <a:p>
            <a:pPr lvl="1" indent="-457200">
              <a:spcBef>
                <a:spcPct val="20000"/>
              </a:spcBef>
              <a:buAutoNum type="alphaLcParenR"/>
            </a:pPr>
            <a:r>
              <a:rPr lang="pl-PL" sz="2000" b="1" dirty="0">
                <a:solidFill>
                  <a:srgbClr val="0070C0"/>
                </a:solidFill>
              </a:rPr>
              <a:t>Measurement standards </a:t>
            </a:r>
            <a:r>
              <a:rPr lang="pl-PL" sz="2000" dirty="0">
                <a:solidFill>
                  <a:srgbClr val="0070C0"/>
                </a:solidFill>
              </a:rPr>
              <a:t>(</a:t>
            </a:r>
            <a:r>
              <a:rPr lang="en-US" sz="2000" dirty="0">
                <a:solidFill>
                  <a:srgbClr val="0070C0"/>
                </a:solidFill>
              </a:rPr>
              <a:t>according to traceability chain: primary </a:t>
            </a:r>
            <a:r>
              <a:rPr lang="hr-HR" sz="2000" dirty="0">
                <a:solidFill>
                  <a:srgbClr val="0070C0"/>
                </a:solidFill>
              </a:rPr>
              <a:t>standard </a:t>
            </a:r>
            <a:r>
              <a:rPr lang="en-US" sz="2000" dirty="0">
                <a:solidFill>
                  <a:srgbClr val="0070C0"/>
                </a:solidFill>
              </a:rPr>
              <a:t>– national</a:t>
            </a:r>
            <a:r>
              <a:rPr lang="hr-HR" sz="2000" dirty="0">
                <a:solidFill>
                  <a:srgbClr val="0070C0"/>
                </a:solidFill>
              </a:rPr>
              <a:t> standard </a:t>
            </a:r>
            <a:r>
              <a:rPr lang="en-US" sz="2000" dirty="0">
                <a:solidFill>
                  <a:srgbClr val="0070C0"/>
                </a:solidFill>
              </a:rPr>
              <a:t>- reference </a:t>
            </a:r>
            <a:r>
              <a:rPr lang="hr-HR" sz="2000" dirty="0">
                <a:solidFill>
                  <a:srgbClr val="0070C0"/>
                </a:solidFill>
              </a:rPr>
              <a:t>standard </a:t>
            </a:r>
            <a:r>
              <a:rPr lang="en-US" sz="2000" dirty="0">
                <a:solidFill>
                  <a:srgbClr val="0070C0"/>
                </a:solidFill>
              </a:rPr>
              <a:t>- working </a:t>
            </a:r>
            <a:r>
              <a:rPr lang="hr-HR" sz="2000" dirty="0">
                <a:solidFill>
                  <a:srgbClr val="0070C0"/>
                </a:solidFill>
              </a:rPr>
              <a:t>standard </a:t>
            </a:r>
            <a:r>
              <a:rPr lang="en-US" sz="2000" dirty="0">
                <a:solidFill>
                  <a:srgbClr val="0070C0"/>
                </a:solidFill>
              </a:rPr>
              <a:t>– me</a:t>
            </a:r>
            <a:r>
              <a:rPr lang="hr-HR" sz="2000" dirty="0" err="1">
                <a:solidFill>
                  <a:srgbClr val="0070C0"/>
                </a:solidFill>
              </a:rPr>
              <a:t>ter</a:t>
            </a:r>
            <a:r>
              <a:rPr lang="pl-PL" sz="2000" dirty="0">
                <a:solidFill>
                  <a:srgbClr val="0070C0"/>
                </a:solidFill>
              </a:rPr>
              <a:t>)</a:t>
            </a:r>
          </a:p>
          <a:p>
            <a:pPr lvl="1" indent="-457200">
              <a:spcBef>
                <a:spcPct val="20000"/>
              </a:spcBef>
              <a:buAutoNum type="alphaLcParenR"/>
            </a:pPr>
            <a:r>
              <a:rPr lang="pl-PL" sz="2000" b="1" dirty="0">
                <a:solidFill>
                  <a:srgbClr val="0070C0"/>
                </a:solidFill>
              </a:rPr>
              <a:t>Certified Reference Materials </a:t>
            </a:r>
            <a:r>
              <a:rPr lang="pl-PL" sz="2000" dirty="0">
                <a:solidFill>
                  <a:srgbClr val="0070C0"/>
                </a:solidFill>
              </a:rPr>
              <a:t>(’’CRM’’) </a:t>
            </a:r>
          </a:p>
          <a:p>
            <a:pPr lvl="1" indent="-457200">
              <a:spcBef>
                <a:spcPct val="20000"/>
              </a:spcBef>
              <a:buAutoNum type="alphaLcParenR"/>
            </a:pPr>
            <a:endParaRPr lang="pl-PL" sz="2000" dirty="0">
              <a:solidFill>
                <a:srgbClr val="0070C0"/>
              </a:solidFill>
            </a:endParaRPr>
          </a:p>
          <a:p>
            <a:pPr marL="0" lvl="1">
              <a:spcBef>
                <a:spcPct val="20000"/>
              </a:spcBef>
            </a:pPr>
            <a:r>
              <a:rPr lang="en-US" sz="2000" dirty="0">
                <a:solidFill>
                  <a:srgbClr val="0070C0"/>
                </a:solidFill>
              </a:rPr>
              <a:t>Measurement traceability must be described in the laboratory management system</a:t>
            </a:r>
            <a:r>
              <a:rPr lang="hr-HR" sz="2000" dirty="0">
                <a:solidFill>
                  <a:srgbClr val="0070C0"/>
                </a:solidFill>
              </a:rPr>
              <a:t> </a:t>
            </a:r>
            <a:r>
              <a:rPr lang="en-US" sz="2000" dirty="0">
                <a:solidFill>
                  <a:srgbClr val="0070C0"/>
                </a:solidFill>
              </a:rPr>
              <a:t>documentation</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032050897"/>
      </p:ext>
    </p:extLst>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600986"/>
          </a:xfrm>
          <a:prstGeom prst="rect">
            <a:avLst/>
          </a:prstGeom>
        </p:spPr>
        <p:txBody>
          <a:bodyPr wrap="square">
            <a:spAutoFit/>
          </a:bodyPr>
          <a:lstStyle/>
          <a:p>
            <a:pPr marL="0" lvl="1">
              <a:spcBef>
                <a:spcPct val="20000"/>
              </a:spcBef>
            </a:pPr>
            <a:r>
              <a:rPr lang="hr-BA" sz="2400" b="1" dirty="0">
                <a:solidFill>
                  <a:srgbClr val="1F497D"/>
                </a:solidFill>
              </a:rPr>
              <a:t>5.7 SAMPLING</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laboratory must have a </a:t>
            </a:r>
            <a:r>
              <a:rPr lang="en-US" sz="2000" i="1" dirty="0">
                <a:solidFill>
                  <a:srgbClr val="0070C0"/>
                </a:solidFill>
              </a:rPr>
              <a:t>sampling plan and sampling procedures </a:t>
            </a:r>
            <a:r>
              <a:rPr lang="en-US" sz="2000" dirty="0">
                <a:solidFill>
                  <a:srgbClr val="0070C0"/>
                </a:solidFill>
              </a:rPr>
              <a:t>when</a:t>
            </a:r>
            <a:r>
              <a:rPr lang="hr-HR" sz="2000" dirty="0">
                <a:solidFill>
                  <a:srgbClr val="0070C0"/>
                </a:solidFill>
              </a:rPr>
              <a:t> </a:t>
            </a:r>
            <a:r>
              <a:rPr lang="hr-HR" sz="2000" dirty="0" err="1">
                <a:solidFill>
                  <a:srgbClr val="0070C0"/>
                </a:solidFill>
              </a:rPr>
              <a:t>conducting</a:t>
            </a:r>
            <a:r>
              <a:rPr lang="hr-HR" sz="2000" dirty="0">
                <a:solidFill>
                  <a:srgbClr val="0070C0"/>
                </a:solidFill>
              </a:rPr>
              <a:t> </a:t>
            </a:r>
            <a:r>
              <a:rPr lang="hr-HR" sz="2000" dirty="0" err="1">
                <a:solidFill>
                  <a:srgbClr val="0070C0"/>
                </a:solidFill>
              </a:rPr>
              <a:t>the</a:t>
            </a:r>
            <a:r>
              <a:rPr lang="hr-HR" sz="2000" dirty="0">
                <a:solidFill>
                  <a:srgbClr val="0070C0"/>
                </a:solidFill>
              </a:rPr>
              <a:t> </a:t>
            </a:r>
            <a:r>
              <a:rPr lang="en-US" sz="2000" dirty="0">
                <a:solidFill>
                  <a:srgbClr val="0070C0"/>
                </a:solidFill>
              </a:rPr>
              <a:t>sampling of substances, materials or products </a:t>
            </a:r>
            <a:r>
              <a:rPr lang="hr-HR" sz="2000" b="1" dirty="0" err="1">
                <a:solidFill>
                  <a:srgbClr val="0070C0"/>
                </a:solidFill>
              </a:rPr>
              <a:t>which</a:t>
            </a:r>
            <a:r>
              <a:rPr lang="hr-HR" sz="2000" b="1" dirty="0">
                <a:solidFill>
                  <a:srgbClr val="0070C0"/>
                </a:solidFill>
              </a:rPr>
              <a:t> </a:t>
            </a:r>
            <a:r>
              <a:rPr lang="en-US" sz="2000" b="1" dirty="0">
                <a:solidFill>
                  <a:srgbClr val="0070C0"/>
                </a:solidFill>
              </a:rPr>
              <a:t>are then tested or calibrated</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laboratory must have procedures for recording essential data and procedures that refer to the sampling that forms part of the test</a:t>
            </a:r>
            <a:r>
              <a:rPr lang="hr-HR" sz="2000" dirty="0">
                <a:solidFill>
                  <a:srgbClr val="0070C0"/>
                </a:solidFill>
              </a:rPr>
              <a:t>ing</a:t>
            </a:r>
            <a:r>
              <a:rPr lang="en-US" sz="2000" dirty="0">
                <a:solidFill>
                  <a:srgbClr val="0070C0"/>
                </a:solidFill>
              </a:rPr>
              <a:t> or calibration</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All sampling records must be properly </a:t>
            </a:r>
            <a:r>
              <a:rPr lang="hr-HR" sz="2000" dirty="0" err="1">
                <a:solidFill>
                  <a:srgbClr val="0070C0"/>
                </a:solidFill>
              </a:rPr>
              <a:t>managed</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843794839"/>
      </p:ext>
    </p:extLst>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585871"/>
          </a:xfrm>
          <a:prstGeom prst="rect">
            <a:avLst/>
          </a:prstGeom>
        </p:spPr>
        <p:txBody>
          <a:bodyPr wrap="square">
            <a:spAutoFit/>
          </a:bodyPr>
          <a:lstStyle/>
          <a:p>
            <a:pPr marL="0" lvl="1">
              <a:spcBef>
                <a:spcPct val="20000"/>
              </a:spcBef>
            </a:pPr>
            <a:r>
              <a:rPr lang="hr-BA" sz="2400" b="1" dirty="0">
                <a:solidFill>
                  <a:srgbClr val="1F497D"/>
                </a:solidFill>
              </a:rPr>
              <a:t>5.8 </a:t>
            </a:r>
            <a:r>
              <a:rPr lang="en-US" sz="2400" b="1" dirty="0">
                <a:solidFill>
                  <a:srgbClr val="1F497D"/>
                </a:solidFill>
              </a:rPr>
              <a:t>HANDLING OF TEST AND CALIBRATION ITEMS</a:t>
            </a:r>
            <a:endParaRPr lang="hr-BA" sz="2400" b="1" dirty="0">
              <a:solidFill>
                <a:srgbClr val="1F497D"/>
              </a:solidFill>
            </a:endParaRP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laboratory must have procedures for </a:t>
            </a:r>
            <a:r>
              <a:rPr lang="en-US" sz="2000" i="1" dirty="0">
                <a:solidFill>
                  <a:srgbClr val="0070C0"/>
                </a:solidFill>
              </a:rPr>
              <a:t>transportation, reception, handling,</a:t>
            </a:r>
            <a:r>
              <a:rPr lang="hr-HR" sz="2000" i="1" dirty="0">
                <a:solidFill>
                  <a:srgbClr val="0070C0"/>
                </a:solidFill>
              </a:rPr>
              <a:t> </a:t>
            </a:r>
            <a:r>
              <a:rPr lang="en-US" sz="2000" i="1" dirty="0">
                <a:solidFill>
                  <a:srgbClr val="0070C0"/>
                </a:solidFill>
              </a:rPr>
              <a:t>protection,</a:t>
            </a:r>
            <a:r>
              <a:rPr lang="hr-HR" sz="2000" i="1" dirty="0">
                <a:solidFill>
                  <a:srgbClr val="0070C0"/>
                </a:solidFill>
              </a:rPr>
              <a:t> </a:t>
            </a:r>
            <a:r>
              <a:rPr lang="en-US" sz="2000" i="1" dirty="0">
                <a:solidFill>
                  <a:srgbClr val="0070C0"/>
                </a:solidFill>
              </a:rPr>
              <a:t>storing, storing or disposing of items </a:t>
            </a:r>
            <a:r>
              <a:rPr lang="en-US" sz="2000" dirty="0">
                <a:solidFill>
                  <a:srgbClr val="0070C0"/>
                </a:solidFill>
              </a:rPr>
              <a:t>being </a:t>
            </a:r>
            <a:r>
              <a:rPr lang="hr-HR" sz="2000" dirty="0" err="1">
                <a:solidFill>
                  <a:srgbClr val="0070C0"/>
                </a:solidFill>
              </a:rPr>
              <a:t>tested</a:t>
            </a:r>
            <a:r>
              <a:rPr lang="hr-HR" sz="2000" dirty="0">
                <a:solidFill>
                  <a:srgbClr val="0070C0"/>
                </a:solidFill>
              </a:rPr>
              <a:t> </a:t>
            </a:r>
            <a:r>
              <a:rPr lang="en-US" sz="2000" dirty="0">
                <a:solidFill>
                  <a:srgbClr val="0070C0"/>
                </a:solidFill>
              </a:rPr>
              <a:t>or calibrated,</a:t>
            </a:r>
            <a:r>
              <a:rPr lang="hr-HR" sz="2000" dirty="0">
                <a:solidFill>
                  <a:srgbClr val="0070C0"/>
                </a:solidFill>
              </a:rPr>
              <a:t> </a:t>
            </a:r>
            <a:r>
              <a:rPr lang="en-US" sz="2000" dirty="0">
                <a:solidFill>
                  <a:srgbClr val="0070C0"/>
                </a:solidFill>
              </a:rPr>
              <a:t>including all the provisions necessary to protect the integrity of the subjects being </a:t>
            </a:r>
            <a:r>
              <a:rPr lang="hr-HR" sz="2000" dirty="0" err="1">
                <a:solidFill>
                  <a:srgbClr val="0070C0"/>
                </a:solidFill>
              </a:rPr>
              <a:t>tested</a:t>
            </a:r>
            <a:r>
              <a:rPr lang="hr-HR" sz="2000" dirty="0">
                <a:solidFill>
                  <a:srgbClr val="0070C0"/>
                </a:solidFill>
              </a:rPr>
              <a:t> </a:t>
            </a:r>
            <a:r>
              <a:rPr lang="en-US" sz="2000" dirty="0">
                <a:solidFill>
                  <a:srgbClr val="0070C0"/>
                </a:solidFill>
              </a:rPr>
              <a:t>or</a:t>
            </a:r>
            <a:r>
              <a:rPr lang="hr-HR" sz="2000" dirty="0">
                <a:solidFill>
                  <a:srgbClr val="0070C0"/>
                </a:solidFill>
              </a:rPr>
              <a:t> </a:t>
            </a:r>
            <a:r>
              <a:rPr lang="en-US" sz="2000" dirty="0">
                <a:solidFill>
                  <a:srgbClr val="0070C0"/>
                </a:solidFill>
              </a:rPr>
              <a:t>calibrate</a:t>
            </a:r>
            <a:r>
              <a:rPr lang="hr-HR" sz="2000" dirty="0">
                <a:solidFill>
                  <a:srgbClr val="0070C0"/>
                </a:solidFill>
              </a:rPr>
              <a:t>d</a:t>
            </a:r>
            <a:r>
              <a:rPr lang="en-US" sz="2000" dirty="0">
                <a:solidFill>
                  <a:srgbClr val="0070C0"/>
                </a:solidFill>
              </a:rPr>
              <a:t> and protect the interests of a laboratory or customer</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laboratory must have a system for recognizing </a:t>
            </a:r>
            <a:r>
              <a:rPr lang="hr-HR" sz="2000" dirty="0" err="1">
                <a:solidFill>
                  <a:srgbClr val="0070C0"/>
                </a:solidFill>
              </a:rPr>
              <a:t>the</a:t>
            </a:r>
            <a:r>
              <a:rPr lang="hr-HR" sz="2000" dirty="0">
                <a:solidFill>
                  <a:srgbClr val="0070C0"/>
                </a:solidFill>
              </a:rPr>
              <a:t> </a:t>
            </a:r>
            <a:r>
              <a:rPr lang="hr-HR" sz="2000" dirty="0" err="1">
                <a:solidFill>
                  <a:srgbClr val="0070C0"/>
                </a:solidFill>
              </a:rPr>
              <a:t>items</a:t>
            </a:r>
            <a:r>
              <a:rPr lang="hr-HR" sz="2000" dirty="0">
                <a:solidFill>
                  <a:srgbClr val="0070C0"/>
                </a:solidFill>
              </a:rPr>
              <a:t> </a:t>
            </a:r>
            <a:r>
              <a:rPr lang="hr-HR" sz="2000" dirty="0" err="1">
                <a:solidFill>
                  <a:srgbClr val="0070C0"/>
                </a:solidFill>
              </a:rPr>
              <a:t>being</a:t>
            </a:r>
            <a:r>
              <a:rPr lang="hr-HR" sz="2000" dirty="0">
                <a:solidFill>
                  <a:srgbClr val="0070C0"/>
                </a:solidFill>
              </a:rPr>
              <a:t> </a:t>
            </a:r>
            <a:r>
              <a:rPr lang="hr-HR" sz="2000" dirty="0" err="1">
                <a:solidFill>
                  <a:srgbClr val="0070C0"/>
                </a:solidFill>
              </a:rPr>
              <a:t>tested</a:t>
            </a:r>
            <a:r>
              <a:rPr lang="hr-HR" sz="2000" dirty="0">
                <a:solidFill>
                  <a:srgbClr val="0070C0"/>
                </a:solidFill>
              </a:rPr>
              <a:t> </a:t>
            </a:r>
            <a:r>
              <a:rPr lang="en-US" sz="2000" dirty="0">
                <a:solidFill>
                  <a:srgbClr val="0070C0"/>
                </a:solidFill>
              </a:rPr>
              <a:t>or </a:t>
            </a:r>
            <a:r>
              <a:rPr lang="en-US" sz="2000" dirty="0" err="1">
                <a:solidFill>
                  <a:srgbClr val="0070C0"/>
                </a:solidFill>
              </a:rPr>
              <a:t>calibrat</a:t>
            </a:r>
            <a:r>
              <a:rPr lang="hr-HR" sz="2000" dirty="0" err="1">
                <a:solidFill>
                  <a:srgbClr val="0070C0"/>
                </a:solidFill>
              </a:rPr>
              <a:t>ed</a:t>
            </a:r>
            <a:r>
              <a:rPr lang="it-IT" sz="2000" dirty="0">
                <a:solidFill>
                  <a:srgbClr val="0070C0"/>
                </a:solidFill>
              </a:rPr>
              <a:t>.</a:t>
            </a:r>
            <a:endParaRPr lang="hr-HR" sz="2000" dirty="0">
              <a:solidFill>
                <a:srgbClr val="0070C0"/>
              </a:solidFill>
            </a:endParaRPr>
          </a:p>
          <a:p>
            <a:pPr marL="0" lvl="1">
              <a:spcBef>
                <a:spcPct val="20000"/>
              </a:spcBef>
            </a:pPr>
            <a:endParaRPr lang="hr-HR" sz="2000" dirty="0">
              <a:solidFill>
                <a:srgbClr val="0070C0"/>
              </a:solidFill>
            </a:endParaRPr>
          </a:p>
          <a:p>
            <a:pPr marL="0" lvl="1">
              <a:spcBef>
                <a:spcPct val="20000"/>
              </a:spcBef>
            </a:pPr>
            <a:r>
              <a:rPr lang="en-US" sz="2000" dirty="0">
                <a:solidFill>
                  <a:srgbClr val="0070C0"/>
                </a:solidFill>
              </a:rPr>
              <a:t>Recognition must be retained throughout the course of the laboratory</a:t>
            </a:r>
            <a:endParaRPr lang="pl-PL" sz="2000" dirty="0">
              <a:solidFill>
                <a:srgbClr val="0070C0"/>
              </a:solidFill>
            </a:endParaRPr>
          </a:p>
          <a:p>
            <a:pPr marL="0" lvl="1">
              <a:spcBef>
                <a:spcPct val="20000"/>
              </a:spcBef>
            </a:pPr>
            <a:r>
              <a:rPr lang="en-US" sz="2000" dirty="0">
                <a:solidFill>
                  <a:srgbClr val="0070C0"/>
                </a:solidFill>
              </a:rPr>
              <a:t>The system must be planned and implemented to ensure that </a:t>
            </a:r>
            <a:r>
              <a:rPr lang="hr-HR" sz="2000" dirty="0" err="1">
                <a:solidFill>
                  <a:srgbClr val="0070C0"/>
                </a:solidFill>
              </a:rPr>
              <a:t>items</a:t>
            </a:r>
            <a:r>
              <a:rPr lang="hr-HR" sz="2000" dirty="0">
                <a:solidFill>
                  <a:srgbClr val="0070C0"/>
                </a:solidFill>
              </a:rPr>
              <a:t> </a:t>
            </a:r>
            <a:r>
              <a:rPr lang="en-US" sz="2000" dirty="0">
                <a:solidFill>
                  <a:srgbClr val="0070C0"/>
                </a:solidFill>
              </a:rPr>
              <a:t>cannot</a:t>
            </a:r>
            <a:r>
              <a:rPr lang="hr-HR" sz="2000" dirty="0">
                <a:solidFill>
                  <a:srgbClr val="0070C0"/>
                </a:solidFill>
              </a:rPr>
              <a:t> </a:t>
            </a:r>
            <a:r>
              <a:rPr lang="en-US" sz="2000" dirty="0">
                <a:solidFill>
                  <a:srgbClr val="0070C0"/>
                </a:solidFill>
              </a:rPr>
              <a:t>to be replaced physically or when referred to in records or other documents</a:t>
            </a:r>
            <a:r>
              <a:rPr lang="hr-HR" sz="2000" dirty="0">
                <a:solidFill>
                  <a:srgbClr val="0070C0"/>
                </a:solidFill>
              </a:rPr>
              <a:t> </a:t>
            </a: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926710449"/>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955203"/>
          </a:xfrm>
          <a:prstGeom prst="rect">
            <a:avLst/>
          </a:prstGeom>
        </p:spPr>
        <p:txBody>
          <a:bodyPr wrap="square">
            <a:spAutoFit/>
          </a:bodyPr>
          <a:lstStyle/>
          <a:p>
            <a:pPr marL="0" lvl="1">
              <a:spcBef>
                <a:spcPct val="20000"/>
              </a:spcBef>
            </a:pPr>
            <a:r>
              <a:rPr lang="hr-BA" sz="2400" b="1" dirty="0">
                <a:solidFill>
                  <a:srgbClr val="1F497D"/>
                </a:solidFill>
              </a:rPr>
              <a:t>HISTORICAL BACKGROUND</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ISO/IEC 17025 </a:t>
            </a:r>
            <a:r>
              <a:rPr lang="en-US" sz="2000" dirty="0">
                <a:solidFill>
                  <a:srgbClr val="0070C0"/>
                </a:solidFill>
              </a:rPr>
              <a:t>is an internationally recognized laboratory qualification standard.</a:t>
            </a:r>
            <a:r>
              <a:rPr lang="hr-HR" sz="2000" dirty="0">
                <a:solidFill>
                  <a:srgbClr val="0070C0"/>
                </a:solidFill>
              </a:rPr>
              <a:t> </a:t>
            </a:r>
            <a:r>
              <a:rPr lang="en-US" sz="2000" dirty="0">
                <a:solidFill>
                  <a:srgbClr val="0070C0"/>
                </a:solidFill>
              </a:rPr>
              <a:t>Through the accreditation system, the results of accredited laboratories around</a:t>
            </a:r>
            <a:r>
              <a:rPr lang="hr-HR" sz="2000" dirty="0">
                <a:solidFill>
                  <a:srgbClr val="0070C0"/>
                </a:solidFill>
              </a:rPr>
              <a:t> </a:t>
            </a:r>
            <a:r>
              <a:rPr lang="en-US" sz="2000" dirty="0">
                <a:solidFill>
                  <a:srgbClr val="0070C0"/>
                </a:solidFill>
              </a:rPr>
              <a:t>the world</a:t>
            </a:r>
            <a:r>
              <a:rPr lang="hr-HR" sz="2000" dirty="0">
                <a:solidFill>
                  <a:srgbClr val="0070C0"/>
                </a:solidFill>
              </a:rPr>
              <a:t> </a:t>
            </a:r>
            <a:r>
              <a:rPr lang="en-US" sz="2000" dirty="0">
                <a:solidFill>
                  <a:srgbClr val="0070C0"/>
                </a:solidFill>
              </a:rPr>
              <a:t>are mutually recognized without further verification</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ISO/IEC 17025 </a:t>
            </a:r>
            <a:r>
              <a:rPr lang="en-US" sz="2000" dirty="0">
                <a:solidFill>
                  <a:srgbClr val="0070C0"/>
                </a:solidFill>
              </a:rPr>
              <a:t>is the basis for laboratory accreditation. </a:t>
            </a:r>
            <a:r>
              <a:rPr lang="hr-HR" sz="2000" dirty="0" err="1">
                <a:solidFill>
                  <a:srgbClr val="0070C0"/>
                </a:solidFill>
              </a:rPr>
              <a:t>It</a:t>
            </a:r>
            <a:r>
              <a:rPr lang="hr-HR" sz="2000" dirty="0">
                <a:solidFill>
                  <a:srgbClr val="0070C0"/>
                </a:solidFill>
              </a:rPr>
              <a:t> is </a:t>
            </a:r>
            <a:r>
              <a:rPr lang="hr-HR" sz="2000" dirty="0" err="1">
                <a:solidFill>
                  <a:srgbClr val="0070C0"/>
                </a:solidFill>
              </a:rPr>
              <a:t>used</a:t>
            </a:r>
            <a:r>
              <a:rPr lang="hr-HR" sz="2000" dirty="0">
                <a:solidFill>
                  <a:srgbClr val="0070C0"/>
                </a:solidFill>
              </a:rPr>
              <a:t> </a:t>
            </a:r>
            <a:r>
              <a:rPr lang="hr-HR" sz="2000" dirty="0" err="1">
                <a:solidFill>
                  <a:srgbClr val="0070C0"/>
                </a:solidFill>
              </a:rPr>
              <a:t>by</a:t>
            </a:r>
            <a:r>
              <a:rPr lang="hr-HR" sz="2000" dirty="0">
                <a:solidFill>
                  <a:srgbClr val="0070C0"/>
                </a:solidFill>
              </a:rPr>
              <a:t> </a:t>
            </a:r>
            <a:r>
              <a:rPr lang="en-US" sz="2000" dirty="0">
                <a:solidFill>
                  <a:srgbClr val="0070C0"/>
                </a:solidFill>
              </a:rPr>
              <a:t>all accreditation</a:t>
            </a:r>
            <a:r>
              <a:rPr lang="hr-HR" sz="2000" dirty="0">
                <a:solidFill>
                  <a:srgbClr val="0070C0"/>
                </a:solidFill>
              </a:rPr>
              <a:t> </a:t>
            </a:r>
            <a:r>
              <a:rPr lang="en-US" sz="2000" dirty="0">
                <a:solidFill>
                  <a:srgbClr val="0070C0"/>
                </a:solidFill>
              </a:rPr>
              <a:t>bodies in the world as a fundamental document </a:t>
            </a:r>
            <a:r>
              <a:rPr lang="hr-HR" sz="2000" dirty="0" err="1">
                <a:solidFill>
                  <a:srgbClr val="0070C0"/>
                </a:solidFill>
              </a:rPr>
              <a:t>by</a:t>
            </a:r>
            <a:r>
              <a:rPr lang="hr-HR" sz="2000" dirty="0">
                <a:solidFill>
                  <a:srgbClr val="0070C0"/>
                </a:solidFill>
              </a:rPr>
              <a:t> </a:t>
            </a:r>
            <a:r>
              <a:rPr lang="hr-HR" sz="2000" dirty="0" err="1">
                <a:solidFill>
                  <a:srgbClr val="0070C0"/>
                </a:solidFill>
              </a:rPr>
              <a:t>which</a:t>
            </a:r>
            <a:r>
              <a:rPr lang="hr-HR" sz="2000" dirty="0">
                <a:solidFill>
                  <a:srgbClr val="0070C0"/>
                </a:solidFill>
              </a:rPr>
              <a:t> </a:t>
            </a:r>
            <a:r>
              <a:rPr lang="hr-HR" sz="2000" dirty="0" err="1">
                <a:solidFill>
                  <a:srgbClr val="0070C0"/>
                </a:solidFill>
              </a:rPr>
              <a:t>the</a:t>
            </a:r>
            <a:r>
              <a:rPr lang="hr-HR" sz="2000" dirty="0">
                <a:solidFill>
                  <a:srgbClr val="0070C0"/>
                </a:solidFill>
              </a:rPr>
              <a:t> </a:t>
            </a:r>
            <a:r>
              <a:rPr lang="en-US" sz="2000" dirty="0">
                <a:solidFill>
                  <a:srgbClr val="0070C0"/>
                </a:solidFill>
              </a:rPr>
              <a:t>labs prove their own</a:t>
            </a:r>
            <a:r>
              <a:rPr lang="hr-HR" sz="2000" dirty="0">
                <a:solidFill>
                  <a:srgbClr val="0070C0"/>
                </a:solidFill>
              </a:rPr>
              <a:t> </a:t>
            </a:r>
            <a:r>
              <a:rPr lang="en-US" sz="2000" dirty="0">
                <a:solidFill>
                  <a:srgbClr val="0070C0"/>
                </a:solidFill>
              </a:rPr>
              <a:t>competence</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ISO/IEC 17025 </a:t>
            </a:r>
            <a:r>
              <a:rPr lang="en-US" sz="2000" dirty="0">
                <a:solidFill>
                  <a:srgbClr val="0070C0"/>
                </a:solidFill>
              </a:rPr>
              <a:t>encompasses management requirements (in compliance with ISO 9001) and</a:t>
            </a:r>
            <a:r>
              <a:rPr lang="hr-HR" sz="2000" dirty="0">
                <a:solidFill>
                  <a:srgbClr val="0070C0"/>
                </a:solidFill>
              </a:rPr>
              <a:t> </a:t>
            </a:r>
            <a:r>
              <a:rPr lang="en-US" sz="2000" dirty="0">
                <a:solidFill>
                  <a:srgbClr val="0070C0"/>
                </a:solidFill>
              </a:rPr>
              <a:t>technical requirements related to specific laboratory activities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283405912"/>
      </p:ext>
    </p:extLst>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908762"/>
          </a:xfrm>
          <a:prstGeom prst="rect">
            <a:avLst/>
          </a:prstGeom>
        </p:spPr>
        <p:txBody>
          <a:bodyPr wrap="square">
            <a:spAutoFit/>
          </a:bodyPr>
          <a:lstStyle/>
          <a:p>
            <a:pPr marL="0" lvl="1">
              <a:spcBef>
                <a:spcPct val="20000"/>
              </a:spcBef>
            </a:pPr>
            <a:r>
              <a:rPr lang="hr-BA" sz="2400" b="1" dirty="0">
                <a:solidFill>
                  <a:srgbClr val="1F497D"/>
                </a:solidFill>
              </a:rPr>
              <a:t>5.8 </a:t>
            </a:r>
            <a:r>
              <a:rPr lang="en-US" sz="2400" b="1" dirty="0">
                <a:solidFill>
                  <a:srgbClr val="1F497D"/>
                </a:solidFill>
              </a:rPr>
              <a:t>HANDLING OF TEST AND CALIBRATION ITEMS</a:t>
            </a:r>
            <a:endParaRPr lang="hr-BA" sz="2400" b="1" dirty="0">
              <a:solidFill>
                <a:srgbClr val="1F497D"/>
              </a:solidFill>
            </a:endParaRPr>
          </a:p>
          <a:p>
            <a:pPr marL="0" lvl="1">
              <a:spcBef>
                <a:spcPct val="20000"/>
              </a:spcBef>
            </a:pPr>
            <a:endParaRPr lang="pl-PL" sz="2000" b="1" dirty="0">
              <a:solidFill>
                <a:srgbClr val="0070C0"/>
              </a:solidFill>
            </a:endParaRPr>
          </a:p>
          <a:p>
            <a:pPr marL="0" lvl="1">
              <a:spcBef>
                <a:spcPct val="20000"/>
              </a:spcBef>
            </a:pPr>
            <a:r>
              <a:rPr lang="hr-HR" sz="2000" dirty="0">
                <a:solidFill>
                  <a:srgbClr val="0070C0"/>
                </a:solidFill>
              </a:rPr>
              <a:t>U</a:t>
            </a:r>
            <a:r>
              <a:rPr lang="en-US" sz="2000" dirty="0" err="1">
                <a:solidFill>
                  <a:srgbClr val="0070C0"/>
                </a:solidFill>
              </a:rPr>
              <a:t>pon</a:t>
            </a:r>
            <a:r>
              <a:rPr lang="en-US" sz="2000" dirty="0">
                <a:solidFill>
                  <a:srgbClr val="0070C0"/>
                </a:solidFill>
              </a:rPr>
              <a:t> receipt of the </a:t>
            </a:r>
            <a:r>
              <a:rPr lang="hr-HR" sz="2000" dirty="0" err="1">
                <a:solidFill>
                  <a:srgbClr val="0070C0"/>
                </a:solidFill>
              </a:rPr>
              <a:t>item</a:t>
            </a:r>
            <a:r>
              <a:rPr lang="hr-HR" sz="2000" dirty="0">
                <a:solidFill>
                  <a:srgbClr val="0070C0"/>
                </a:solidFill>
              </a:rPr>
              <a:t> </a:t>
            </a:r>
            <a:r>
              <a:rPr lang="hr-HR" sz="2000" dirty="0" err="1">
                <a:solidFill>
                  <a:srgbClr val="0070C0"/>
                </a:solidFill>
              </a:rPr>
              <a:t>that</a:t>
            </a:r>
            <a:r>
              <a:rPr lang="hr-HR" sz="2000" dirty="0">
                <a:solidFill>
                  <a:srgbClr val="0070C0"/>
                </a:solidFill>
              </a:rPr>
              <a:t> </a:t>
            </a:r>
            <a:r>
              <a:rPr lang="hr-HR" sz="2000" dirty="0" err="1">
                <a:solidFill>
                  <a:srgbClr val="0070C0"/>
                </a:solidFill>
              </a:rPr>
              <a:t>will</a:t>
            </a:r>
            <a:r>
              <a:rPr lang="hr-HR" sz="2000" dirty="0">
                <a:solidFill>
                  <a:srgbClr val="0070C0"/>
                </a:solidFill>
              </a:rPr>
              <a:t> </a:t>
            </a:r>
            <a:r>
              <a:rPr lang="hr-HR" sz="2000" dirty="0" err="1">
                <a:solidFill>
                  <a:srgbClr val="0070C0"/>
                </a:solidFill>
              </a:rPr>
              <a:t>be</a:t>
            </a:r>
            <a:r>
              <a:rPr lang="hr-HR" sz="2000" dirty="0">
                <a:solidFill>
                  <a:srgbClr val="0070C0"/>
                </a:solidFill>
              </a:rPr>
              <a:t> </a:t>
            </a:r>
            <a:r>
              <a:rPr lang="hr-HR" sz="2000" dirty="0" err="1">
                <a:solidFill>
                  <a:srgbClr val="0070C0"/>
                </a:solidFill>
              </a:rPr>
              <a:t>tested</a:t>
            </a:r>
            <a:r>
              <a:rPr lang="hr-HR" sz="2000" dirty="0">
                <a:solidFill>
                  <a:srgbClr val="0070C0"/>
                </a:solidFill>
              </a:rPr>
              <a:t> or </a:t>
            </a:r>
            <a:r>
              <a:rPr lang="hr-HR" sz="2000" dirty="0" err="1">
                <a:solidFill>
                  <a:srgbClr val="0070C0"/>
                </a:solidFill>
              </a:rPr>
              <a:t>calibrated</a:t>
            </a:r>
            <a:r>
              <a:rPr lang="hr-HR" sz="2000" dirty="0">
                <a:solidFill>
                  <a:srgbClr val="0070C0"/>
                </a:solidFill>
              </a:rPr>
              <a:t>, th</a:t>
            </a:r>
            <a:r>
              <a:rPr lang="en-US" sz="2000" dirty="0">
                <a:solidFill>
                  <a:srgbClr val="0070C0"/>
                </a:solidFill>
              </a:rPr>
              <a:t>e laboratory must </a:t>
            </a:r>
            <a:r>
              <a:rPr lang="hr-HR" sz="2000" dirty="0" err="1">
                <a:solidFill>
                  <a:srgbClr val="0070C0"/>
                </a:solidFill>
              </a:rPr>
              <a:t>record</a:t>
            </a:r>
            <a:r>
              <a:rPr lang="hr-HR" sz="2000" dirty="0">
                <a:solidFill>
                  <a:srgbClr val="0070C0"/>
                </a:solidFill>
              </a:rPr>
              <a:t> </a:t>
            </a:r>
            <a:r>
              <a:rPr lang="hr-HR" sz="2000" dirty="0" err="1">
                <a:solidFill>
                  <a:srgbClr val="0070C0"/>
                </a:solidFill>
              </a:rPr>
              <a:t>peculiraities</a:t>
            </a:r>
            <a:r>
              <a:rPr lang="hr-HR" sz="2000" dirty="0">
                <a:solidFill>
                  <a:srgbClr val="0070C0"/>
                </a:solidFill>
              </a:rPr>
              <a:t> </a:t>
            </a:r>
            <a:r>
              <a:rPr lang="en-US" sz="2000" dirty="0">
                <a:solidFill>
                  <a:srgbClr val="0070C0"/>
                </a:solidFill>
              </a:rPr>
              <a:t>or </a:t>
            </a:r>
            <a:r>
              <a:rPr lang="en-US" sz="2000" dirty="0" err="1">
                <a:solidFill>
                  <a:srgbClr val="0070C0"/>
                </a:solidFill>
              </a:rPr>
              <a:t>deviati</a:t>
            </a:r>
            <a:r>
              <a:rPr lang="hr-HR" sz="2000" dirty="0" err="1">
                <a:solidFill>
                  <a:srgbClr val="0070C0"/>
                </a:solidFill>
              </a:rPr>
              <a:t>ons</a:t>
            </a:r>
            <a:r>
              <a:rPr lang="en-US" sz="2000" dirty="0">
                <a:solidFill>
                  <a:srgbClr val="0070C0"/>
                </a:solidFill>
              </a:rPr>
              <a:t> from the usual or established conditions</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Laboratory must have procedures and appropriate facilities and equipment to avoid</a:t>
            </a:r>
            <a:r>
              <a:rPr lang="hr-HR" sz="2000" dirty="0">
                <a:solidFill>
                  <a:srgbClr val="0070C0"/>
                </a:solidFill>
              </a:rPr>
              <a:t> </a:t>
            </a:r>
            <a:r>
              <a:rPr lang="hr-HR" sz="2000" dirty="0" err="1">
                <a:solidFill>
                  <a:srgbClr val="0070C0"/>
                </a:solidFill>
              </a:rPr>
              <a:t>the</a:t>
            </a:r>
            <a:r>
              <a:rPr lang="hr-HR" sz="2000" dirty="0">
                <a:solidFill>
                  <a:srgbClr val="0070C0"/>
                </a:solidFill>
              </a:rPr>
              <a:t> </a:t>
            </a:r>
            <a:r>
              <a:rPr lang="en-US" sz="2000" dirty="0">
                <a:solidFill>
                  <a:srgbClr val="0070C0"/>
                </a:solidFill>
              </a:rPr>
              <a:t>spoiling </a:t>
            </a:r>
            <a:r>
              <a:rPr lang="hr-HR" sz="2000" dirty="0" err="1">
                <a:solidFill>
                  <a:srgbClr val="0070C0"/>
                </a:solidFill>
              </a:rPr>
              <a:t>of</a:t>
            </a:r>
            <a:r>
              <a:rPr lang="hr-HR" sz="2000" dirty="0">
                <a:solidFill>
                  <a:srgbClr val="0070C0"/>
                </a:solidFill>
              </a:rPr>
              <a:t> </a:t>
            </a:r>
            <a:r>
              <a:rPr lang="en-US" sz="2000" dirty="0">
                <a:solidFill>
                  <a:srgbClr val="0070C0"/>
                </a:solidFill>
              </a:rPr>
              <a:t>the feature, loss or damage of the item being</a:t>
            </a:r>
            <a:r>
              <a:rPr lang="hr-HR" sz="2000" dirty="0">
                <a:solidFill>
                  <a:srgbClr val="0070C0"/>
                </a:solidFill>
              </a:rPr>
              <a:t> </a:t>
            </a:r>
            <a:r>
              <a:rPr lang="en-US" sz="2000" dirty="0">
                <a:solidFill>
                  <a:srgbClr val="0070C0"/>
                </a:solidFill>
              </a:rPr>
              <a:t>examined or calibrated</a:t>
            </a:r>
            <a:endParaRPr lang="hr-HR"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When items need to be stored or adjusted under </a:t>
            </a:r>
            <a:r>
              <a:rPr lang="hr-HR" sz="2000" dirty="0" err="1">
                <a:solidFill>
                  <a:srgbClr val="0070C0"/>
                </a:solidFill>
              </a:rPr>
              <a:t>established</a:t>
            </a:r>
            <a:r>
              <a:rPr lang="hr-HR" sz="2000" dirty="0">
                <a:solidFill>
                  <a:srgbClr val="0070C0"/>
                </a:solidFill>
              </a:rPr>
              <a:t> </a:t>
            </a:r>
            <a:r>
              <a:rPr lang="en-US" sz="2000" dirty="0">
                <a:solidFill>
                  <a:srgbClr val="0070C0"/>
                </a:solidFill>
              </a:rPr>
              <a:t>environmentally conditions, these conditions must be maintained, monitored and recorded</a:t>
            </a: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285877585"/>
      </p:ext>
    </p:extLst>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339650"/>
          </a:xfrm>
          <a:prstGeom prst="rect">
            <a:avLst/>
          </a:prstGeom>
        </p:spPr>
        <p:txBody>
          <a:bodyPr wrap="square">
            <a:spAutoFit/>
          </a:bodyPr>
          <a:lstStyle/>
          <a:p>
            <a:pPr marL="0" lvl="1">
              <a:spcBef>
                <a:spcPct val="20000"/>
              </a:spcBef>
            </a:pPr>
            <a:r>
              <a:rPr lang="hr-BA" sz="2400" b="1" dirty="0">
                <a:solidFill>
                  <a:srgbClr val="1F497D"/>
                </a:solidFill>
              </a:rPr>
              <a:t>5.9 </a:t>
            </a:r>
            <a:r>
              <a:rPr lang="en-US" sz="2400" b="1" dirty="0">
                <a:solidFill>
                  <a:srgbClr val="1F497D"/>
                </a:solidFill>
              </a:rPr>
              <a:t>ASSURING THE QUALITY OF RESULTS</a:t>
            </a:r>
            <a:endParaRPr lang="hr-BA" sz="2400" b="1" dirty="0">
              <a:solidFill>
                <a:srgbClr val="1F497D"/>
              </a:solidFill>
            </a:endParaRP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laboratory must have quality management procedures that serve </a:t>
            </a:r>
            <a:r>
              <a:rPr lang="hr-HR" sz="2000" dirty="0">
                <a:solidFill>
                  <a:srgbClr val="0070C0"/>
                </a:solidFill>
              </a:rPr>
              <a:t>as </a:t>
            </a:r>
            <a:r>
              <a:rPr lang="hr-HR" sz="2000" dirty="0" err="1">
                <a:solidFill>
                  <a:srgbClr val="0070C0"/>
                </a:solidFill>
              </a:rPr>
              <a:t>supervision</a:t>
            </a:r>
            <a:r>
              <a:rPr lang="en-US" sz="2000" dirty="0">
                <a:solidFill>
                  <a:srgbClr val="0070C0"/>
                </a:solidFill>
              </a:rPr>
              <a:t> of</a:t>
            </a:r>
            <a:r>
              <a:rPr lang="hr-HR" sz="2000" dirty="0">
                <a:solidFill>
                  <a:srgbClr val="0070C0"/>
                </a:solidFill>
              </a:rPr>
              <a:t> </a:t>
            </a:r>
            <a:r>
              <a:rPr lang="en-US" sz="2000" dirty="0">
                <a:solidFill>
                  <a:srgbClr val="0070C0"/>
                </a:solidFill>
              </a:rPr>
              <a:t>validity of the conducted tests and calibration</a:t>
            </a:r>
            <a:endParaRPr lang="hr-HR"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b="1" dirty="0">
                <a:solidFill>
                  <a:srgbClr val="0070C0"/>
                </a:solidFill>
              </a:rPr>
              <a:t>Quality control </a:t>
            </a:r>
            <a:r>
              <a:rPr lang="en-US" sz="2000" dirty="0">
                <a:solidFill>
                  <a:srgbClr val="0070C0"/>
                </a:solidFill>
              </a:rPr>
              <a:t>are work techniques and actions that are being undertaken</a:t>
            </a:r>
            <a:r>
              <a:rPr lang="hr-HR" sz="2000" dirty="0">
                <a:solidFill>
                  <a:srgbClr val="0070C0"/>
                </a:solidFill>
              </a:rPr>
              <a:t> </a:t>
            </a:r>
            <a:r>
              <a:rPr lang="en-US" sz="2000" dirty="0">
                <a:solidFill>
                  <a:srgbClr val="0070C0"/>
                </a:solidFill>
              </a:rPr>
              <a:t>to meet quality requirements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b="1" dirty="0">
                <a:solidFill>
                  <a:srgbClr val="0070C0"/>
                </a:solidFill>
              </a:rPr>
              <a:t>Quality assurance </a:t>
            </a:r>
            <a:r>
              <a:rPr lang="en-US" sz="2000" dirty="0">
                <a:solidFill>
                  <a:srgbClr val="0070C0"/>
                </a:solidFill>
              </a:rPr>
              <a:t>covers the overall </a:t>
            </a:r>
            <a:r>
              <a:rPr lang="hr-HR" sz="2000" dirty="0" err="1">
                <a:solidFill>
                  <a:srgbClr val="0070C0"/>
                </a:solidFill>
              </a:rPr>
              <a:t>quality</a:t>
            </a:r>
            <a:r>
              <a:rPr lang="hr-HR" sz="2000" dirty="0">
                <a:solidFill>
                  <a:srgbClr val="0070C0"/>
                </a:solidFill>
              </a:rPr>
              <a:t> </a:t>
            </a:r>
            <a:r>
              <a:rPr lang="en-US" sz="2000" dirty="0">
                <a:solidFill>
                  <a:srgbClr val="0070C0"/>
                </a:solidFill>
              </a:rPr>
              <a:t>system measures</a:t>
            </a:r>
            <a:r>
              <a:rPr lang="hr-HR" sz="2000" dirty="0">
                <a:solidFill>
                  <a:srgbClr val="0070C0"/>
                </a:solidFill>
              </a:rPr>
              <a:t> </a:t>
            </a:r>
            <a:r>
              <a:rPr lang="en-US" sz="2000" dirty="0">
                <a:solidFill>
                  <a:srgbClr val="0070C0"/>
                </a:solidFill>
              </a:rPr>
              <a:t>that ensure the proper trust that the </a:t>
            </a:r>
            <a:r>
              <a:rPr lang="hr-HR" sz="2000" dirty="0" err="1">
                <a:solidFill>
                  <a:srgbClr val="0070C0"/>
                </a:solidFill>
              </a:rPr>
              <a:t>quality</a:t>
            </a:r>
            <a:r>
              <a:rPr lang="hr-HR" sz="2000" dirty="0">
                <a:solidFill>
                  <a:srgbClr val="0070C0"/>
                </a:solidFill>
              </a:rPr>
              <a:t> </a:t>
            </a:r>
            <a:r>
              <a:rPr lang="en-US" sz="2000" dirty="0">
                <a:solidFill>
                  <a:srgbClr val="0070C0"/>
                </a:solidFill>
              </a:rPr>
              <a:t>requirements will be</a:t>
            </a:r>
            <a:r>
              <a:rPr lang="hr-HR" sz="2000" dirty="0">
                <a:solidFill>
                  <a:srgbClr val="0070C0"/>
                </a:solidFill>
              </a:rPr>
              <a:t> </a:t>
            </a:r>
            <a:r>
              <a:rPr lang="en-US" sz="2000" dirty="0">
                <a:solidFill>
                  <a:srgbClr val="0070C0"/>
                </a:solidFill>
              </a:rPr>
              <a:t>fulfilled</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laboratory must develop a quality control strategy</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043611696"/>
      </p:ext>
    </p:extLst>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647426"/>
          </a:xfrm>
          <a:prstGeom prst="rect">
            <a:avLst/>
          </a:prstGeom>
        </p:spPr>
        <p:txBody>
          <a:bodyPr wrap="square">
            <a:spAutoFit/>
          </a:bodyPr>
          <a:lstStyle/>
          <a:p>
            <a:pPr marL="0" lvl="1">
              <a:spcBef>
                <a:spcPct val="20000"/>
              </a:spcBef>
            </a:pPr>
            <a:r>
              <a:rPr lang="hr-BA" sz="2400" b="1" dirty="0">
                <a:solidFill>
                  <a:srgbClr val="1F497D"/>
                </a:solidFill>
              </a:rPr>
              <a:t>5.9 </a:t>
            </a:r>
            <a:r>
              <a:rPr lang="en-US" sz="2400" b="1" dirty="0">
                <a:solidFill>
                  <a:srgbClr val="1F497D"/>
                </a:solidFill>
              </a:rPr>
              <a:t>ASSURING THE QUALITY OF RESULTS</a:t>
            </a:r>
            <a:endParaRPr lang="hr-BA" sz="2400" b="1" dirty="0">
              <a:solidFill>
                <a:srgbClr val="1F497D"/>
              </a:solidFill>
            </a:endParaRP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quality control strategy encompasses the application of appropriate</a:t>
            </a:r>
            <a:r>
              <a:rPr lang="hr-HR" sz="2000" dirty="0">
                <a:solidFill>
                  <a:srgbClr val="0070C0"/>
                </a:solidFill>
              </a:rPr>
              <a:t> </a:t>
            </a:r>
            <a:r>
              <a:rPr lang="en-US" sz="2000" dirty="0">
                <a:solidFill>
                  <a:srgbClr val="0070C0"/>
                </a:solidFill>
              </a:rPr>
              <a:t>measures </a:t>
            </a:r>
            <a:r>
              <a:rPr lang="hr-HR" sz="2000" dirty="0" err="1">
                <a:solidFill>
                  <a:srgbClr val="0070C0"/>
                </a:solidFill>
              </a:rPr>
              <a:t>which</a:t>
            </a:r>
            <a:r>
              <a:rPr lang="hr-HR" sz="2000" dirty="0">
                <a:solidFill>
                  <a:srgbClr val="0070C0"/>
                </a:solidFill>
              </a:rPr>
              <a:t> </a:t>
            </a:r>
            <a:r>
              <a:rPr lang="en-US" sz="2000" dirty="0">
                <a:solidFill>
                  <a:srgbClr val="0070C0"/>
                </a:solidFill>
              </a:rPr>
              <a:t>prove the quality of the results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These measures may be internal or external</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laboratory must develop a quality control program that </a:t>
            </a:r>
            <a:r>
              <a:rPr lang="hr-HR" sz="2000" dirty="0" err="1">
                <a:solidFill>
                  <a:srgbClr val="0070C0"/>
                </a:solidFill>
              </a:rPr>
              <a:t>includes</a:t>
            </a:r>
            <a:r>
              <a:rPr lang="hr-HR" sz="2000" dirty="0">
                <a:solidFill>
                  <a:srgbClr val="0070C0"/>
                </a:solidFill>
              </a:rPr>
              <a:t> </a:t>
            </a:r>
            <a:r>
              <a:rPr lang="en-US" sz="2000" dirty="0">
                <a:solidFill>
                  <a:srgbClr val="0070C0"/>
                </a:solidFill>
              </a:rPr>
              <a:t>applicable</a:t>
            </a:r>
            <a:r>
              <a:rPr lang="hr-HR" sz="2000" dirty="0">
                <a:solidFill>
                  <a:srgbClr val="0070C0"/>
                </a:solidFill>
              </a:rPr>
              <a:t> </a:t>
            </a:r>
            <a:r>
              <a:rPr lang="en-US" sz="2000" dirty="0">
                <a:solidFill>
                  <a:srgbClr val="0070C0"/>
                </a:solidFill>
              </a:rPr>
              <a:t>external and internal quality control measures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Quality control data must be analyzed </a:t>
            </a:r>
            <a:r>
              <a:rPr lang="hr-HR" sz="2000" dirty="0" err="1">
                <a:solidFill>
                  <a:srgbClr val="0070C0"/>
                </a:solidFill>
              </a:rPr>
              <a:t>and</a:t>
            </a:r>
            <a:r>
              <a:rPr lang="hr-HR" sz="2000" dirty="0">
                <a:solidFill>
                  <a:srgbClr val="0070C0"/>
                </a:solidFill>
              </a:rPr>
              <a:t> </a:t>
            </a:r>
            <a:r>
              <a:rPr lang="en-US" sz="2000" dirty="0">
                <a:solidFill>
                  <a:srgbClr val="0070C0"/>
                </a:solidFill>
              </a:rPr>
              <a:t>when it is found out</a:t>
            </a:r>
            <a:r>
              <a:rPr lang="hr-HR" sz="2000" dirty="0">
                <a:solidFill>
                  <a:srgbClr val="0070C0"/>
                </a:solidFill>
              </a:rPr>
              <a:t> </a:t>
            </a:r>
            <a:r>
              <a:rPr lang="hr-HR" sz="2000" dirty="0" err="1">
                <a:solidFill>
                  <a:srgbClr val="0070C0"/>
                </a:solidFill>
              </a:rPr>
              <a:t>they</a:t>
            </a:r>
            <a:r>
              <a:rPr lang="hr-HR" sz="2000" dirty="0">
                <a:solidFill>
                  <a:srgbClr val="0070C0"/>
                </a:solidFill>
              </a:rPr>
              <a:t> are </a:t>
            </a:r>
            <a:r>
              <a:rPr lang="hr-HR" sz="2000" dirty="0" err="1">
                <a:solidFill>
                  <a:srgbClr val="0070C0"/>
                </a:solidFill>
              </a:rPr>
              <a:t>out</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pre-determined criteria, the planned </a:t>
            </a:r>
            <a:r>
              <a:rPr lang="hr-HR" sz="2000" dirty="0" err="1">
                <a:solidFill>
                  <a:srgbClr val="0070C0"/>
                </a:solidFill>
              </a:rPr>
              <a:t>corrective</a:t>
            </a:r>
            <a:r>
              <a:rPr lang="hr-HR" sz="2000" dirty="0">
                <a:solidFill>
                  <a:srgbClr val="0070C0"/>
                </a:solidFill>
              </a:rPr>
              <a:t> </a:t>
            </a:r>
            <a:r>
              <a:rPr lang="en-US" sz="2000" dirty="0">
                <a:solidFill>
                  <a:srgbClr val="0070C0"/>
                </a:solidFill>
              </a:rPr>
              <a:t>action must be taken</a:t>
            </a:r>
            <a:r>
              <a:rPr lang="hr-HR" sz="2000" dirty="0">
                <a:solidFill>
                  <a:srgbClr val="0070C0"/>
                </a:solidFill>
              </a:rPr>
              <a:t> to </a:t>
            </a:r>
            <a:r>
              <a:rPr lang="en-US" sz="2000" dirty="0">
                <a:solidFill>
                  <a:srgbClr val="0070C0"/>
                </a:solidFill>
              </a:rPr>
              <a:t>prevent the display of invalid results</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712402385"/>
      </p:ext>
    </p:extLst>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262979"/>
          </a:xfrm>
          <a:prstGeom prst="rect">
            <a:avLst/>
          </a:prstGeom>
        </p:spPr>
        <p:txBody>
          <a:bodyPr wrap="square">
            <a:spAutoFit/>
          </a:bodyPr>
          <a:lstStyle/>
          <a:p>
            <a:pPr marL="0" lvl="1">
              <a:spcBef>
                <a:spcPct val="20000"/>
              </a:spcBef>
            </a:pPr>
            <a:r>
              <a:rPr lang="hr-BA" sz="2400" b="1" dirty="0">
                <a:solidFill>
                  <a:srgbClr val="1F497D"/>
                </a:solidFill>
              </a:rPr>
              <a:t>5.9 </a:t>
            </a:r>
            <a:r>
              <a:rPr lang="en-US" sz="2400" b="1" dirty="0">
                <a:solidFill>
                  <a:srgbClr val="1F497D"/>
                </a:solidFill>
              </a:rPr>
              <a:t>ASSURING THE QUALITY OF RESULTS</a:t>
            </a:r>
            <a:endParaRPr lang="hr-BA" sz="2400" b="1" dirty="0">
              <a:solidFill>
                <a:srgbClr val="1F497D"/>
              </a:solidFill>
            </a:endParaRPr>
          </a:p>
          <a:p>
            <a:pPr marL="0" lvl="1">
              <a:spcBef>
                <a:spcPct val="20000"/>
              </a:spcBef>
            </a:pPr>
            <a:endParaRPr lang="pl-PL" sz="2000" b="1" dirty="0">
              <a:solidFill>
                <a:srgbClr val="0070C0"/>
              </a:solidFill>
            </a:endParaRPr>
          </a:p>
          <a:p>
            <a:pPr marL="0" lvl="1">
              <a:spcBef>
                <a:spcPct val="20000"/>
              </a:spcBef>
            </a:pPr>
            <a:r>
              <a:rPr lang="en-US" sz="2000" b="1" dirty="0">
                <a:solidFill>
                  <a:srgbClr val="0070C0"/>
                </a:solidFill>
              </a:rPr>
              <a:t>Internal quality control measures </a:t>
            </a:r>
            <a:r>
              <a:rPr lang="en-US" sz="2000" dirty="0">
                <a:solidFill>
                  <a:srgbClr val="0070C0"/>
                </a:solidFill>
              </a:rPr>
              <a:t>are e</a:t>
            </a:r>
            <a:r>
              <a:rPr lang="hr-HR" sz="2000" dirty="0">
                <a:solidFill>
                  <a:srgbClr val="0070C0"/>
                </a:solidFill>
              </a:rPr>
              <a:t>.</a:t>
            </a:r>
            <a:r>
              <a:rPr lang="en-US" sz="2000" dirty="0">
                <a:solidFill>
                  <a:srgbClr val="0070C0"/>
                </a:solidFill>
              </a:rPr>
              <a:t>g</a:t>
            </a:r>
            <a:r>
              <a:rPr lang="hr-HR" sz="2000" dirty="0">
                <a:solidFill>
                  <a:srgbClr val="0070C0"/>
                </a:solidFill>
              </a:rPr>
              <a:t>.</a:t>
            </a:r>
            <a:r>
              <a:rPr lang="pl-PL" sz="2000" dirty="0">
                <a:solidFill>
                  <a:srgbClr val="0070C0"/>
                </a:solidFill>
              </a:rPr>
              <a:t>:</a:t>
            </a:r>
          </a:p>
          <a:p>
            <a:pPr marL="0" lvl="1">
              <a:spcBef>
                <a:spcPct val="20000"/>
              </a:spcBef>
            </a:pPr>
            <a:r>
              <a:rPr lang="pl-PL" sz="2000" dirty="0">
                <a:solidFill>
                  <a:srgbClr val="0070C0"/>
                </a:solidFill>
              </a:rPr>
              <a:t>a) </a:t>
            </a:r>
            <a:r>
              <a:rPr lang="hr-HR" sz="2000" dirty="0">
                <a:solidFill>
                  <a:srgbClr val="0070C0"/>
                </a:solidFill>
              </a:rPr>
              <a:t>u</a:t>
            </a:r>
            <a:r>
              <a:rPr lang="en-US" sz="2000" dirty="0">
                <a:solidFill>
                  <a:srgbClr val="0070C0"/>
                </a:solidFill>
              </a:rPr>
              <a:t>se of reference materials or quality control materials</a:t>
            </a:r>
            <a:endParaRPr lang="pl-PL" sz="2000" dirty="0">
              <a:solidFill>
                <a:srgbClr val="0070C0"/>
              </a:solidFill>
            </a:endParaRPr>
          </a:p>
          <a:p>
            <a:pPr marL="0" lvl="1">
              <a:spcBef>
                <a:spcPct val="20000"/>
              </a:spcBef>
            </a:pPr>
            <a:r>
              <a:rPr lang="pl-PL" sz="2000" dirty="0">
                <a:solidFill>
                  <a:srgbClr val="0070C0"/>
                </a:solidFill>
              </a:rPr>
              <a:t>b) </a:t>
            </a:r>
            <a:r>
              <a:rPr lang="en-US" sz="2000" dirty="0">
                <a:solidFill>
                  <a:srgbClr val="0070C0"/>
                </a:solidFill>
              </a:rPr>
              <a:t>use of traceable substitute instruments</a:t>
            </a:r>
            <a:r>
              <a:rPr lang="pl-PL" sz="2000" dirty="0">
                <a:solidFill>
                  <a:srgbClr val="0070C0"/>
                </a:solidFill>
              </a:rPr>
              <a:t> </a:t>
            </a:r>
          </a:p>
          <a:p>
            <a:pPr marL="0" lvl="1">
              <a:spcBef>
                <a:spcPct val="20000"/>
              </a:spcBef>
            </a:pPr>
            <a:r>
              <a:rPr lang="pl-PL" sz="2000" dirty="0">
                <a:solidFill>
                  <a:srgbClr val="0070C0"/>
                </a:solidFill>
              </a:rPr>
              <a:t>c) </a:t>
            </a:r>
            <a:r>
              <a:rPr lang="en-US" sz="2000" dirty="0">
                <a:solidFill>
                  <a:srgbClr val="0070C0"/>
                </a:solidFill>
              </a:rPr>
              <a:t>functional </a:t>
            </a:r>
            <a:r>
              <a:rPr lang="hr-HR" sz="2000" dirty="0" err="1">
                <a:solidFill>
                  <a:srgbClr val="0070C0"/>
                </a:solidFill>
              </a:rPr>
              <a:t>inspection</a:t>
            </a:r>
            <a:r>
              <a:rPr lang="hr-HR" sz="2000" dirty="0">
                <a:solidFill>
                  <a:srgbClr val="0070C0"/>
                </a:solidFill>
              </a:rPr>
              <a:t> </a:t>
            </a:r>
            <a:r>
              <a:rPr lang="en-US" sz="2000" dirty="0">
                <a:solidFill>
                  <a:srgbClr val="0070C0"/>
                </a:solidFill>
              </a:rPr>
              <a:t>of measuring and test equipment</a:t>
            </a:r>
            <a:endParaRPr lang="pl-PL" sz="2000" dirty="0">
              <a:solidFill>
                <a:srgbClr val="0070C0"/>
              </a:solidFill>
            </a:endParaRPr>
          </a:p>
          <a:p>
            <a:pPr marL="0" lvl="1">
              <a:spcBef>
                <a:spcPct val="20000"/>
              </a:spcBef>
            </a:pPr>
            <a:r>
              <a:rPr lang="pl-PL" sz="2000" dirty="0">
                <a:solidFill>
                  <a:srgbClr val="0070C0"/>
                </a:solidFill>
              </a:rPr>
              <a:t>d) </a:t>
            </a:r>
            <a:r>
              <a:rPr lang="en-US" sz="2000" dirty="0">
                <a:solidFill>
                  <a:srgbClr val="0070C0"/>
                </a:solidFill>
              </a:rPr>
              <a:t>use of control or working standards with control charts</a:t>
            </a:r>
            <a:r>
              <a:rPr lang="hr-HR" sz="2000" dirty="0">
                <a:solidFill>
                  <a:srgbClr val="0070C0"/>
                </a:solidFill>
              </a:rPr>
              <a:t> </a:t>
            </a:r>
            <a:endParaRPr lang="pl-PL" sz="2000" dirty="0">
              <a:solidFill>
                <a:srgbClr val="0070C0"/>
              </a:solidFill>
            </a:endParaRPr>
          </a:p>
          <a:p>
            <a:pPr marL="0" lvl="1">
              <a:spcBef>
                <a:spcPct val="20000"/>
              </a:spcBef>
            </a:pPr>
            <a:r>
              <a:rPr lang="pl-PL" sz="2000" dirty="0">
                <a:solidFill>
                  <a:srgbClr val="0070C0"/>
                </a:solidFill>
              </a:rPr>
              <a:t>e) inter-inspection of measuring equipment</a:t>
            </a:r>
          </a:p>
          <a:p>
            <a:pPr marL="0" lvl="1">
              <a:spcBef>
                <a:spcPct val="20000"/>
              </a:spcBef>
            </a:pPr>
            <a:r>
              <a:rPr lang="pl-PL" sz="2000" dirty="0">
                <a:solidFill>
                  <a:srgbClr val="0070C0"/>
                </a:solidFill>
              </a:rPr>
              <a:t>f) </a:t>
            </a:r>
            <a:r>
              <a:rPr lang="hr-HR" sz="2000" dirty="0">
                <a:solidFill>
                  <a:srgbClr val="0070C0"/>
                </a:solidFill>
              </a:rPr>
              <a:t>r</a:t>
            </a:r>
            <a:r>
              <a:rPr lang="en-US" sz="2000" dirty="0" err="1">
                <a:solidFill>
                  <a:srgbClr val="0070C0"/>
                </a:solidFill>
              </a:rPr>
              <a:t>epeat</a:t>
            </a:r>
            <a:r>
              <a:rPr lang="en-US" sz="2000" dirty="0">
                <a:solidFill>
                  <a:srgbClr val="0070C0"/>
                </a:solidFill>
              </a:rPr>
              <a:t> testing or calibration using the same or different method</a:t>
            </a:r>
            <a:r>
              <a:rPr lang="hr-HR" sz="2000" dirty="0">
                <a:solidFill>
                  <a:srgbClr val="0070C0"/>
                </a:solidFill>
              </a:rPr>
              <a:t> </a:t>
            </a:r>
            <a:endParaRPr lang="pl-PL" sz="2000" dirty="0">
              <a:solidFill>
                <a:srgbClr val="0070C0"/>
              </a:solidFill>
            </a:endParaRPr>
          </a:p>
          <a:p>
            <a:pPr marL="0" lvl="1">
              <a:spcBef>
                <a:spcPct val="20000"/>
              </a:spcBef>
            </a:pPr>
            <a:r>
              <a:rPr lang="pl-PL" sz="2000" dirty="0">
                <a:solidFill>
                  <a:srgbClr val="0070C0"/>
                </a:solidFill>
              </a:rPr>
              <a:t>g) </a:t>
            </a:r>
            <a:r>
              <a:rPr lang="en-US" sz="2000" dirty="0">
                <a:solidFill>
                  <a:srgbClr val="0070C0"/>
                </a:solidFill>
              </a:rPr>
              <a:t>repeated </a:t>
            </a:r>
            <a:r>
              <a:rPr lang="hr-HR" sz="2000" dirty="0" err="1">
                <a:solidFill>
                  <a:srgbClr val="0070C0"/>
                </a:solidFill>
              </a:rPr>
              <a:t>testing</a:t>
            </a:r>
            <a:r>
              <a:rPr lang="hr-HR" sz="2000" dirty="0">
                <a:solidFill>
                  <a:srgbClr val="0070C0"/>
                </a:solidFill>
              </a:rPr>
              <a:t> </a:t>
            </a:r>
            <a:r>
              <a:rPr lang="en-US" sz="2000" dirty="0">
                <a:solidFill>
                  <a:srgbClr val="0070C0"/>
                </a:solidFill>
              </a:rPr>
              <a:t>or calibration of </a:t>
            </a:r>
            <a:r>
              <a:rPr lang="hr-HR" sz="2000" dirty="0" err="1">
                <a:solidFill>
                  <a:srgbClr val="0070C0"/>
                </a:solidFill>
              </a:rPr>
              <a:t>retained</a:t>
            </a:r>
            <a:r>
              <a:rPr lang="hr-HR" sz="2000" dirty="0">
                <a:solidFill>
                  <a:srgbClr val="0070C0"/>
                </a:solidFill>
              </a:rPr>
              <a:t> </a:t>
            </a:r>
            <a:r>
              <a:rPr lang="hr-HR" sz="2000" dirty="0" err="1">
                <a:solidFill>
                  <a:srgbClr val="0070C0"/>
                </a:solidFill>
              </a:rPr>
              <a:t>items</a:t>
            </a:r>
            <a:r>
              <a:rPr lang="hr-HR" sz="2000" dirty="0">
                <a:solidFill>
                  <a:srgbClr val="0070C0"/>
                </a:solidFill>
              </a:rPr>
              <a:t> </a:t>
            </a:r>
            <a:endParaRPr lang="pl-PL" sz="2000" dirty="0">
              <a:solidFill>
                <a:srgbClr val="0070C0"/>
              </a:solidFill>
            </a:endParaRPr>
          </a:p>
          <a:p>
            <a:pPr marL="0" lvl="1">
              <a:spcBef>
                <a:spcPct val="20000"/>
              </a:spcBef>
            </a:pPr>
            <a:r>
              <a:rPr lang="pl-PL" sz="2000" dirty="0">
                <a:solidFill>
                  <a:srgbClr val="0070C0"/>
                </a:solidFill>
              </a:rPr>
              <a:t>h) </a:t>
            </a:r>
            <a:r>
              <a:rPr lang="hr-HR" sz="2000" dirty="0">
                <a:solidFill>
                  <a:srgbClr val="0070C0"/>
                </a:solidFill>
              </a:rPr>
              <a:t>c</a:t>
            </a:r>
            <a:r>
              <a:rPr lang="en-US" sz="2000" dirty="0" err="1">
                <a:solidFill>
                  <a:srgbClr val="0070C0"/>
                </a:solidFill>
              </a:rPr>
              <a:t>orrelation</a:t>
            </a:r>
            <a:r>
              <a:rPr lang="en-US" sz="2000" dirty="0">
                <a:solidFill>
                  <a:srgbClr val="0070C0"/>
                </a:solidFill>
              </a:rPr>
              <a:t> of results for different properties of an </a:t>
            </a:r>
            <a:r>
              <a:rPr lang="hr-HR" sz="2000" dirty="0" err="1">
                <a:solidFill>
                  <a:srgbClr val="0070C0"/>
                </a:solidFill>
              </a:rPr>
              <a:t>item</a:t>
            </a:r>
            <a:r>
              <a:rPr lang="hr-HR" sz="2000" dirty="0">
                <a:solidFill>
                  <a:srgbClr val="0070C0"/>
                </a:solidFill>
              </a:rPr>
              <a:t> </a:t>
            </a:r>
            <a:endParaRPr lang="pl-PL" sz="2000" dirty="0">
              <a:solidFill>
                <a:srgbClr val="0070C0"/>
              </a:solidFill>
            </a:endParaRPr>
          </a:p>
          <a:p>
            <a:pPr marL="0" lvl="1">
              <a:spcBef>
                <a:spcPct val="20000"/>
              </a:spcBef>
            </a:pPr>
            <a:r>
              <a:rPr lang="pl-PL" sz="2000" dirty="0">
                <a:solidFill>
                  <a:srgbClr val="0070C0"/>
                </a:solidFill>
              </a:rPr>
              <a:t>i) comparisons within the laboratory</a:t>
            </a:r>
          </a:p>
          <a:p>
            <a:pPr marL="0" lvl="1">
              <a:spcBef>
                <a:spcPct val="20000"/>
              </a:spcBef>
            </a:pPr>
            <a:r>
              <a:rPr lang="pl-PL" sz="2000" dirty="0">
                <a:solidFill>
                  <a:srgbClr val="0070C0"/>
                </a:solidFill>
              </a:rPr>
              <a:t>k) blind sample testing...</a:t>
            </a: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785131504"/>
      </p:ext>
    </p:extLst>
  </p:cSld>
  <p:clrMapOvr>
    <a:masterClrMapping/>
  </p:clrMapOvr>
  <p:transition spd="med">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339650"/>
          </a:xfrm>
          <a:prstGeom prst="rect">
            <a:avLst/>
          </a:prstGeom>
        </p:spPr>
        <p:txBody>
          <a:bodyPr wrap="square">
            <a:spAutoFit/>
          </a:bodyPr>
          <a:lstStyle/>
          <a:p>
            <a:pPr marL="0" lvl="1">
              <a:spcBef>
                <a:spcPct val="20000"/>
              </a:spcBef>
            </a:pPr>
            <a:r>
              <a:rPr lang="hr-BA" sz="2400" b="1" dirty="0">
                <a:solidFill>
                  <a:srgbClr val="1F497D"/>
                </a:solidFill>
              </a:rPr>
              <a:t>5.9 </a:t>
            </a:r>
            <a:r>
              <a:rPr lang="en-US" sz="2400" b="1" dirty="0">
                <a:solidFill>
                  <a:srgbClr val="1F497D"/>
                </a:solidFill>
              </a:rPr>
              <a:t>ASSURING THE QUALITY OF RESULTS</a:t>
            </a:r>
            <a:endParaRPr lang="hr-BA" sz="2400" b="1" dirty="0">
              <a:solidFill>
                <a:srgbClr val="1F497D"/>
              </a:solidFill>
            </a:endParaRPr>
          </a:p>
          <a:p>
            <a:pPr marL="0" lvl="1">
              <a:spcBef>
                <a:spcPct val="20000"/>
              </a:spcBef>
            </a:pPr>
            <a:endParaRPr lang="pl-PL" sz="2000" b="1" dirty="0">
              <a:solidFill>
                <a:srgbClr val="0070C0"/>
              </a:solidFill>
            </a:endParaRPr>
          </a:p>
          <a:p>
            <a:pPr marL="0" lvl="1">
              <a:spcBef>
                <a:spcPct val="20000"/>
              </a:spcBef>
            </a:pPr>
            <a:r>
              <a:rPr lang="en-US" sz="2000" b="1" dirty="0">
                <a:solidFill>
                  <a:srgbClr val="0070C0"/>
                </a:solidFill>
              </a:rPr>
              <a:t>External quality control measures </a:t>
            </a:r>
            <a:r>
              <a:rPr lang="en-US" sz="2000" dirty="0">
                <a:solidFill>
                  <a:srgbClr val="0070C0"/>
                </a:solidFill>
              </a:rPr>
              <a:t>are</a:t>
            </a:r>
            <a:r>
              <a:rPr lang="pl-PL" sz="2000" dirty="0">
                <a:solidFill>
                  <a:srgbClr val="0070C0"/>
                </a:solidFill>
              </a:rPr>
              <a:t>:</a:t>
            </a:r>
          </a:p>
          <a:p>
            <a:pPr lvl="1" indent="-457200">
              <a:spcBef>
                <a:spcPct val="20000"/>
              </a:spcBef>
              <a:buAutoNum type="alphaLcParenR"/>
            </a:pPr>
            <a:r>
              <a:rPr lang="pl-PL" sz="2000" dirty="0">
                <a:solidFill>
                  <a:srgbClr val="0070C0"/>
                </a:solidFill>
              </a:rPr>
              <a:t>interlaboratory comparison</a:t>
            </a:r>
          </a:p>
          <a:p>
            <a:pPr lvl="1" indent="-457200">
              <a:spcBef>
                <a:spcPct val="20000"/>
              </a:spcBef>
              <a:buAutoNum type="alphaLcParenR"/>
            </a:pPr>
            <a:r>
              <a:rPr lang="pl-PL" sz="2000" dirty="0">
                <a:solidFill>
                  <a:srgbClr val="0070C0"/>
                </a:solidFill>
              </a:rPr>
              <a:t>proficiency testing</a:t>
            </a:r>
          </a:p>
          <a:p>
            <a:pPr marL="0" lvl="1">
              <a:spcBef>
                <a:spcPct val="20000"/>
              </a:spcBef>
            </a:pPr>
            <a:endParaRPr lang="pl-PL" sz="2000" dirty="0">
              <a:solidFill>
                <a:srgbClr val="0070C0"/>
              </a:solidFill>
            </a:endParaRPr>
          </a:p>
          <a:p>
            <a:pPr marL="0" lvl="1">
              <a:spcBef>
                <a:spcPct val="20000"/>
              </a:spcBef>
            </a:pPr>
            <a:r>
              <a:rPr lang="pl-PL" sz="2000" b="1" dirty="0">
                <a:solidFill>
                  <a:srgbClr val="0070C0"/>
                </a:solidFill>
              </a:rPr>
              <a:t>Interlaboratory comparison </a:t>
            </a:r>
            <a:r>
              <a:rPr lang="en-US" sz="2000" dirty="0">
                <a:solidFill>
                  <a:srgbClr val="0070C0"/>
                </a:solidFill>
              </a:rPr>
              <a:t>is an organization</a:t>
            </a:r>
            <a:r>
              <a:rPr lang="hr-HR" sz="2000" dirty="0">
                <a:solidFill>
                  <a:srgbClr val="0070C0"/>
                </a:solidFill>
              </a:rPr>
              <a:t>, </a:t>
            </a:r>
            <a:r>
              <a:rPr lang="hr-HR" sz="2000" dirty="0" err="1">
                <a:solidFill>
                  <a:srgbClr val="0070C0"/>
                </a:solidFill>
              </a:rPr>
              <a:t>implementation</a:t>
            </a:r>
            <a:r>
              <a:rPr lang="hr-HR" sz="2000" dirty="0">
                <a:solidFill>
                  <a:srgbClr val="0070C0"/>
                </a:solidFill>
              </a:rPr>
              <a:t> </a:t>
            </a:r>
            <a:r>
              <a:rPr lang="en-US" sz="2000" dirty="0">
                <a:solidFill>
                  <a:srgbClr val="0070C0"/>
                </a:solidFill>
              </a:rPr>
              <a:t>and </a:t>
            </a:r>
            <a:r>
              <a:rPr lang="en-US" sz="2000" dirty="0" err="1">
                <a:solidFill>
                  <a:srgbClr val="0070C0"/>
                </a:solidFill>
              </a:rPr>
              <a:t>evaluati</a:t>
            </a:r>
            <a:r>
              <a:rPr lang="hr-HR" sz="2000" dirty="0">
                <a:solidFill>
                  <a:srgbClr val="0070C0"/>
                </a:solidFill>
              </a:rPr>
              <a:t>on</a:t>
            </a:r>
            <a:r>
              <a:rPr lang="en-US"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the measurement or testing of the same or similar </a:t>
            </a:r>
            <a:r>
              <a:rPr lang="hr-HR" sz="2000" dirty="0" err="1">
                <a:solidFill>
                  <a:srgbClr val="0070C0"/>
                </a:solidFill>
              </a:rPr>
              <a:t>items</a:t>
            </a:r>
            <a:r>
              <a:rPr lang="hr-HR" sz="2000" dirty="0">
                <a:solidFill>
                  <a:srgbClr val="0070C0"/>
                </a:solidFill>
              </a:rPr>
              <a:t> </a:t>
            </a:r>
            <a:r>
              <a:rPr lang="en-US" sz="2000" dirty="0">
                <a:solidFill>
                  <a:srgbClr val="0070C0"/>
                </a:solidFill>
              </a:rPr>
              <a:t>in</a:t>
            </a:r>
            <a:r>
              <a:rPr lang="hr-HR" sz="2000" dirty="0">
                <a:solidFill>
                  <a:srgbClr val="0070C0"/>
                </a:solidFill>
              </a:rPr>
              <a:t> </a:t>
            </a:r>
            <a:r>
              <a:rPr lang="en-US" sz="2000" dirty="0">
                <a:solidFill>
                  <a:srgbClr val="0070C0"/>
                </a:solidFill>
              </a:rPr>
              <a:t>two or more lab</a:t>
            </a:r>
            <a:r>
              <a:rPr lang="hr-HR" sz="2000" dirty="0" err="1">
                <a:solidFill>
                  <a:srgbClr val="0070C0"/>
                </a:solidFill>
              </a:rPr>
              <a:t>oratorie</a:t>
            </a:r>
            <a:r>
              <a:rPr lang="en-US" sz="2000" dirty="0">
                <a:solidFill>
                  <a:srgbClr val="0070C0"/>
                </a:solidFill>
              </a:rPr>
              <a:t>s </a:t>
            </a:r>
            <a:r>
              <a:rPr lang="en-US" sz="2000" i="1" dirty="0">
                <a:solidFill>
                  <a:srgbClr val="0070C0"/>
                </a:solidFill>
              </a:rPr>
              <a:t>under predetermined conditions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b="1" dirty="0">
                <a:solidFill>
                  <a:srgbClr val="0070C0"/>
                </a:solidFill>
              </a:rPr>
              <a:t>Proficiency </a:t>
            </a:r>
            <a:r>
              <a:rPr lang="pl-PL" sz="2000" dirty="0">
                <a:solidFill>
                  <a:srgbClr val="0070C0"/>
                </a:solidFill>
              </a:rPr>
              <a:t>testing (PT) </a:t>
            </a:r>
            <a:r>
              <a:rPr lang="en-US" sz="2000" dirty="0">
                <a:solidFill>
                  <a:srgbClr val="0070C0"/>
                </a:solidFill>
              </a:rPr>
              <a:t>is </a:t>
            </a:r>
            <a:r>
              <a:rPr lang="en-US" sz="2000" i="1" dirty="0">
                <a:solidFill>
                  <a:srgbClr val="0070C0"/>
                </a:solidFill>
              </a:rPr>
              <a:t>evaluation</a:t>
            </a:r>
            <a:r>
              <a:rPr lang="en-US" sz="2000" dirty="0">
                <a:solidFill>
                  <a:srgbClr val="0070C0"/>
                </a:solidFill>
              </a:rPr>
              <a:t> of the participants </a:t>
            </a:r>
            <a:r>
              <a:rPr lang="en-US" sz="2000" i="1" dirty="0">
                <a:solidFill>
                  <a:srgbClr val="0070C0"/>
                </a:solidFill>
              </a:rPr>
              <a:t>according to predefined criteria</a:t>
            </a:r>
            <a:r>
              <a:rPr lang="en-US" sz="2000" dirty="0">
                <a:solidFill>
                  <a:srgbClr val="0070C0"/>
                </a:solidFill>
              </a:rPr>
              <a:t> by </a:t>
            </a:r>
            <a:r>
              <a:rPr lang="en-US" sz="2000" dirty="0" err="1">
                <a:solidFill>
                  <a:srgbClr val="0070C0"/>
                </a:solidFill>
              </a:rPr>
              <a:t>interlaboratory</a:t>
            </a:r>
            <a:r>
              <a:rPr lang="hr-HR" sz="2000" dirty="0">
                <a:solidFill>
                  <a:srgbClr val="0070C0"/>
                </a:solidFill>
              </a:rPr>
              <a:t> </a:t>
            </a:r>
            <a:r>
              <a:rPr lang="pl-PL" sz="2000" dirty="0">
                <a:solidFill>
                  <a:srgbClr val="0070C0"/>
                </a:solidFill>
              </a:rPr>
              <a:t>comparison.</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421543352"/>
      </p:ext>
    </p:extLst>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278094"/>
          </a:xfrm>
          <a:prstGeom prst="rect">
            <a:avLst/>
          </a:prstGeom>
        </p:spPr>
        <p:txBody>
          <a:bodyPr wrap="square">
            <a:spAutoFit/>
          </a:bodyPr>
          <a:lstStyle/>
          <a:p>
            <a:pPr marL="0" lvl="1">
              <a:spcBef>
                <a:spcPct val="20000"/>
              </a:spcBef>
            </a:pPr>
            <a:r>
              <a:rPr lang="hr-BA" sz="2400" b="1" dirty="0">
                <a:solidFill>
                  <a:srgbClr val="1F497D"/>
                </a:solidFill>
              </a:rPr>
              <a:t>5.10 REPORTING THE RESULTS</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results of each test</a:t>
            </a:r>
            <a:r>
              <a:rPr lang="hr-HR" sz="2000" dirty="0">
                <a:solidFill>
                  <a:srgbClr val="0070C0"/>
                </a:solidFill>
              </a:rPr>
              <a:t>ing</a:t>
            </a:r>
            <a:r>
              <a:rPr lang="en-US" sz="2000" dirty="0">
                <a:solidFill>
                  <a:srgbClr val="0070C0"/>
                </a:solidFill>
              </a:rPr>
              <a:t> or calibration conducted by the laboratory must be displayed accurately, clearly, unambiguously and objectively and in</a:t>
            </a:r>
            <a:r>
              <a:rPr lang="hr-HR" sz="2000" dirty="0">
                <a:solidFill>
                  <a:srgbClr val="0070C0"/>
                </a:solidFill>
              </a:rPr>
              <a:t> </a:t>
            </a:r>
            <a:r>
              <a:rPr lang="en-US" sz="2000" dirty="0">
                <a:solidFill>
                  <a:srgbClr val="0070C0"/>
                </a:solidFill>
              </a:rPr>
              <a:t>accordance with all specials</a:t>
            </a:r>
            <a:r>
              <a:rPr lang="hr-HR" sz="2000" dirty="0">
                <a:solidFill>
                  <a:srgbClr val="0070C0"/>
                </a:solidFill>
              </a:rPr>
              <a:t> </a:t>
            </a:r>
            <a:r>
              <a:rPr lang="en-US" sz="2000" dirty="0">
                <a:solidFill>
                  <a:srgbClr val="0070C0"/>
                </a:solidFill>
              </a:rPr>
              <a:t>instructions in test</a:t>
            </a:r>
            <a:r>
              <a:rPr lang="hr-HR" sz="2000" dirty="0">
                <a:solidFill>
                  <a:srgbClr val="0070C0"/>
                </a:solidFill>
              </a:rPr>
              <a:t>ing </a:t>
            </a:r>
            <a:r>
              <a:rPr lang="en-US" sz="2000" dirty="0">
                <a:solidFill>
                  <a:srgbClr val="0070C0"/>
                </a:solidFill>
              </a:rPr>
              <a:t>and calibration methods</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results are given in the form</a:t>
            </a:r>
            <a:r>
              <a:rPr lang="pl-PL" sz="2000" dirty="0">
                <a:solidFill>
                  <a:srgbClr val="0070C0"/>
                </a:solidFill>
              </a:rPr>
              <a:t>:</a:t>
            </a:r>
          </a:p>
          <a:p>
            <a:pPr lvl="1" indent="-457200">
              <a:spcBef>
                <a:spcPct val="20000"/>
              </a:spcBef>
              <a:buAutoNum type="alphaLcParenR"/>
            </a:pPr>
            <a:r>
              <a:rPr lang="en-US" sz="2000" b="1" dirty="0">
                <a:solidFill>
                  <a:srgbClr val="0070C0"/>
                </a:solidFill>
              </a:rPr>
              <a:t>test report </a:t>
            </a:r>
            <a:r>
              <a:rPr lang="en-US" sz="2000" dirty="0">
                <a:solidFill>
                  <a:srgbClr val="0070C0"/>
                </a:solidFill>
              </a:rPr>
              <a:t>(test results, issued by the test</a:t>
            </a:r>
            <a:r>
              <a:rPr lang="hr-HR" sz="2000" dirty="0">
                <a:solidFill>
                  <a:srgbClr val="0070C0"/>
                </a:solidFill>
              </a:rPr>
              <a:t>ing</a:t>
            </a:r>
            <a:r>
              <a:rPr lang="en-US" sz="2000" dirty="0">
                <a:solidFill>
                  <a:srgbClr val="0070C0"/>
                </a:solidFill>
              </a:rPr>
              <a:t> laboratory</a:t>
            </a:r>
            <a:r>
              <a:rPr lang="pl-PL" sz="2000" dirty="0">
                <a:solidFill>
                  <a:srgbClr val="0070C0"/>
                </a:solidFill>
              </a:rPr>
              <a:t>)</a:t>
            </a:r>
          </a:p>
          <a:p>
            <a:pPr lvl="1" indent="-457200">
              <a:spcBef>
                <a:spcPct val="20000"/>
              </a:spcBef>
              <a:buAutoNum type="alphaLcParenR"/>
            </a:pPr>
            <a:r>
              <a:rPr lang="pl-PL" sz="2000" b="1" dirty="0">
                <a:solidFill>
                  <a:srgbClr val="0070C0"/>
                </a:solidFill>
              </a:rPr>
              <a:t>calibration certificates </a:t>
            </a:r>
            <a:r>
              <a:rPr lang="pl-PL" sz="2000" dirty="0">
                <a:solidFill>
                  <a:srgbClr val="0070C0"/>
                </a:solidFill>
              </a:rPr>
              <a:t>(calibration results; issued by the calibration laboratory)</a:t>
            </a:r>
          </a:p>
          <a:p>
            <a:pPr lvl="1" indent="-457200">
              <a:spcBef>
                <a:spcPct val="20000"/>
              </a:spcBef>
              <a:buAutoNum type="alphaLcParenR"/>
            </a:pPr>
            <a:r>
              <a:rPr lang="en-US" sz="2000" b="1" dirty="0">
                <a:solidFill>
                  <a:srgbClr val="0070C0"/>
                </a:solidFill>
              </a:rPr>
              <a:t>sampling reports </a:t>
            </a:r>
            <a:r>
              <a:rPr lang="en-US" sz="2000" dirty="0">
                <a:solidFill>
                  <a:srgbClr val="0070C0"/>
                </a:solidFill>
              </a:rPr>
              <a:t>(sampling results; issued by the test</a:t>
            </a:r>
            <a:r>
              <a:rPr lang="hr-HR" sz="2000" dirty="0">
                <a:solidFill>
                  <a:srgbClr val="0070C0"/>
                </a:solidFill>
              </a:rPr>
              <a:t>ing</a:t>
            </a:r>
            <a:r>
              <a:rPr lang="en-US" sz="2000" dirty="0">
                <a:solidFill>
                  <a:srgbClr val="0070C0"/>
                </a:solidFill>
              </a:rPr>
              <a:t> or </a:t>
            </a:r>
            <a:r>
              <a:rPr lang="en-US" sz="2000" dirty="0" err="1">
                <a:solidFill>
                  <a:srgbClr val="0070C0"/>
                </a:solidFill>
              </a:rPr>
              <a:t>calibrat</a:t>
            </a:r>
            <a:r>
              <a:rPr lang="hr-HR" sz="2000" dirty="0">
                <a:solidFill>
                  <a:srgbClr val="0070C0"/>
                </a:solidFill>
              </a:rPr>
              <a:t>ion </a:t>
            </a:r>
            <a:r>
              <a:rPr lang="en-US" sz="2000" dirty="0">
                <a:solidFill>
                  <a:srgbClr val="0070C0"/>
                </a:solidFill>
              </a:rPr>
              <a:t>laboratory</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52877032"/>
      </p:ext>
    </p:extLst>
  </p:cSld>
  <p:clrMapOvr>
    <a:masterClrMapping/>
  </p:clrMapOvr>
  <p:transition spd="med">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139869"/>
          </a:xfrm>
          <a:prstGeom prst="rect">
            <a:avLst/>
          </a:prstGeom>
        </p:spPr>
        <p:txBody>
          <a:bodyPr wrap="square">
            <a:spAutoFit/>
          </a:bodyPr>
          <a:lstStyle/>
          <a:p>
            <a:pPr marL="0" lvl="1">
              <a:spcBef>
                <a:spcPct val="20000"/>
              </a:spcBef>
            </a:pPr>
            <a:r>
              <a:rPr lang="hr-BA" sz="2400" b="1" dirty="0">
                <a:solidFill>
                  <a:srgbClr val="1F497D"/>
                </a:solidFill>
              </a:rPr>
              <a:t>5.10 REPORTING THE RESULTS</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Test reports or calibration certificates must include</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a) </a:t>
            </a:r>
            <a:r>
              <a:rPr lang="pl-PL" sz="2000" b="1" dirty="0">
                <a:solidFill>
                  <a:srgbClr val="0070C0"/>
                </a:solidFill>
              </a:rPr>
              <a:t>title </a:t>
            </a:r>
            <a:r>
              <a:rPr lang="pl-PL" sz="2000" dirty="0">
                <a:solidFill>
                  <a:srgbClr val="0070C0"/>
                </a:solidFill>
              </a:rPr>
              <a:t>(e.g. "</a:t>
            </a:r>
            <a:r>
              <a:rPr lang="en-US" sz="2000" dirty="0">
                <a:solidFill>
                  <a:srgbClr val="0070C0"/>
                </a:solidFill>
              </a:rPr>
              <a:t>Test report</a:t>
            </a:r>
            <a:r>
              <a:rPr lang="pl-PL" sz="2000" dirty="0">
                <a:solidFill>
                  <a:srgbClr val="0070C0"/>
                </a:solidFill>
              </a:rPr>
              <a:t>" or "</a:t>
            </a:r>
            <a:r>
              <a:rPr lang="hr-HR" sz="2000" dirty="0">
                <a:solidFill>
                  <a:srgbClr val="0070C0"/>
                </a:solidFill>
              </a:rPr>
              <a:t>C</a:t>
            </a:r>
            <a:r>
              <a:rPr lang="en-US" sz="2000" dirty="0" err="1">
                <a:solidFill>
                  <a:srgbClr val="0070C0"/>
                </a:solidFill>
              </a:rPr>
              <a:t>alibration</a:t>
            </a:r>
            <a:r>
              <a:rPr lang="en-US" sz="2000" dirty="0">
                <a:solidFill>
                  <a:srgbClr val="0070C0"/>
                </a:solidFill>
              </a:rPr>
              <a:t> certificate</a:t>
            </a:r>
            <a:r>
              <a:rPr lang="pl-PL" sz="2000" dirty="0">
                <a:solidFill>
                  <a:srgbClr val="0070C0"/>
                </a:solidFill>
              </a:rPr>
              <a:t>")</a:t>
            </a:r>
          </a:p>
          <a:p>
            <a:pPr marL="0" lvl="1">
              <a:spcBef>
                <a:spcPct val="20000"/>
              </a:spcBef>
            </a:pPr>
            <a:r>
              <a:rPr lang="pl-PL" sz="2000" dirty="0">
                <a:solidFill>
                  <a:srgbClr val="0070C0"/>
                </a:solidFill>
              </a:rPr>
              <a:t>b) </a:t>
            </a:r>
            <a:r>
              <a:rPr lang="en-US" sz="2000" b="1" dirty="0">
                <a:solidFill>
                  <a:srgbClr val="0070C0"/>
                </a:solidFill>
              </a:rPr>
              <a:t>name and address of the laboratory </a:t>
            </a:r>
            <a:r>
              <a:rPr lang="en-US" sz="2000" dirty="0">
                <a:solidFill>
                  <a:srgbClr val="0070C0"/>
                </a:solidFill>
              </a:rPr>
              <a:t>and the place where the activities were carried out</a:t>
            </a:r>
            <a:endParaRPr lang="pl-PL" sz="2000" dirty="0">
              <a:solidFill>
                <a:srgbClr val="0070C0"/>
              </a:solidFill>
            </a:endParaRPr>
          </a:p>
          <a:p>
            <a:pPr marL="0" lvl="1">
              <a:spcBef>
                <a:spcPct val="20000"/>
              </a:spcBef>
            </a:pPr>
            <a:r>
              <a:rPr lang="pl-PL" sz="2000" dirty="0">
                <a:solidFill>
                  <a:srgbClr val="0070C0"/>
                </a:solidFill>
              </a:rPr>
              <a:t>c) </a:t>
            </a:r>
            <a:r>
              <a:rPr lang="pl-PL" sz="2000" b="1" dirty="0">
                <a:solidFill>
                  <a:srgbClr val="0070C0"/>
                </a:solidFill>
              </a:rPr>
              <a:t>unique label</a:t>
            </a:r>
          </a:p>
          <a:p>
            <a:pPr marL="0" lvl="1">
              <a:spcBef>
                <a:spcPct val="20000"/>
              </a:spcBef>
            </a:pPr>
            <a:r>
              <a:rPr lang="pl-PL" sz="2000" dirty="0">
                <a:solidFill>
                  <a:srgbClr val="0070C0"/>
                </a:solidFill>
              </a:rPr>
              <a:t>d</a:t>
            </a:r>
            <a:r>
              <a:rPr lang="pl-PL" sz="2000" b="1" dirty="0">
                <a:solidFill>
                  <a:srgbClr val="0070C0"/>
                </a:solidFill>
              </a:rPr>
              <a:t>) </a:t>
            </a:r>
            <a:r>
              <a:rPr lang="en-US" sz="2000" b="1" dirty="0">
                <a:solidFill>
                  <a:srgbClr val="0070C0"/>
                </a:solidFill>
              </a:rPr>
              <a:t>name and address of the</a:t>
            </a:r>
            <a:r>
              <a:rPr lang="hr-HR" sz="2000" b="1" dirty="0">
                <a:solidFill>
                  <a:srgbClr val="0070C0"/>
                </a:solidFill>
              </a:rPr>
              <a:t> </a:t>
            </a:r>
            <a:r>
              <a:rPr lang="hr-HR" sz="2000" b="1" dirty="0" err="1">
                <a:solidFill>
                  <a:srgbClr val="0070C0"/>
                </a:solidFill>
              </a:rPr>
              <a:t>customer</a:t>
            </a:r>
            <a:r>
              <a:rPr lang="pl-PL" sz="2000" dirty="0">
                <a:solidFill>
                  <a:srgbClr val="0070C0"/>
                </a:solidFill>
              </a:rPr>
              <a:t>; </a:t>
            </a:r>
          </a:p>
          <a:p>
            <a:pPr marL="0" lvl="1">
              <a:spcBef>
                <a:spcPct val="20000"/>
              </a:spcBef>
            </a:pPr>
            <a:r>
              <a:rPr lang="pl-PL" sz="2000" dirty="0">
                <a:solidFill>
                  <a:srgbClr val="0070C0"/>
                </a:solidFill>
              </a:rPr>
              <a:t>e) </a:t>
            </a:r>
            <a:r>
              <a:rPr lang="en-US" sz="2000" b="1" dirty="0">
                <a:solidFill>
                  <a:srgbClr val="0070C0"/>
                </a:solidFill>
              </a:rPr>
              <a:t>mark of the method used</a:t>
            </a:r>
            <a:endParaRPr lang="pl-PL" sz="2000" b="1" dirty="0">
              <a:solidFill>
                <a:srgbClr val="0070C0"/>
              </a:solidFill>
            </a:endParaRPr>
          </a:p>
          <a:p>
            <a:pPr marL="0" lvl="1">
              <a:spcBef>
                <a:spcPct val="20000"/>
              </a:spcBef>
            </a:pPr>
            <a:r>
              <a:rPr lang="pl-PL" sz="2000" dirty="0">
                <a:solidFill>
                  <a:srgbClr val="0070C0"/>
                </a:solidFill>
              </a:rPr>
              <a:t>f) </a:t>
            </a:r>
            <a:r>
              <a:rPr lang="en-US" sz="2000" b="1" dirty="0">
                <a:solidFill>
                  <a:srgbClr val="0070C0"/>
                </a:solidFill>
              </a:rPr>
              <a:t>description and status of </a:t>
            </a:r>
            <a:r>
              <a:rPr lang="hr-HR" sz="2000" b="1" dirty="0" err="1">
                <a:solidFill>
                  <a:srgbClr val="0070C0"/>
                </a:solidFill>
              </a:rPr>
              <a:t>item</a:t>
            </a:r>
            <a:r>
              <a:rPr lang="hr-HR" sz="2000" b="1" dirty="0">
                <a:solidFill>
                  <a:srgbClr val="0070C0"/>
                </a:solidFill>
              </a:rPr>
              <a:t> </a:t>
            </a:r>
            <a:r>
              <a:rPr lang="en-US" sz="2000" dirty="0">
                <a:solidFill>
                  <a:srgbClr val="0070C0"/>
                </a:solidFill>
              </a:rPr>
              <a:t>being </a:t>
            </a:r>
            <a:r>
              <a:rPr lang="hr-HR" sz="2000" dirty="0" err="1">
                <a:solidFill>
                  <a:srgbClr val="0070C0"/>
                </a:solidFill>
              </a:rPr>
              <a:t>tested</a:t>
            </a:r>
            <a:r>
              <a:rPr lang="hr-HR" sz="2000" dirty="0">
                <a:solidFill>
                  <a:srgbClr val="0070C0"/>
                </a:solidFill>
              </a:rPr>
              <a:t> </a:t>
            </a:r>
            <a:r>
              <a:rPr lang="en-US" sz="2000" dirty="0">
                <a:solidFill>
                  <a:srgbClr val="0070C0"/>
                </a:solidFill>
              </a:rPr>
              <a:t>or calibrated</a:t>
            </a:r>
            <a:r>
              <a:rPr lang="hr-HR" sz="2000" dirty="0">
                <a:solidFill>
                  <a:srgbClr val="0070C0"/>
                </a:solidFill>
              </a:rPr>
              <a:t> </a:t>
            </a:r>
            <a:r>
              <a:rPr lang="pl-PL" sz="2000" dirty="0">
                <a:solidFill>
                  <a:srgbClr val="0070C0"/>
                </a:solidFill>
              </a:rPr>
              <a:t> </a:t>
            </a:r>
          </a:p>
          <a:p>
            <a:pPr marL="0" lvl="1">
              <a:spcBef>
                <a:spcPct val="20000"/>
              </a:spcBef>
            </a:pPr>
            <a:r>
              <a:rPr lang="pl-PL" sz="2000" dirty="0">
                <a:solidFill>
                  <a:srgbClr val="0070C0"/>
                </a:solidFill>
              </a:rPr>
              <a:t>g) </a:t>
            </a:r>
            <a:r>
              <a:rPr lang="en-US" sz="2000" dirty="0">
                <a:solidFill>
                  <a:srgbClr val="0070C0"/>
                </a:solidFill>
              </a:rPr>
              <a:t>date of </a:t>
            </a:r>
            <a:r>
              <a:rPr lang="hr-HR" sz="2000" dirty="0" err="1">
                <a:solidFill>
                  <a:srgbClr val="0070C0"/>
                </a:solidFill>
              </a:rPr>
              <a:t>receipt</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hr-HR" sz="2000" dirty="0" err="1">
                <a:solidFill>
                  <a:srgbClr val="0070C0"/>
                </a:solidFill>
              </a:rPr>
              <a:t>item</a:t>
            </a:r>
            <a:r>
              <a:rPr lang="hr-HR" sz="2000" dirty="0">
                <a:solidFill>
                  <a:srgbClr val="0070C0"/>
                </a:solidFill>
              </a:rPr>
              <a:t> </a:t>
            </a:r>
            <a:r>
              <a:rPr lang="en-US" sz="2000" dirty="0">
                <a:solidFill>
                  <a:srgbClr val="0070C0"/>
                </a:solidFill>
              </a:rPr>
              <a:t>being </a:t>
            </a:r>
            <a:r>
              <a:rPr lang="hr-HR" sz="2000" dirty="0" err="1">
                <a:solidFill>
                  <a:srgbClr val="0070C0"/>
                </a:solidFill>
              </a:rPr>
              <a:t>tested</a:t>
            </a:r>
            <a:r>
              <a:rPr lang="hr-HR" sz="2000" dirty="0">
                <a:solidFill>
                  <a:srgbClr val="0070C0"/>
                </a:solidFill>
              </a:rPr>
              <a:t> </a:t>
            </a:r>
            <a:r>
              <a:rPr lang="en-US" sz="2000" dirty="0">
                <a:solidFill>
                  <a:srgbClr val="0070C0"/>
                </a:solidFill>
              </a:rPr>
              <a:t>or calibrated where it is critical to</a:t>
            </a:r>
            <a:r>
              <a:rPr lang="hr-HR" sz="2000" dirty="0">
                <a:solidFill>
                  <a:srgbClr val="0070C0"/>
                </a:solidFill>
              </a:rPr>
              <a:t> </a:t>
            </a:r>
            <a:r>
              <a:rPr lang="en-US" sz="2000" dirty="0">
                <a:solidFill>
                  <a:srgbClr val="0070C0"/>
                </a:solidFill>
              </a:rPr>
              <a:t>validity and application of results and date(s) of test</a:t>
            </a:r>
            <a:r>
              <a:rPr lang="hr-HR" sz="2000" dirty="0">
                <a:solidFill>
                  <a:srgbClr val="0070C0"/>
                </a:solidFill>
              </a:rPr>
              <a:t>ing</a:t>
            </a:r>
            <a:r>
              <a:rPr lang="en-US" sz="2000" dirty="0">
                <a:solidFill>
                  <a:srgbClr val="0070C0"/>
                </a:solidFill>
              </a:rPr>
              <a:t> or calibration</a:t>
            </a: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977787776"/>
      </p:ext>
    </p:extLst>
  </p:cSld>
  <p:clrMapOvr>
    <a:masterClrMapping/>
  </p:clrMapOvr>
  <p:transition spd="med">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970318"/>
          </a:xfrm>
          <a:prstGeom prst="rect">
            <a:avLst/>
          </a:prstGeom>
        </p:spPr>
        <p:txBody>
          <a:bodyPr wrap="square">
            <a:spAutoFit/>
          </a:bodyPr>
          <a:lstStyle/>
          <a:p>
            <a:pPr marL="0" lvl="1">
              <a:spcBef>
                <a:spcPct val="20000"/>
              </a:spcBef>
            </a:pPr>
            <a:r>
              <a:rPr lang="hr-BA" sz="2400" b="1" dirty="0">
                <a:solidFill>
                  <a:srgbClr val="1F497D"/>
                </a:solidFill>
              </a:rPr>
              <a:t>5.10 REPORTING THE RESULTS</a:t>
            </a:r>
          </a:p>
          <a:p>
            <a:pPr marL="0" lvl="1">
              <a:spcBef>
                <a:spcPct val="20000"/>
              </a:spcBef>
            </a:pPr>
            <a:endParaRPr lang="pl-PL" sz="2000" b="1" dirty="0">
              <a:solidFill>
                <a:srgbClr val="0070C0"/>
              </a:solidFill>
            </a:endParaRPr>
          </a:p>
          <a:p>
            <a:pPr marL="0" lvl="1">
              <a:spcBef>
                <a:spcPct val="20000"/>
              </a:spcBef>
            </a:pPr>
            <a:r>
              <a:rPr lang="pl-PL" sz="2000" dirty="0">
                <a:solidFill>
                  <a:srgbClr val="0070C0"/>
                </a:solidFill>
              </a:rPr>
              <a:t>h) </a:t>
            </a:r>
            <a:r>
              <a:rPr lang="en-US" sz="2000" b="1" dirty="0">
                <a:solidFill>
                  <a:srgbClr val="0070C0"/>
                </a:solidFill>
              </a:rPr>
              <a:t>designation of the sampling plan and the procedures </a:t>
            </a:r>
            <a:r>
              <a:rPr lang="en-US" sz="2000" dirty="0">
                <a:solidFill>
                  <a:srgbClr val="0070C0"/>
                </a:solidFill>
              </a:rPr>
              <a:t>used by the laboratory or</a:t>
            </a:r>
            <a:r>
              <a:rPr lang="hr-HR" sz="2000" dirty="0">
                <a:solidFill>
                  <a:srgbClr val="0070C0"/>
                </a:solidFill>
              </a:rPr>
              <a:t> </a:t>
            </a:r>
            <a:r>
              <a:rPr lang="en-US" sz="2000" dirty="0">
                <a:solidFill>
                  <a:srgbClr val="0070C0"/>
                </a:solidFill>
              </a:rPr>
              <a:t>other</a:t>
            </a:r>
            <a:r>
              <a:rPr lang="hr-HR" sz="2000" dirty="0">
                <a:solidFill>
                  <a:srgbClr val="0070C0"/>
                </a:solidFill>
              </a:rPr>
              <a:t> </a:t>
            </a:r>
            <a:r>
              <a:rPr lang="en-US" sz="2000" dirty="0">
                <a:solidFill>
                  <a:srgbClr val="0070C0"/>
                </a:solidFill>
              </a:rPr>
              <a:t>bodies where they are important for validity or application of results</a:t>
            </a:r>
            <a:r>
              <a:rPr lang="pl-PL" sz="2000" dirty="0">
                <a:solidFill>
                  <a:srgbClr val="0070C0"/>
                </a:solidFill>
              </a:rPr>
              <a:t>;</a:t>
            </a:r>
          </a:p>
          <a:p>
            <a:pPr marL="0" lvl="1">
              <a:spcBef>
                <a:spcPct val="20000"/>
              </a:spcBef>
            </a:pPr>
            <a:r>
              <a:rPr lang="pl-PL" sz="2000" dirty="0">
                <a:solidFill>
                  <a:srgbClr val="0070C0"/>
                </a:solidFill>
              </a:rPr>
              <a:t>i) </a:t>
            </a:r>
            <a:r>
              <a:rPr lang="en-US" sz="2000" b="1" dirty="0">
                <a:solidFill>
                  <a:srgbClr val="0070C0"/>
                </a:solidFill>
              </a:rPr>
              <a:t>test</a:t>
            </a:r>
            <a:r>
              <a:rPr lang="hr-HR" sz="2000" b="1" dirty="0">
                <a:solidFill>
                  <a:srgbClr val="0070C0"/>
                </a:solidFill>
              </a:rPr>
              <a:t>ing</a:t>
            </a:r>
            <a:r>
              <a:rPr lang="en-US" sz="2000" b="1" dirty="0">
                <a:solidFill>
                  <a:srgbClr val="0070C0"/>
                </a:solidFill>
              </a:rPr>
              <a:t> or calibration results</a:t>
            </a:r>
            <a:r>
              <a:rPr lang="en-US" sz="2000" dirty="0">
                <a:solidFill>
                  <a:srgbClr val="0070C0"/>
                </a:solidFill>
              </a:rPr>
              <a:t>, where appropriate with the measuring units</a:t>
            </a:r>
            <a:r>
              <a:rPr lang="pl-PL" sz="2000" dirty="0">
                <a:solidFill>
                  <a:srgbClr val="0070C0"/>
                </a:solidFill>
              </a:rPr>
              <a:t>;</a:t>
            </a:r>
          </a:p>
          <a:p>
            <a:pPr marL="0" lvl="1">
              <a:spcBef>
                <a:spcPct val="20000"/>
              </a:spcBef>
            </a:pPr>
            <a:r>
              <a:rPr lang="pl-PL" sz="2000" dirty="0">
                <a:solidFill>
                  <a:srgbClr val="0070C0"/>
                </a:solidFill>
              </a:rPr>
              <a:t>j) </a:t>
            </a:r>
            <a:r>
              <a:rPr lang="en-US" sz="2000" dirty="0">
                <a:solidFill>
                  <a:srgbClr val="0070C0"/>
                </a:solidFill>
              </a:rPr>
              <a:t>name, function and signature or equivalent </a:t>
            </a:r>
            <a:r>
              <a:rPr lang="hr-HR" sz="2000" dirty="0" err="1">
                <a:solidFill>
                  <a:srgbClr val="0070C0"/>
                </a:solidFill>
              </a:rPr>
              <a:t>label</a:t>
            </a:r>
            <a:r>
              <a:rPr lang="hr-HR" sz="2000" dirty="0">
                <a:solidFill>
                  <a:srgbClr val="0070C0"/>
                </a:solidFill>
              </a:rPr>
              <a:t> </a:t>
            </a:r>
            <a:r>
              <a:rPr lang="en-US" sz="2000" dirty="0">
                <a:solidFill>
                  <a:srgbClr val="0070C0"/>
                </a:solidFill>
              </a:rPr>
              <a:t>of the person approving the test</a:t>
            </a:r>
            <a:r>
              <a:rPr lang="hr-HR" sz="2000" dirty="0">
                <a:solidFill>
                  <a:srgbClr val="0070C0"/>
                </a:solidFill>
              </a:rPr>
              <a:t> </a:t>
            </a:r>
            <a:r>
              <a:rPr lang="en-US" sz="2000" dirty="0">
                <a:solidFill>
                  <a:srgbClr val="0070C0"/>
                </a:solidFill>
              </a:rPr>
              <a:t>report</a:t>
            </a:r>
            <a:r>
              <a:rPr lang="hr-HR" sz="2000" dirty="0">
                <a:solidFill>
                  <a:srgbClr val="0070C0"/>
                </a:solidFill>
              </a:rPr>
              <a:t> </a:t>
            </a:r>
            <a:r>
              <a:rPr lang="en-US" sz="2000" dirty="0">
                <a:solidFill>
                  <a:srgbClr val="0070C0"/>
                </a:solidFill>
              </a:rPr>
              <a:t>or calibration certificate</a:t>
            </a:r>
            <a:r>
              <a:rPr lang="pl-PL" sz="2000" dirty="0">
                <a:solidFill>
                  <a:srgbClr val="0070C0"/>
                </a:solidFill>
              </a:rPr>
              <a:t>;</a:t>
            </a:r>
          </a:p>
          <a:p>
            <a:pPr marL="0" lvl="1">
              <a:spcBef>
                <a:spcPct val="20000"/>
              </a:spcBef>
            </a:pPr>
            <a:r>
              <a:rPr lang="pl-PL" sz="2000" dirty="0">
                <a:solidFill>
                  <a:srgbClr val="0070C0"/>
                </a:solidFill>
              </a:rPr>
              <a:t>k) </a:t>
            </a:r>
            <a:r>
              <a:rPr lang="en-US" sz="2000" dirty="0">
                <a:solidFill>
                  <a:srgbClr val="0070C0"/>
                </a:solidFill>
              </a:rPr>
              <a:t>where relevant, </a:t>
            </a:r>
            <a:r>
              <a:rPr lang="en-US" sz="2000" b="1" dirty="0">
                <a:solidFill>
                  <a:srgbClr val="0070C0"/>
                </a:solidFill>
              </a:rPr>
              <a:t>a statement that the results refer only to the </a:t>
            </a:r>
            <a:r>
              <a:rPr lang="hr-HR" sz="2000" b="1" dirty="0" err="1">
                <a:solidFill>
                  <a:srgbClr val="0070C0"/>
                </a:solidFill>
              </a:rPr>
              <a:t>items</a:t>
            </a:r>
            <a:r>
              <a:rPr lang="hr-HR" sz="2000" b="1" dirty="0">
                <a:solidFill>
                  <a:srgbClr val="0070C0"/>
                </a:solidFill>
              </a:rPr>
              <a:t> </a:t>
            </a:r>
            <a:r>
              <a:rPr lang="en-US" sz="2000" b="1" dirty="0">
                <a:solidFill>
                  <a:srgbClr val="0070C0"/>
                </a:solidFill>
              </a:rPr>
              <a:t>being</a:t>
            </a:r>
            <a:r>
              <a:rPr lang="hr-HR" sz="2000" b="1" dirty="0">
                <a:solidFill>
                  <a:srgbClr val="0070C0"/>
                </a:solidFill>
              </a:rPr>
              <a:t> </a:t>
            </a:r>
            <a:r>
              <a:rPr lang="en-US" sz="2000" b="1" dirty="0">
                <a:solidFill>
                  <a:srgbClr val="0070C0"/>
                </a:solidFill>
              </a:rPr>
              <a:t>tested</a:t>
            </a:r>
            <a:r>
              <a:rPr lang="hr-HR" sz="2000" b="1" dirty="0">
                <a:solidFill>
                  <a:srgbClr val="0070C0"/>
                </a:solidFill>
              </a:rPr>
              <a:t> </a:t>
            </a:r>
            <a:r>
              <a:rPr lang="en-US" sz="2000" b="1" dirty="0">
                <a:solidFill>
                  <a:srgbClr val="0070C0"/>
                </a:solidFill>
              </a:rPr>
              <a:t>or </a:t>
            </a:r>
            <a:r>
              <a:rPr lang="hr-HR" sz="2000" b="1" dirty="0" err="1">
                <a:solidFill>
                  <a:srgbClr val="0070C0"/>
                </a:solidFill>
              </a:rPr>
              <a:t>calibrated</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991461925"/>
      </p:ext>
    </p:extLst>
  </p:cSld>
  <p:clrMapOvr>
    <a:masterClrMapping/>
  </p:clrMapOvr>
  <p:transition spd="med">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770537"/>
          </a:xfrm>
          <a:prstGeom prst="rect">
            <a:avLst/>
          </a:prstGeom>
        </p:spPr>
        <p:txBody>
          <a:bodyPr wrap="square">
            <a:spAutoFit/>
          </a:bodyPr>
          <a:lstStyle/>
          <a:p>
            <a:pPr marL="0" lvl="1">
              <a:spcBef>
                <a:spcPct val="20000"/>
              </a:spcBef>
            </a:pPr>
            <a:r>
              <a:rPr lang="hr-BA" sz="2400" b="1" dirty="0">
                <a:solidFill>
                  <a:srgbClr val="1F497D"/>
                </a:solidFill>
              </a:rPr>
              <a:t>5.10 REPORTING THE RESULTS</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Opinions and Interpretations</a:t>
            </a:r>
          </a:p>
          <a:p>
            <a:pPr marL="0" lvl="1">
              <a:spcBef>
                <a:spcPct val="20000"/>
              </a:spcBef>
            </a:pPr>
            <a:r>
              <a:rPr lang="en-US" sz="2000" dirty="0">
                <a:solidFill>
                  <a:srgbClr val="0070C0"/>
                </a:solidFill>
              </a:rPr>
              <a:t>When opinions and interpretations are involved, the laboratory must document</a:t>
            </a:r>
            <a:r>
              <a:rPr lang="hr-HR" sz="2000" dirty="0">
                <a:solidFill>
                  <a:srgbClr val="0070C0"/>
                </a:solidFill>
              </a:rPr>
              <a:t> </a:t>
            </a:r>
            <a:r>
              <a:rPr lang="en-US" sz="2000" dirty="0">
                <a:solidFill>
                  <a:srgbClr val="0070C0"/>
                </a:solidFill>
              </a:rPr>
              <a:t>the basis on</a:t>
            </a:r>
            <a:r>
              <a:rPr lang="hr-HR" sz="2000" dirty="0">
                <a:solidFill>
                  <a:srgbClr val="0070C0"/>
                </a:solidFill>
              </a:rPr>
              <a:t> </a:t>
            </a:r>
            <a:r>
              <a:rPr lang="en-US" sz="2000" dirty="0">
                <a:solidFill>
                  <a:srgbClr val="0070C0"/>
                </a:solidFill>
              </a:rPr>
              <a:t>which these opinions and interpretations are given</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In </a:t>
            </a:r>
            <a:r>
              <a:rPr lang="hr-HR" sz="2000" dirty="0">
                <a:solidFill>
                  <a:srgbClr val="0070C0"/>
                </a:solidFill>
              </a:rPr>
              <a:t>test </a:t>
            </a:r>
            <a:r>
              <a:rPr lang="en-US" sz="2000" dirty="0">
                <a:solidFill>
                  <a:srgbClr val="0070C0"/>
                </a:solidFill>
              </a:rPr>
              <a:t>report, opinions and interpretations must be clearly marked as such</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Opinions and interpretations do not accede to accreditation! (accreditation policy</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292296318"/>
      </p:ext>
    </p:extLst>
  </p:cSld>
  <p:clrMapOvr>
    <a:masterClrMapping/>
  </p:clrMapOvr>
  <p:transition spd="med">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16758"/>
          </a:xfrm>
          <a:prstGeom prst="rect">
            <a:avLst/>
          </a:prstGeom>
        </p:spPr>
        <p:txBody>
          <a:bodyPr wrap="square">
            <a:spAutoFit/>
          </a:bodyPr>
          <a:lstStyle/>
          <a:p>
            <a:pPr marL="0" lvl="1">
              <a:spcBef>
                <a:spcPct val="20000"/>
              </a:spcBef>
            </a:pPr>
            <a:r>
              <a:rPr lang="hr-BA" sz="2400" b="1" dirty="0">
                <a:solidFill>
                  <a:srgbClr val="1F497D"/>
                </a:solidFill>
              </a:rPr>
              <a:t>5.10 REPORTING THE RESULTS</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Electronic transmission of results</a:t>
            </a:r>
          </a:p>
          <a:p>
            <a:pPr marL="0" lvl="1">
              <a:spcBef>
                <a:spcPct val="20000"/>
              </a:spcBef>
            </a:pPr>
            <a:r>
              <a:rPr lang="en-US" sz="2000" dirty="0">
                <a:solidFill>
                  <a:srgbClr val="0070C0"/>
                </a:solidFill>
              </a:rPr>
              <a:t>In case of transmission of test results or calibration </a:t>
            </a:r>
            <a:r>
              <a:rPr lang="hr-HR" sz="2000" dirty="0" err="1">
                <a:solidFill>
                  <a:srgbClr val="0070C0"/>
                </a:solidFill>
              </a:rPr>
              <a:t>results</a:t>
            </a:r>
            <a:r>
              <a:rPr lang="hr-HR" sz="2000" dirty="0">
                <a:solidFill>
                  <a:srgbClr val="0070C0"/>
                </a:solidFill>
              </a:rPr>
              <a:t> </a:t>
            </a:r>
            <a:r>
              <a:rPr lang="en-US" sz="2000" dirty="0">
                <a:solidFill>
                  <a:srgbClr val="0070C0"/>
                </a:solidFill>
              </a:rPr>
              <a:t>by telephone, telex,</a:t>
            </a:r>
            <a:r>
              <a:rPr lang="hr-HR" sz="2000" dirty="0">
                <a:solidFill>
                  <a:srgbClr val="0070C0"/>
                </a:solidFill>
              </a:rPr>
              <a:t> </a:t>
            </a:r>
            <a:r>
              <a:rPr lang="en-US" sz="2000" dirty="0">
                <a:solidFill>
                  <a:srgbClr val="0070C0"/>
                </a:solidFill>
              </a:rPr>
              <a:t>fax or other electronic or electromagnetic means</a:t>
            </a:r>
            <a:r>
              <a:rPr lang="hr-HR" sz="2000" dirty="0">
                <a:solidFill>
                  <a:srgbClr val="0070C0"/>
                </a:solidFill>
              </a:rPr>
              <a:t>,</a:t>
            </a:r>
            <a:r>
              <a:rPr lang="en-US" sz="2000" dirty="0">
                <a:solidFill>
                  <a:srgbClr val="0070C0"/>
                </a:solidFill>
              </a:rPr>
              <a:t> the requirements of this international standard</a:t>
            </a:r>
            <a:r>
              <a:rPr lang="hr-HR" sz="2000" dirty="0">
                <a:solidFill>
                  <a:srgbClr val="0070C0"/>
                </a:solidFill>
              </a:rPr>
              <a:t> </a:t>
            </a:r>
            <a:r>
              <a:rPr lang="en-US" sz="2000" dirty="0">
                <a:solidFill>
                  <a:srgbClr val="0070C0"/>
                </a:solidFill>
              </a:rPr>
              <a:t>must be</a:t>
            </a:r>
            <a:r>
              <a:rPr lang="hr-HR" sz="2000" dirty="0">
                <a:solidFill>
                  <a:srgbClr val="0070C0"/>
                </a:solidFill>
              </a:rPr>
              <a:t> </a:t>
            </a:r>
            <a:r>
              <a:rPr lang="en-US" sz="2000" dirty="0">
                <a:solidFill>
                  <a:srgbClr val="0070C0"/>
                </a:solidFill>
              </a:rPr>
              <a:t>fulfilled</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b="1" dirty="0">
                <a:solidFill>
                  <a:srgbClr val="0070C0"/>
                </a:solidFill>
              </a:rPr>
              <a:t>Report and certificate form </a:t>
            </a:r>
          </a:p>
          <a:p>
            <a:pPr marL="0" lvl="1">
              <a:spcBef>
                <a:spcPct val="20000"/>
              </a:spcBef>
            </a:pPr>
            <a:r>
              <a:rPr lang="en-US" sz="2000" dirty="0">
                <a:solidFill>
                  <a:srgbClr val="0070C0"/>
                </a:solidFill>
              </a:rPr>
              <a:t>The report must be formatted in such a way that it is adapted to any type of test</a:t>
            </a:r>
            <a:r>
              <a:rPr lang="hr-HR" sz="2000" dirty="0">
                <a:solidFill>
                  <a:srgbClr val="0070C0"/>
                </a:solidFill>
              </a:rPr>
              <a:t>ing </a:t>
            </a:r>
            <a:r>
              <a:rPr lang="en-US" sz="2000" dirty="0">
                <a:solidFill>
                  <a:srgbClr val="0070C0"/>
                </a:solidFill>
              </a:rPr>
              <a:t>or</a:t>
            </a:r>
            <a:r>
              <a:rPr lang="hr-HR" sz="2000" dirty="0">
                <a:solidFill>
                  <a:srgbClr val="0070C0"/>
                </a:solidFill>
              </a:rPr>
              <a:t> </a:t>
            </a:r>
            <a:r>
              <a:rPr lang="en-US" sz="2000" dirty="0">
                <a:solidFill>
                  <a:srgbClr val="0070C0"/>
                </a:solidFill>
              </a:rPr>
              <a:t>calibrations carried out and to minimize the possibility</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misunderstanding or misuse</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457826509"/>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955203"/>
          </a:xfrm>
          <a:prstGeom prst="rect">
            <a:avLst/>
          </a:prstGeom>
        </p:spPr>
        <p:txBody>
          <a:bodyPr wrap="square">
            <a:spAutoFit/>
          </a:bodyPr>
          <a:lstStyle/>
          <a:p>
            <a:pPr marL="0" lvl="1">
              <a:spcBef>
                <a:spcPct val="20000"/>
              </a:spcBef>
            </a:pPr>
            <a:r>
              <a:rPr lang="hr-BA" sz="2400" b="1" dirty="0">
                <a:solidFill>
                  <a:srgbClr val="1F497D"/>
                </a:solidFill>
              </a:rPr>
              <a:t>HISTORICAL BACKGROUND</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European standard EN 45001: 1989, which is the forerunner</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hr-HR" sz="2000" dirty="0" err="1">
                <a:solidFill>
                  <a:srgbClr val="0070C0"/>
                </a:solidFill>
              </a:rPr>
              <a:t>international</a:t>
            </a:r>
            <a:r>
              <a:rPr lang="hr-HR" sz="2000" dirty="0">
                <a:solidFill>
                  <a:srgbClr val="0070C0"/>
                </a:solidFill>
              </a:rPr>
              <a:t> standard </a:t>
            </a:r>
            <a:r>
              <a:rPr lang="pl-PL" sz="2000" dirty="0">
                <a:solidFill>
                  <a:srgbClr val="0070C0"/>
                </a:solidFill>
              </a:rPr>
              <a:t>HRN EN ISO/EC 17025</a:t>
            </a:r>
            <a:r>
              <a:rPr lang="en-US" sz="2000" dirty="0">
                <a:solidFill>
                  <a:srgbClr val="0070C0"/>
                </a:solidFill>
              </a:rPr>
              <a:t>, was published in </a:t>
            </a:r>
            <a:r>
              <a:rPr lang="en-US" sz="2000" b="1" dirty="0">
                <a:solidFill>
                  <a:srgbClr val="0070C0"/>
                </a:solidFill>
              </a:rPr>
              <a:t>1989</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When the accreditation system started to develop in Croatia, this standard was accepted as</a:t>
            </a:r>
            <a:r>
              <a:rPr lang="hr-HR" sz="2000" dirty="0">
                <a:solidFill>
                  <a:srgbClr val="0070C0"/>
                </a:solidFill>
              </a:rPr>
              <a:t> </a:t>
            </a:r>
            <a:r>
              <a:rPr lang="pl-PL" sz="2000" dirty="0">
                <a:solidFill>
                  <a:srgbClr val="0070C0"/>
                </a:solidFill>
              </a:rPr>
              <a:t>HRN EN 45001:1996. </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In </a:t>
            </a:r>
            <a:r>
              <a:rPr lang="en-US" sz="2000" b="1" dirty="0">
                <a:solidFill>
                  <a:srgbClr val="0070C0"/>
                </a:solidFill>
              </a:rPr>
              <a:t>1998</a:t>
            </a:r>
            <a:r>
              <a:rPr lang="en-US" sz="2000" dirty="0">
                <a:solidFill>
                  <a:srgbClr val="0070C0"/>
                </a:solidFill>
              </a:rPr>
              <a:t>, the first certificates of accreditation of laboratories in Croatia were issued</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International Standardization Organization, ISO, publishes an improved</a:t>
            </a:r>
            <a:r>
              <a:rPr lang="hr-HR" sz="2000" dirty="0">
                <a:solidFill>
                  <a:srgbClr val="0070C0"/>
                </a:solidFill>
              </a:rPr>
              <a:t> </a:t>
            </a:r>
            <a:r>
              <a:rPr lang="en-US" sz="2000" dirty="0">
                <a:solidFill>
                  <a:srgbClr val="0070C0"/>
                </a:solidFill>
              </a:rPr>
              <a:t>version of EN</a:t>
            </a:r>
            <a:r>
              <a:rPr lang="hr-HR" sz="2000" dirty="0">
                <a:solidFill>
                  <a:srgbClr val="0070C0"/>
                </a:solidFill>
              </a:rPr>
              <a:t> </a:t>
            </a:r>
            <a:r>
              <a:rPr lang="en-US" sz="2000" dirty="0">
                <a:solidFill>
                  <a:srgbClr val="0070C0"/>
                </a:solidFill>
              </a:rPr>
              <a:t>45001 as ISO/IEC 17025: 1999, as the first edition of the</a:t>
            </a:r>
            <a:r>
              <a:rPr lang="hr-HR" sz="2000" dirty="0">
                <a:solidFill>
                  <a:srgbClr val="0070C0"/>
                </a:solidFill>
              </a:rPr>
              <a:t> </a:t>
            </a:r>
            <a:r>
              <a:rPr lang="en-US" sz="2000" dirty="0">
                <a:solidFill>
                  <a:srgbClr val="0070C0"/>
                </a:solidFill>
              </a:rPr>
              <a:t>International Standard for</a:t>
            </a:r>
            <a:r>
              <a:rPr lang="hr-HR" sz="2000" dirty="0">
                <a:solidFill>
                  <a:srgbClr val="0070C0"/>
                </a:solidFill>
              </a:rPr>
              <a:t> </a:t>
            </a:r>
            <a:r>
              <a:rPr lang="en-US" sz="2000" dirty="0">
                <a:solidFill>
                  <a:srgbClr val="0070C0"/>
                </a:solidFill>
              </a:rPr>
              <a:t>laboratory </a:t>
            </a:r>
            <a:r>
              <a:rPr lang="hr-HR" sz="2000" dirty="0" err="1">
                <a:solidFill>
                  <a:srgbClr val="0070C0"/>
                </a:solidFill>
              </a:rPr>
              <a:t>competence</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031624314"/>
      </p:ext>
    </p:extLst>
  </p:cSld>
  <p:clrMapOvr>
    <a:masterClrMapping/>
  </p:clrMapOvr>
  <p:transition spd="med">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893647"/>
          </a:xfrm>
          <a:prstGeom prst="rect">
            <a:avLst/>
          </a:prstGeom>
        </p:spPr>
        <p:txBody>
          <a:bodyPr wrap="square">
            <a:spAutoFit/>
          </a:bodyPr>
          <a:lstStyle/>
          <a:p>
            <a:pPr marL="0" lvl="1">
              <a:spcBef>
                <a:spcPct val="20000"/>
              </a:spcBef>
            </a:pPr>
            <a:r>
              <a:rPr lang="hr-BA" sz="2400" b="1" dirty="0">
                <a:solidFill>
                  <a:srgbClr val="1F497D"/>
                </a:solidFill>
              </a:rPr>
              <a:t>ADDITIONAL REQUIREMENTS IN LABORATORY ACCREDITATION</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Rules for accreditation</a:t>
            </a:r>
          </a:p>
          <a:p>
            <a:pPr marL="0" lvl="1">
              <a:spcBef>
                <a:spcPct val="20000"/>
              </a:spcBef>
            </a:pPr>
            <a:r>
              <a:rPr lang="en-US" sz="2000" dirty="0">
                <a:solidFill>
                  <a:srgbClr val="0070C0"/>
                </a:solidFill>
              </a:rPr>
              <a:t>Although the basic document for laboratories accreditation is standard HRN EN ISO/IEC</a:t>
            </a:r>
            <a:r>
              <a:rPr lang="hr-HR" sz="2000" dirty="0">
                <a:solidFill>
                  <a:srgbClr val="0070C0"/>
                </a:solidFill>
              </a:rPr>
              <a:t> </a:t>
            </a:r>
            <a:r>
              <a:rPr lang="en-US" sz="2000" dirty="0">
                <a:solidFill>
                  <a:srgbClr val="0070C0"/>
                </a:solidFill>
              </a:rPr>
              <a:t>17025, </a:t>
            </a:r>
            <a:r>
              <a:rPr lang="hr-HR" sz="2000" dirty="0" err="1">
                <a:solidFill>
                  <a:srgbClr val="0070C0"/>
                </a:solidFill>
              </a:rPr>
              <a:t>it</a:t>
            </a:r>
            <a:r>
              <a:rPr lang="hr-HR" sz="2000" dirty="0">
                <a:solidFill>
                  <a:srgbClr val="0070C0"/>
                </a:solidFill>
              </a:rPr>
              <a:t> </a:t>
            </a:r>
            <a:r>
              <a:rPr lang="en-US" sz="2000" dirty="0">
                <a:solidFill>
                  <a:srgbClr val="0070C0"/>
                </a:solidFill>
              </a:rPr>
              <a:t>is not the only one</a:t>
            </a:r>
            <a:r>
              <a:rPr lang="hr-HR" sz="2000" dirty="0">
                <a:solidFill>
                  <a:srgbClr val="0070C0"/>
                </a:solidFill>
              </a:rPr>
              <a:t> </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Each accreditation body has rules that point to additional elements that </a:t>
            </a:r>
            <a:r>
              <a:rPr lang="hr-HR" sz="2000" dirty="0" err="1">
                <a:solidFill>
                  <a:srgbClr val="0070C0"/>
                </a:solidFill>
              </a:rPr>
              <a:t>refer</a:t>
            </a:r>
            <a:r>
              <a:rPr lang="hr-HR" sz="2000" dirty="0">
                <a:solidFill>
                  <a:srgbClr val="0070C0"/>
                </a:solidFill>
              </a:rPr>
              <a:t> to</a:t>
            </a:r>
            <a:r>
              <a:rPr lang="en-US" sz="2000" dirty="0">
                <a:solidFill>
                  <a:srgbClr val="0070C0"/>
                </a:solidFill>
              </a:rPr>
              <a:t> the accreditation process, as well as additional requirements for</a:t>
            </a:r>
            <a:r>
              <a:rPr lang="hr-HR" sz="2000" dirty="0">
                <a:solidFill>
                  <a:srgbClr val="0070C0"/>
                </a:solidFill>
              </a:rPr>
              <a:t> </a:t>
            </a:r>
            <a:r>
              <a:rPr lang="en-US" sz="2000" dirty="0">
                <a:solidFill>
                  <a:srgbClr val="0070C0"/>
                </a:solidFill>
              </a:rPr>
              <a:t>laboratories</a:t>
            </a:r>
            <a:r>
              <a:rPr lang="hr-HR" sz="2000" dirty="0">
                <a:solidFill>
                  <a:srgbClr val="0070C0"/>
                </a:solidFill>
              </a:rPr>
              <a:t> </a:t>
            </a:r>
            <a:r>
              <a:rPr lang="en-US" sz="2000" dirty="0">
                <a:solidFill>
                  <a:srgbClr val="0070C0"/>
                </a:solidFill>
              </a:rPr>
              <a:t>supplementing </a:t>
            </a:r>
            <a:r>
              <a:rPr lang="hr-HR" sz="2000" dirty="0" err="1">
                <a:solidFill>
                  <a:srgbClr val="0070C0"/>
                </a:solidFill>
              </a:rPr>
              <a:t>the</a:t>
            </a:r>
            <a:r>
              <a:rPr lang="hr-HR" sz="2000" dirty="0">
                <a:solidFill>
                  <a:srgbClr val="0070C0"/>
                </a:solidFill>
              </a:rPr>
              <a:t> </a:t>
            </a:r>
            <a:r>
              <a:rPr lang="hr-HR" sz="2000" dirty="0" err="1">
                <a:solidFill>
                  <a:srgbClr val="0070C0"/>
                </a:solidFill>
              </a:rPr>
              <a:t>needs</a:t>
            </a:r>
            <a:r>
              <a:rPr lang="en-US" sz="2000" dirty="0">
                <a:solidFill>
                  <a:srgbClr val="0070C0"/>
                </a:solidFill>
              </a:rPr>
              <a:t> for accreditation according to</a:t>
            </a:r>
            <a:r>
              <a:rPr lang="hr-HR" sz="2000" dirty="0">
                <a:solidFill>
                  <a:srgbClr val="0070C0"/>
                </a:solidFill>
              </a:rPr>
              <a:t> </a:t>
            </a:r>
            <a:r>
              <a:rPr lang="pl-PL" sz="2000" dirty="0">
                <a:solidFill>
                  <a:srgbClr val="0070C0"/>
                </a:solidFill>
              </a:rPr>
              <a:t>HRN EN ISO/IEC 17025</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accreditation rules also provide the obligations and</a:t>
            </a:r>
            <a:r>
              <a:rPr lang="hr-HR" sz="2000" dirty="0">
                <a:solidFill>
                  <a:srgbClr val="0070C0"/>
                </a:solidFill>
              </a:rPr>
              <a:t> </a:t>
            </a:r>
            <a:r>
              <a:rPr lang="en-US" sz="2000" dirty="0">
                <a:solidFill>
                  <a:srgbClr val="0070C0"/>
                </a:solidFill>
              </a:rPr>
              <a:t>responsibilities</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hr-HR" sz="2000" dirty="0" err="1">
                <a:solidFill>
                  <a:srgbClr val="0070C0"/>
                </a:solidFill>
              </a:rPr>
              <a:t>accredited</a:t>
            </a:r>
            <a:r>
              <a:rPr lang="hr-HR" sz="2000" dirty="0">
                <a:solidFill>
                  <a:srgbClr val="0070C0"/>
                </a:solidFill>
              </a:rPr>
              <a:t> </a:t>
            </a:r>
            <a:r>
              <a:rPr lang="hr-HR" sz="2000" dirty="0" err="1">
                <a:solidFill>
                  <a:srgbClr val="0070C0"/>
                </a:solidFill>
              </a:rPr>
              <a:t>laboratories</a:t>
            </a:r>
            <a:r>
              <a:rPr lang="en-US" sz="2000" dirty="0">
                <a:solidFill>
                  <a:srgbClr val="0070C0"/>
                </a:solidFill>
              </a:rPr>
              <a:t>, and which</a:t>
            </a:r>
            <a:r>
              <a:rPr lang="hr-HR" sz="2000" dirty="0">
                <a:solidFill>
                  <a:srgbClr val="0070C0"/>
                </a:solidFill>
              </a:rPr>
              <a:t> </a:t>
            </a:r>
            <a:r>
              <a:rPr lang="en-US" sz="2000" dirty="0">
                <a:solidFill>
                  <a:srgbClr val="0070C0"/>
                </a:solidFill>
              </a:rPr>
              <a:t>laboratories are obliged to respect since from the</a:t>
            </a:r>
            <a:r>
              <a:rPr lang="hr-HR" sz="2000" dirty="0">
                <a:solidFill>
                  <a:srgbClr val="0070C0"/>
                </a:solidFill>
              </a:rPr>
              <a:t> </a:t>
            </a:r>
            <a:r>
              <a:rPr lang="en-US" sz="2000" dirty="0">
                <a:solidFill>
                  <a:srgbClr val="0070C0"/>
                </a:solidFill>
              </a:rPr>
              <a:t>moment of accreditation, accreditation</a:t>
            </a:r>
            <a:r>
              <a:rPr lang="hr-HR" sz="2000" dirty="0">
                <a:solidFill>
                  <a:srgbClr val="0070C0"/>
                </a:solidFill>
              </a:rPr>
              <a:t> </a:t>
            </a:r>
            <a:r>
              <a:rPr lang="en-US" sz="2000" dirty="0">
                <a:solidFill>
                  <a:srgbClr val="0070C0"/>
                </a:solidFill>
              </a:rPr>
              <a:t>body supervises the work of the accredited laboratory</a:t>
            </a: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642761368"/>
      </p:ext>
    </p:extLst>
  </p:cSld>
  <p:clrMapOvr>
    <a:masterClrMapping/>
  </p:clrMapOvr>
  <p:transition spd="med">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708981"/>
          </a:xfrm>
          <a:prstGeom prst="rect">
            <a:avLst/>
          </a:prstGeom>
        </p:spPr>
        <p:txBody>
          <a:bodyPr wrap="square">
            <a:spAutoFit/>
          </a:bodyPr>
          <a:lstStyle/>
          <a:p>
            <a:pPr marL="0" lvl="1">
              <a:spcBef>
                <a:spcPct val="20000"/>
              </a:spcBef>
            </a:pPr>
            <a:r>
              <a:rPr lang="hr-BA" sz="2400" b="1" dirty="0">
                <a:solidFill>
                  <a:srgbClr val="1F497D"/>
                </a:solidFill>
              </a:rPr>
              <a:t>ADDITIONAL REQUIREMENTS IN LABORATORY ACCREDITATION</a:t>
            </a:r>
          </a:p>
          <a:p>
            <a:pPr marL="0" lvl="1">
              <a:spcBef>
                <a:spcPct val="20000"/>
              </a:spcBef>
            </a:pPr>
            <a:endParaRPr lang="pl-PL" sz="2000" b="1" dirty="0">
              <a:solidFill>
                <a:srgbClr val="0070C0"/>
              </a:solidFill>
            </a:endParaRPr>
          </a:p>
          <a:p>
            <a:pPr marL="0" lvl="1">
              <a:spcBef>
                <a:spcPct val="20000"/>
              </a:spcBef>
            </a:pPr>
            <a:r>
              <a:rPr lang="en-US" sz="2000" b="1" dirty="0">
                <a:solidFill>
                  <a:srgbClr val="0070C0"/>
                </a:solidFill>
              </a:rPr>
              <a:t>Calling for </a:t>
            </a:r>
            <a:r>
              <a:rPr lang="hr-HR" sz="2000" b="1" dirty="0">
                <a:solidFill>
                  <a:srgbClr val="0070C0"/>
                </a:solidFill>
              </a:rPr>
              <a:t>a</a:t>
            </a:r>
            <a:r>
              <a:rPr lang="en-US" sz="2000" b="1" dirty="0" err="1">
                <a:solidFill>
                  <a:srgbClr val="0070C0"/>
                </a:solidFill>
              </a:rPr>
              <a:t>ccredited</a:t>
            </a:r>
            <a:r>
              <a:rPr lang="en-US" sz="2000" b="1" dirty="0">
                <a:solidFill>
                  <a:srgbClr val="0070C0"/>
                </a:solidFill>
              </a:rPr>
              <a:t> </a:t>
            </a:r>
            <a:r>
              <a:rPr lang="hr-HR" sz="2000" b="1" dirty="0">
                <a:solidFill>
                  <a:srgbClr val="0070C0"/>
                </a:solidFill>
              </a:rPr>
              <a:t>l</a:t>
            </a:r>
            <a:r>
              <a:rPr lang="en-US" sz="2000" b="1" dirty="0" err="1">
                <a:solidFill>
                  <a:srgbClr val="0070C0"/>
                </a:solidFill>
              </a:rPr>
              <a:t>aboratory</a:t>
            </a:r>
            <a:r>
              <a:rPr lang="en-US" sz="2000" b="1" dirty="0">
                <a:solidFill>
                  <a:srgbClr val="0070C0"/>
                </a:solidFill>
              </a:rPr>
              <a:t> </a:t>
            </a:r>
            <a:r>
              <a:rPr lang="hr-HR" sz="2000" b="1" dirty="0">
                <a:solidFill>
                  <a:srgbClr val="0070C0"/>
                </a:solidFill>
              </a:rPr>
              <a:t>s</a:t>
            </a:r>
            <a:r>
              <a:rPr lang="en-US" sz="2000" b="1" dirty="0" err="1">
                <a:solidFill>
                  <a:srgbClr val="0070C0"/>
                </a:solidFill>
              </a:rPr>
              <a:t>tatus</a:t>
            </a:r>
            <a:endParaRPr lang="pl-PL" sz="2000" b="1" dirty="0">
              <a:solidFill>
                <a:srgbClr val="0070C0"/>
              </a:solidFill>
            </a:endParaRPr>
          </a:p>
          <a:p>
            <a:pPr marL="0" lvl="1">
              <a:spcBef>
                <a:spcPct val="20000"/>
              </a:spcBef>
            </a:pPr>
            <a:r>
              <a:rPr lang="en-US" sz="2000" dirty="0">
                <a:solidFill>
                  <a:srgbClr val="0070C0"/>
                </a:solidFill>
              </a:rPr>
              <a:t>Calling for accredited laboratory </a:t>
            </a:r>
            <a:r>
              <a:rPr lang="hr-HR" sz="2000" dirty="0">
                <a:solidFill>
                  <a:srgbClr val="0070C0"/>
                </a:solidFill>
              </a:rPr>
              <a:t>s</a:t>
            </a:r>
            <a:r>
              <a:rPr lang="en-US" sz="2000" dirty="0" err="1">
                <a:solidFill>
                  <a:srgbClr val="0070C0"/>
                </a:solidFill>
              </a:rPr>
              <a:t>tatus</a:t>
            </a:r>
            <a:r>
              <a:rPr lang="hr-HR" sz="2000" dirty="0">
                <a:solidFill>
                  <a:srgbClr val="0070C0"/>
                </a:solidFill>
              </a:rPr>
              <a:t> </a:t>
            </a:r>
            <a:r>
              <a:rPr lang="en-US" sz="2000" dirty="0">
                <a:solidFill>
                  <a:srgbClr val="0070C0"/>
                </a:solidFill>
              </a:rPr>
              <a:t>is regulated in two way</a:t>
            </a:r>
            <a:r>
              <a:rPr lang="hr-HR" sz="2000" dirty="0">
                <a:solidFill>
                  <a:srgbClr val="0070C0"/>
                </a:solidFill>
              </a:rPr>
              <a:t>s</a:t>
            </a:r>
            <a:r>
              <a:rPr lang="pl-PL" sz="2000" dirty="0">
                <a:solidFill>
                  <a:srgbClr val="0070C0"/>
                </a:solidFill>
              </a:rPr>
              <a:t>:</a:t>
            </a:r>
          </a:p>
          <a:p>
            <a:pPr marL="0" lvl="1">
              <a:spcBef>
                <a:spcPct val="20000"/>
              </a:spcBef>
            </a:pPr>
            <a:endParaRPr lang="pl-PL" sz="2000" dirty="0">
              <a:solidFill>
                <a:srgbClr val="0070C0"/>
              </a:solidFill>
            </a:endParaRPr>
          </a:p>
          <a:p>
            <a:pPr lvl="1" indent="-457200">
              <a:spcBef>
                <a:spcPct val="20000"/>
              </a:spcBef>
              <a:buAutoNum type="alphaLcParenR"/>
            </a:pPr>
            <a:r>
              <a:rPr lang="pl-PL" sz="2000" dirty="0">
                <a:solidFill>
                  <a:srgbClr val="0070C0"/>
                </a:solidFill>
              </a:rPr>
              <a:t>Declarative sentence</a:t>
            </a:r>
          </a:p>
          <a:p>
            <a:pPr lvl="1" indent="-457200">
              <a:spcBef>
                <a:spcPct val="20000"/>
              </a:spcBef>
              <a:buAutoNum type="alphaLcParenR"/>
            </a:pPr>
            <a:r>
              <a:rPr lang="pl-PL" sz="2000" dirty="0">
                <a:solidFill>
                  <a:srgbClr val="0070C0"/>
                </a:solidFill>
              </a:rPr>
              <a:t>Accreditation symbol</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Declarative sentence:</a:t>
            </a:r>
          </a:p>
          <a:p>
            <a:pPr marL="0" lvl="1">
              <a:spcBef>
                <a:spcPct val="20000"/>
              </a:spcBef>
            </a:pPr>
            <a:r>
              <a:rPr lang="en-US" sz="2000" dirty="0">
                <a:solidFill>
                  <a:srgbClr val="0070C0"/>
                </a:solidFill>
              </a:rPr>
              <a:t>The </a:t>
            </a:r>
            <a:r>
              <a:rPr lang="en-US" sz="2000" i="1" dirty="0">
                <a:solidFill>
                  <a:srgbClr val="0070C0"/>
                </a:solidFill>
              </a:rPr>
              <a:t>organization/laboratory</a:t>
            </a:r>
            <a:r>
              <a:rPr lang="en-US" sz="2000" dirty="0">
                <a:solidFill>
                  <a:srgbClr val="0070C0"/>
                </a:solidFill>
              </a:rPr>
              <a:t> is accredited (test</a:t>
            </a:r>
            <a:r>
              <a:rPr lang="hr-HR" sz="2000" dirty="0">
                <a:solidFill>
                  <a:srgbClr val="0070C0"/>
                </a:solidFill>
              </a:rPr>
              <a:t>ing</a:t>
            </a:r>
            <a:r>
              <a:rPr lang="en-US" sz="2000" dirty="0">
                <a:solidFill>
                  <a:srgbClr val="0070C0"/>
                </a:solidFill>
              </a:rPr>
              <a:t> </a:t>
            </a:r>
            <a:r>
              <a:rPr lang="en-US" sz="2000" dirty="0" err="1">
                <a:solidFill>
                  <a:srgbClr val="0070C0"/>
                </a:solidFill>
              </a:rPr>
              <a:t>calibrat</a:t>
            </a:r>
            <a:r>
              <a:rPr lang="hr-HR" sz="2000" dirty="0">
                <a:solidFill>
                  <a:srgbClr val="0070C0"/>
                </a:solidFill>
              </a:rPr>
              <a:t>ion</a:t>
            </a:r>
            <a:r>
              <a:rPr lang="en-US" sz="2000" dirty="0">
                <a:solidFill>
                  <a:srgbClr val="0070C0"/>
                </a:solidFill>
              </a:rPr>
              <a:t>) laboratory according to the </a:t>
            </a:r>
            <a:r>
              <a:rPr lang="hr-HR" sz="2000" dirty="0">
                <a:solidFill>
                  <a:srgbClr val="0070C0"/>
                </a:solidFill>
              </a:rPr>
              <a:t>standard </a:t>
            </a:r>
            <a:r>
              <a:rPr lang="en-US" sz="2000" dirty="0">
                <a:solidFill>
                  <a:srgbClr val="0070C0"/>
                </a:solidFill>
              </a:rPr>
              <a:t>HRN EN ISO/IEC 17025 by the Croatian Accreditation Agency in the field</a:t>
            </a:r>
            <a:r>
              <a:rPr lang="hr-HR" sz="2000" dirty="0">
                <a:solidFill>
                  <a:srgbClr val="0070C0"/>
                </a:solidFill>
              </a:rPr>
              <a:t> </a:t>
            </a:r>
            <a:r>
              <a:rPr lang="en-US" sz="2000" dirty="0">
                <a:solidFill>
                  <a:srgbClr val="0070C0"/>
                </a:solidFill>
              </a:rPr>
              <a:t>described in the attachment to the </a:t>
            </a:r>
            <a:r>
              <a:rPr lang="hr-HR" sz="2000" dirty="0">
                <a:solidFill>
                  <a:srgbClr val="0070C0"/>
                </a:solidFill>
              </a:rPr>
              <a:t>a</a:t>
            </a:r>
            <a:r>
              <a:rPr lang="en-US" sz="2000" dirty="0" err="1">
                <a:solidFill>
                  <a:srgbClr val="0070C0"/>
                </a:solidFill>
              </a:rPr>
              <a:t>ccreditation</a:t>
            </a:r>
            <a:r>
              <a:rPr lang="en-US" sz="2000" dirty="0">
                <a:solidFill>
                  <a:srgbClr val="0070C0"/>
                </a:solidFill>
              </a:rPr>
              <a:t> </a:t>
            </a:r>
            <a:r>
              <a:rPr lang="hr-HR" sz="2000" dirty="0">
                <a:solidFill>
                  <a:srgbClr val="0070C0"/>
                </a:solidFill>
              </a:rPr>
              <a:t>c</a:t>
            </a:r>
            <a:r>
              <a:rPr lang="en-US" sz="2000" dirty="0" err="1">
                <a:solidFill>
                  <a:srgbClr val="0070C0"/>
                </a:solidFill>
              </a:rPr>
              <a:t>ertificate</a:t>
            </a:r>
            <a:r>
              <a:rPr lang="en-US" sz="2000" dirty="0">
                <a:solidFill>
                  <a:srgbClr val="0070C0"/>
                </a:solidFill>
              </a:rPr>
              <a:t> No</a:t>
            </a:r>
            <a:r>
              <a:rPr lang="hr-HR" sz="2000" dirty="0">
                <a:solidFill>
                  <a:srgbClr val="0070C0"/>
                </a:solidFill>
              </a:rPr>
              <a:t>. </a:t>
            </a:r>
            <a:r>
              <a:rPr lang="pl-PL" sz="2000" i="1" dirty="0">
                <a:solidFill>
                  <a:srgbClr val="0070C0"/>
                </a:solidFill>
              </a:rPr>
              <a:t>xxxx</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056724974"/>
      </p:ext>
    </p:extLst>
  </p:cSld>
  <p:clrMapOvr>
    <a:masterClrMapping/>
  </p:clrMapOvr>
  <p:transition spd="med">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5349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028700"/>
            <a:ext cx="8686984" cy="5816977"/>
          </a:xfrm>
          <a:prstGeom prst="rect">
            <a:avLst/>
          </a:prstGeom>
        </p:spPr>
        <p:txBody>
          <a:bodyPr wrap="square">
            <a:spAutoFit/>
          </a:bodyPr>
          <a:lstStyle/>
          <a:p>
            <a:pPr marL="0" lvl="1">
              <a:spcBef>
                <a:spcPct val="20000"/>
              </a:spcBef>
            </a:pPr>
            <a:r>
              <a:rPr lang="hr-BA" sz="2400" b="1" dirty="0">
                <a:solidFill>
                  <a:srgbClr val="1F497D"/>
                </a:solidFill>
              </a:rPr>
              <a:t>ADDITIONAL REQUIREMENTS IN LABORATORY ACCREDITATION</a:t>
            </a:r>
          </a:p>
          <a:p>
            <a:pPr marL="0" lvl="1">
              <a:spcBef>
                <a:spcPct val="20000"/>
              </a:spcBef>
            </a:pPr>
            <a:endParaRPr lang="pl-PL" sz="2000" b="1" dirty="0">
              <a:solidFill>
                <a:srgbClr val="0070C0"/>
              </a:solidFill>
            </a:endParaRPr>
          </a:p>
          <a:p>
            <a:pPr marL="0" lvl="1">
              <a:spcBef>
                <a:spcPct val="20000"/>
              </a:spcBef>
            </a:pPr>
            <a:r>
              <a:rPr lang="pl-PL" sz="2000" dirty="0">
                <a:solidFill>
                  <a:srgbClr val="0070C0"/>
                </a:solidFill>
              </a:rPr>
              <a:t>Accreditation symbol</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test</a:t>
            </a:r>
            <a:r>
              <a:rPr lang="hr-HR" sz="2000" dirty="0">
                <a:solidFill>
                  <a:srgbClr val="0070C0"/>
                </a:solidFill>
              </a:rPr>
              <a:t>ing</a:t>
            </a:r>
            <a:r>
              <a:rPr lang="en-US" sz="2000" dirty="0">
                <a:solidFill>
                  <a:srgbClr val="0070C0"/>
                </a:solidFill>
              </a:rPr>
              <a:t> laboratories have the number of accreditation</a:t>
            </a:r>
            <a:r>
              <a:rPr lang="hr-HR" sz="2000" dirty="0">
                <a:solidFill>
                  <a:srgbClr val="0070C0"/>
                </a:solidFill>
              </a:rPr>
              <a:t> </a:t>
            </a:r>
            <a:r>
              <a:rPr lang="en-US" sz="2000" dirty="0">
                <a:solidFill>
                  <a:srgbClr val="0070C0"/>
                </a:solidFill>
              </a:rPr>
              <a:t>certificate and</a:t>
            </a:r>
            <a:r>
              <a:rPr lang="hr-HR" sz="2000" dirty="0">
                <a:solidFill>
                  <a:srgbClr val="0070C0"/>
                </a:solidFill>
              </a:rPr>
              <a:t> </a:t>
            </a:r>
            <a:r>
              <a:rPr lang="en-US" sz="2000" dirty="0">
                <a:solidFill>
                  <a:srgbClr val="0070C0"/>
                </a:solidFill>
              </a:rPr>
              <a:t>abbreviation</a:t>
            </a:r>
            <a:r>
              <a:rPr lang="hr-HR" sz="2000" dirty="0">
                <a:solidFill>
                  <a:srgbClr val="0070C0"/>
                </a:solidFill>
              </a:rPr>
              <a:t> </a:t>
            </a:r>
            <a:r>
              <a:rPr lang="pl-PL" sz="2000" dirty="0">
                <a:solidFill>
                  <a:srgbClr val="0070C0"/>
                </a:solidFill>
              </a:rPr>
              <a:t>‚TEST’ on accreditation symbol; </a:t>
            </a:r>
          </a:p>
          <a:p>
            <a:pPr marL="0" lvl="1">
              <a:spcBef>
                <a:spcPct val="20000"/>
              </a:spcBef>
            </a:pPr>
            <a:r>
              <a:rPr lang="en-US" sz="2000" dirty="0">
                <a:solidFill>
                  <a:srgbClr val="0070C0"/>
                </a:solidFill>
              </a:rPr>
              <a:t>The </a:t>
            </a:r>
            <a:r>
              <a:rPr lang="hr-HR" sz="2000" dirty="0" err="1">
                <a:solidFill>
                  <a:srgbClr val="0070C0"/>
                </a:solidFill>
              </a:rPr>
              <a:t>calibration</a:t>
            </a:r>
            <a:r>
              <a:rPr lang="hr-HR" sz="2000" dirty="0">
                <a:solidFill>
                  <a:srgbClr val="0070C0"/>
                </a:solidFill>
              </a:rPr>
              <a:t> </a:t>
            </a:r>
            <a:r>
              <a:rPr lang="en-US" sz="2000" dirty="0">
                <a:solidFill>
                  <a:srgbClr val="0070C0"/>
                </a:solidFill>
              </a:rPr>
              <a:t>laboratories have the number of accreditation</a:t>
            </a:r>
            <a:r>
              <a:rPr lang="hr-HR" sz="2000" dirty="0">
                <a:solidFill>
                  <a:srgbClr val="0070C0"/>
                </a:solidFill>
              </a:rPr>
              <a:t> </a:t>
            </a:r>
            <a:r>
              <a:rPr lang="en-US" sz="2000" dirty="0">
                <a:solidFill>
                  <a:srgbClr val="0070C0"/>
                </a:solidFill>
              </a:rPr>
              <a:t>certificate and</a:t>
            </a:r>
            <a:r>
              <a:rPr lang="hr-HR" sz="2000" dirty="0">
                <a:solidFill>
                  <a:srgbClr val="0070C0"/>
                </a:solidFill>
              </a:rPr>
              <a:t> </a:t>
            </a:r>
            <a:r>
              <a:rPr lang="en-US" sz="2000" dirty="0">
                <a:solidFill>
                  <a:srgbClr val="0070C0"/>
                </a:solidFill>
              </a:rPr>
              <a:t>abbreviation</a:t>
            </a:r>
            <a:r>
              <a:rPr lang="hr-HR" sz="2000" dirty="0">
                <a:solidFill>
                  <a:srgbClr val="0070C0"/>
                </a:solidFill>
              </a:rPr>
              <a:t> </a:t>
            </a:r>
            <a:r>
              <a:rPr lang="pl-PL" sz="2000" dirty="0">
                <a:solidFill>
                  <a:srgbClr val="0070C0"/>
                </a:solidFill>
              </a:rPr>
              <a:t>‚CAL’ on accreditation symbol;</a:t>
            </a:r>
          </a:p>
          <a:p>
            <a:pPr marL="0" lvl="1">
              <a:spcBef>
                <a:spcPct val="20000"/>
              </a:spcBef>
            </a:pPr>
            <a:r>
              <a:rPr lang="en-US" sz="2000" dirty="0" smtClean="0">
                <a:solidFill>
                  <a:srgbClr val="0070C0"/>
                </a:solidFill>
              </a:rPr>
              <a:t>It </a:t>
            </a:r>
            <a:r>
              <a:rPr lang="en-US" sz="2000" dirty="0">
                <a:solidFill>
                  <a:srgbClr val="0070C0"/>
                </a:solidFill>
              </a:rPr>
              <a:t>is important to emphasize</a:t>
            </a:r>
            <a:r>
              <a:rPr lang="pl-PL" sz="2000" dirty="0">
                <a:solidFill>
                  <a:srgbClr val="0070C0"/>
                </a:solidFill>
              </a:rPr>
              <a:t>:</a:t>
            </a:r>
          </a:p>
          <a:p>
            <a:pPr marL="0" lvl="1">
              <a:spcBef>
                <a:spcPct val="20000"/>
              </a:spcBef>
            </a:pPr>
            <a:r>
              <a:rPr lang="en-US" sz="2000" dirty="0">
                <a:solidFill>
                  <a:srgbClr val="0070C0"/>
                </a:solidFill>
              </a:rPr>
              <a:t>If the laboratory does not invoke the status of accreditation in its report (</a:t>
            </a:r>
            <a:r>
              <a:rPr lang="hr-HR" sz="2000" dirty="0" err="1">
                <a:solidFill>
                  <a:srgbClr val="0070C0"/>
                </a:solidFill>
              </a:rPr>
              <a:t>by</a:t>
            </a:r>
            <a:r>
              <a:rPr lang="hr-HR" sz="2000" dirty="0">
                <a:solidFill>
                  <a:srgbClr val="0070C0"/>
                </a:solidFill>
              </a:rPr>
              <a:t> </a:t>
            </a:r>
            <a:r>
              <a:rPr lang="en-US" sz="2000" dirty="0">
                <a:solidFill>
                  <a:srgbClr val="0070C0"/>
                </a:solidFill>
              </a:rPr>
              <a:t>sentence or</a:t>
            </a:r>
            <a:r>
              <a:rPr lang="hr-HR" sz="2000" dirty="0">
                <a:solidFill>
                  <a:srgbClr val="0070C0"/>
                </a:solidFill>
              </a:rPr>
              <a:t> </a:t>
            </a:r>
            <a:r>
              <a:rPr lang="en-US" sz="2000" dirty="0">
                <a:solidFill>
                  <a:srgbClr val="0070C0"/>
                </a:solidFill>
              </a:rPr>
              <a:t>symbol), such a report </a:t>
            </a:r>
            <a:r>
              <a:rPr lang="en-US" sz="2000" b="1" dirty="0">
                <a:solidFill>
                  <a:srgbClr val="0070C0"/>
                </a:solidFill>
              </a:rPr>
              <a:t>is not considered accredited</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5"/>
          <a:stretch>
            <a:fillRect/>
          </a:stretch>
        </p:blipFill>
        <p:spPr>
          <a:xfrm>
            <a:off x="3024420" y="1563688"/>
            <a:ext cx="3560356" cy="1443282"/>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59870804"/>
      </p:ext>
    </p:extLst>
  </p:cSld>
  <p:clrMapOvr>
    <a:masterClrMapping/>
  </p:clrMapOvr>
  <p:transition spd="med">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770537"/>
          </a:xfrm>
          <a:prstGeom prst="rect">
            <a:avLst/>
          </a:prstGeom>
        </p:spPr>
        <p:txBody>
          <a:bodyPr wrap="square">
            <a:spAutoFit/>
          </a:bodyPr>
          <a:lstStyle/>
          <a:p>
            <a:pPr marL="0" lvl="1">
              <a:spcBef>
                <a:spcPct val="20000"/>
              </a:spcBef>
            </a:pPr>
            <a:r>
              <a:rPr lang="hr-BA" sz="2400" b="1" dirty="0">
                <a:solidFill>
                  <a:srgbClr val="1F497D"/>
                </a:solidFill>
              </a:rPr>
              <a:t>ADDITIONAL REQUIREMENTS IN LABORATORY ACCREDITATION</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In the accreditation there are some special features that are further elaborated</a:t>
            </a:r>
            <a:r>
              <a:rPr lang="hr-HR" sz="2000" dirty="0">
                <a:solidFill>
                  <a:srgbClr val="0070C0"/>
                </a:solidFill>
              </a:rPr>
              <a:t> </a:t>
            </a:r>
            <a:r>
              <a:rPr lang="en-US" sz="2000" dirty="0">
                <a:solidFill>
                  <a:srgbClr val="0070C0"/>
                </a:solidFill>
              </a:rPr>
              <a:t>and to which</a:t>
            </a:r>
            <a:r>
              <a:rPr lang="hr-HR" sz="2000" dirty="0">
                <a:solidFill>
                  <a:srgbClr val="0070C0"/>
                </a:solidFill>
              </a:rPr>
              <a:t> </a:t>
            </a:r>
            <a:r>
              <a:rPr lang="en-US" sz="2000" dirty="0">
                <a:solidFill>
                  <a:srgbClr val="0070C0"/>
                </a:solidFill>
              </a:rPr>
              <a:t>in particular, places attention such as</a:t>
            </a:r>
            <a:r>
              <a:rPr lang="pl-PL" sz="2000" dirty="0">
                <a:solidFill>
                  <a:srgbClr val="0070C0"/>
                </a:solidFill>
              </a:rPr>
              <a:t>:</a:t>
            </a:r>
          </a:p>
          <a:p>
            <a:pPr marL="0" lvl="1">
              <a:spcBef>
                <a:spcPct val="20000"/>
              </a:spcBef>
            </a:pPr>
            <a:endParaRPr lang="pl-PL" sz="2000" dirty="0">
              <a:solidFill>
                <a:srgbClr val="0070C0"/>
              </a:solidFill>
            </a:endParaRPr>
          </a:p>
          <a:p>
            <a:pPr marL="342900" lvl="1" indent="-342900">
              <a:spcBef>
                <a:spcPct val="20000"/>
              </a:spcBef>
              <a:buFontTx/>
              <a:buChar char="-"/>
            </a:pPr>
            <a:r>
              <a:rPr lang="pl-PL" sz="2000" dirty="0">
                <a:solidFill>
                  <a:srgbClr val="0070C0"/>
                </a:solidFill>
              </a:rPr>
              <a:t>interlaboratory comparisons</a:t>
            </a:r>
          </a:p>
          <a:p>
            <a:pPr marL="342900" lvl="1" indent="-342900">
              <a:spcBef>
                <a:spcPct val="20000"/>
              </a:spcBef>
              <a:buFontTx/>
              <a:buChar char="-"/>
            </a:pPr>
            <a:r>
              <a:rPr lang="pl-PL" sz="2000" dirty="0">
                <a:solidFill>
                  <a:srgbClr val="0070C0"/>
                </a:solidFill>
              </a:rPr>
              <a:t>traceability of results</a:t>
            </a:r>
          </a:p>
          <a:p>
            <a:pPr marL="342900" lvl="1" indent="-342900">
              <a:spcBef>
                <a:spcPct val="20000"/>
              </a:spcBef>
              <a:buFontTx/>
              <a:buChar char="-"/>
            </a:pPr>
            <a:r>
              <a:rPr lang="pl-PL" sz="2000" dirty="0">
                <a:solidFill>
                  <a:srgbClr val="0070C0"/>
                </a:solidFill>
              </a:rPr>
              <a:t>measurement uncertainty estimation</a:t>
            </a:r>
          </a:p>
          <a:p>
            <a:pPr marL="342900" lvl="1" indent="-342900">
              <a:spcBef>
                <a:spcPct val="20000"/>
              </a:spcBef>
              <a:buFontTx/>
              <a:buChar char="-"/>
            </a:pPr>
            <a:r>
              <a:rPr lang="hr-HR" sz="2000" dirty="0">
                <a:solidFill>
                  <a:srgbClr val="0070C0"/>
                </a:solidFill>
              </a:rPr>
              <a:t>p</a:t>
            </a:r>
            <a:r>
              <a:rPr lang="en-US" sz="2000" dirty="0" err="1">
                <a:solidFill>
                  <a:srgbClr val="0070C0"/>
                </a:solidFill>
              </a:rPr>
              <a:t>resentation</a:t>
            </a:r>
            <a:r>
              <a:rPr lang="en-US" sz="2000" dirty="0">
                <a:solidFill>
                  <a:srgbClr val="0070C0"/>
                </a:solidFill>
              </a:rPr>
              <a:t> of the declaration of conformity</a:t>
            </a:r>
            <a:endParaRPr lang="pl-PL" sz="2000" dirty="0">
              <a:solidFill>
                <a:srgbClr val="0070C0"/>
              </a:solidFill>
            </a:endParaRPr>
          </a:p>
          <a:p>
            <a:pPr marL="0" lvl="1">
              <a:spcBef>
                <a:spcPct val="20000"/>
              </a:spcBef>
            </a:pPr>
            <a:r>
              <a:rPr lang="pl-PL" sz="2000" dirty="0">
                <a:solidFill>
                  <a:srgbClr val="0070C0"/>
                </a:solidFill>
              </a:rPr>
              <a:t>etc... </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These additional details are elaborated in the rules and instructions of the</a:t>
            </a:r>
            <a:r>
              <a:rPr lang="hr-HR" sz="2000" dirty="0">
                <a:solidFill>
                  <a:srgbClr val="0070C0"/>
                </a:solidFill>
              </a:rPr>
              <a:t> </a:t>
            </a:r>
            <a:r>
              <a:rPr lang="en-US" sz="2000" dirty="0">
                <a:solidFill>
                  <a:srgbClr val="0070C0"/>
                </a:solidFill>
              </a:rPr>
              <a:t>accreditation body</a:t>
            </a:r>
            <a:r>
              <a:rPr lang="hr-HR" sz="2000" dirty="0">
                <a:solidFill>
                  <a:srgbClr val="0070C0"/>
                </a:solidFill>
              </a:rPr>
              <a:t> </a:t>
            </a:r>
            <a:r>
              <a:rPr lang="en-US" sz="2000" dirty="0">
                <a:solidFill>
                  <a:srgbClr val="0070C0"/>
                </a:solidFill>
              </a:rPr>
              <a:t>which the accredited laboratory must adhere to</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312689642"/>
      </p:ext>
    </p:extLst>
  </p:cSld>
  <p:clrMapOvr>
    <a:masterClrMapping/>
  </p:clrMapOvr>
  <p:transition spd="med">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01205"/>
          </a:xfrm>
          <a:prstGeom prst="rect">
            <a:avLst/>
          </a:prstGeom>
        </p:spPr>
        <p:txBody>
          <a:bodyPr wrap="square">
            <a:spAutoFit/>
          </a:bodyPr>
          <a:lstStyle/>
          <a:p>
            <a:pPr marL="0" lvl="1">
              <a:spcBef>
                <a:spcPct val="20000"/>
              </a:spcBef>
            </a:pPr>
            <a:r>
              <a:rPr lang="hr-BA" sz="2400" b="1" dirty="0">
                <a:solidFill>
                  <a:srgbClr val="1F497D"/>
                </a:solidFill>
              </a:rPr>
              <a:t>ADDITIONAL REQUIREMENTS IN LABORATORY ACCREDITATION</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Interlaboratory comparisons</a:t>
            </a:r>
          </a:p>
          <a:p>
            <a:pPr marL="0" lvl="1">
              <a:spcBef>
                <a:spcPct val="20000"/>
              </a:spcBef>
            </a:pPr>
            <a:r>
              <a:rPr lang="en-US" sz="2000" dirty="0" err="1">
                <a:solidFill>
                  <a:srgbClr val="0070C0"/>
                </a:solidFill>
              </a:rPr>
              <a:t>Interlaboratory</a:t>
            </a:r>
            <a:r>
              <a:rPr lang="en-US" sz="2000" dirty="0">
                <a:solidFill>
                  <a:srgbClr val="0070C0"/>
                </a:solidFill>
              </a:rPr>
              <a:t> comparisons serve for comparisons of laboratory</a:t>
            </a:r>
            <a:r>
              <a:rPr lang="hr-HR" sz="2000" dirty="0">
                <a:solidFill>
                  <a:srgbClr val="0070C0"/>
                </a:solidFill>
              </a:rPr>
              <a:t> </a:t>
            </a:r>
            <a:r>
              <a:rPr lang="en-US" sz="2000" dirty="0">
                <a:solidFill>
                  <a:srgbClr val="0070C0"/>
                </a:solidFill>
              </a:rPr>
              <a:t>work</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results are compared with each other in order to conclude the laboratory's</a:t>
            </a:r>
            <a:r>
              <a:rPr lang="hr-HR" sz="2000" dirty="0">
                <a:solidFill>
                  <a:srgbClr val="0070C0"/>
                </a:solidFill>
              </a:rPr>
              <a:t> </a:t>
            </a:r>
            <a:r>
              <a:rPr lang="en-US" sz="2000" dirty="0">
                <a:solidFill>
                  <a:srgbClr val="0070C0"/>
                </a:solidFill>
              </a:rPr>
              <a:t>abilities</a:t>
            </a:r>
            <a:r>
              <a:rPr lang="hr-HR" sz="2000" dirty="0">
                <a:solidFill>
                  <a:srgbClr val="0070C0"/>
                </a:solidFill>
              </a:rPr>
              <a:t> </a:t>
            </a:r>
            <a:r>
              <a:rPr lang="en-US" sz="2000" dirty="0">
                <a:solidFill>
                  <a:srgbClr val="0070C0"/>
                </a:solidFill>
              </a:rPr>
              <a:t>in the pursuit of their activities</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These results are most often processed statistically</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Statistical indicators have been developed that </a:t>
            </a:r>
            <a:r>
              <a:rPr lang="hr-HR" sz="2000" dirty="0" err="1">
                <a:solidFill>
                  <a:srgbClr val="0070C0"/>
                </a:solidFill>
              </a:rPr>
              <a:t>concern</a:t>
            </a:r>
            <a:r>
              <a:rPr lang="hr-HR" sz="2000" dirty="0">
                <a:solidFill>
                  <a:srgbClr val="0070C0"/>
                </a:solidFill>
              </a:rPr>
              <a:t> </a:t>
            </a:r>
            <a:r>
              <a:rPr lang="en-US" sz="2000" dirty="0">
                <a:solidFill>
                  <a:srgbClr val="0070C0"/>
                </a:solidFill>
              </a:rPr>
              <a:t>the </a:t>
            </a:r>
            <a:r>
              <a:rPr lang="hr-HR" sz="2000" dirty="0" err="1">
                <a:solidFill>
                  <a:srgbClr val="0070C0"/>
                </a:solidFill>
              </a:rPr>
              <a:t>abilities</a:t>
            </a:r>
            <a:r>
              <a:rPr lang="hr-HR" sz="2000" dirty="0">
                <a:solidFill>
                  <a:srgbClr val="0070C0"/>
                </a:solidFill>
              </a:rPr>
              <a:t> </a:t>
            </a:r>
            <a:r>
              <a:rPr lang="en-US" sz="2000" dirty="0">
                <a:solidFill>
                  <a:srgbClr val="0070C0"/>
                </a:solidFill>
              </a:rPr>
              <a:t>of the</a:t>
            </a:r>
            <a:r>
              <a:rPr lang="hr-HR" sz="2000" dirty="0">
                <a:solidFill>
                  <a:srgbClr val="0070C0"/>
                </a:solidFill>
              </a:rPr>
              <a:t> </a:t>
            </a:r>
            <a:r>
              <a:rPr lang="en-US" sz="2000" dirty="0">
                <a:solidFill>
                  <a:srgbClr val="0070C0"/>
                </a:solidFill>
              </a:rPr>
              <a:t>laboratory (e</a:t>
            </a:r>
            <a:r>
              <a:rPr lang="hr-HR" sz="2000" dirty="0">
                <a:solidFill>
                  <a:srgbClr val="0070C0"/>
                </a:solidFill>
              </a:rPr>
              <a:t>.</a:t>
            </a:r>
            <a:r>
              <a:rPr lang="en-US" sz="2000" dirty="0">
                <a:solidFill>
                  <a:srgbClr val="0070C0"/>
                </a:solidFill>
              </a:rPr>
              <a:t>g</a:t>
            </a:r>
            <a:r>
              <a:rPr lang="hr-HR" sz="2000" dirty="0">
                <a:solidFill>
                  <a:srgbClr val="0070C0"/>
                </a:solidFill>
              </a:rPr>
              <a:t>.</a:t>
            </a:r>
            <a:r>
              <a:rPr lang="en-US" sz="2000" dirty="0">
                <a:solidFill>
                  <a:srgbClr val="0070C0"/>
                </a:solidFill>
              </a:rPr>
              <a:t> z-value, </a:t>
            </a:r>
            <a:r>
              <a:rPr lang="en-US" sz="2000" dirty="0" err="1">
                <a:solidFill>
                  <a:srgbClr val="0070C0"/>
                </a:solidFill>
              </a:rPr>
              <a:t>En</a:t>
            </a:r>
            <a:r>
              <a:rPr lang="en-US" sz="2000" dirty="0">
                <a:solidFill>
                  <a:srgbClr val="0070C0"/>
                </a:solidFill>
              </a:rPr>
              <a:t>-number</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862694045"/>
      </p:ext>
    </p:extLst>
  </p:cSld>
  <p:clrMapOvr>
    <a:masterClrMapping/>
  </p:clrMapOvr>
  <p:transition spd="med">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87382"/>
          </a:xfrm>
          <a:prstGeom prst="rect">
            <a:avLst/>
          </a:prstGeom>
        </p:spPr>
        <p:txBody>
          <a:bodyPr wrap="square">
            <a:spAutoFit/>
          </a:bodyPr>
          <a:lstStyle/>
          <a:p>
            <a:pPr marL="0" lvl="1">
              <a:spcBef>
                <a:spcPct val="20000"/>
              </a:spcBef>
            </a:pPr>
            <a:r>
              <a:rPr lang="hr-BA" sz="2400" b="1" dirty="0">
                <a:solidFill>
                  <a:srgbClr val="1F497D"/>
                </a:solidFill>
              </a:rPr>
              <a:t>ADDITIONAL REQUIREMENTS IN LABORATORY ACCREDITATION</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Capability testing</a:t>
            </a:r>
          </a:p>
          <a:p>
            <a:pPr marL="0" lvl="1">
              <a:spcBef>
                <a:spcPct val="20000"/>
              </a:spcBef>
            </a:pPr>
            <a:r>
              <a:rPr lang="en-US" sz="2000" dirty="0">
                <a:solidFill>
                  <a:srgbClr val="0070C0"/>
                </a:solidFill>
              </a:rPr>
              <a:t>When </a:t>
            </a:r>
            <a:r>
              <a:rPr lang="en-US" sz="2000" dirty="0" err="1">
                <a:solidFill>
                  <a:srgbClr val="0070C0"/>
                </a:solidFill>
              </a:rPr>
              <a:t>interlaboratory</a:t>
            </a:r>
            <a:r>
              <a:rPr lang="en-US" sz="2000" dirty="0">
                <a:solidFill>
                  <a:srgbClr val="0070C0"/>
                </a:solidFill>
              </a:rPr>
              <a:t> comparisons are used to control the quality of the </a:t>
            </a:r>
            <a:r>
              <a:rPr lang="hr-HR" sz="2000" dirty="0" err="1">
                <a:solidFill>
                  <a:srgbClr val="0070C0"/>
                </a:solidFill>
              </a:rPr>
              <a:t>testing</a:t>
            </a:r>
            <a:r>
              <a:rPr lang="hr-HR" sz="2000" dirty="0">
                <a:solidFill>
                  <a:srgbClr val="0070C0"/>
                </a:solidFill>
              </a:rPr>
              <a:t> </a:t>
            </a:r>
            <a:r>
              <a:rPr lang="en-US" sz="2000" dirty="0">
                <a:solidFill>
                  <a:srgbClr val="0070C0"/>
                </a:solidFill>
              </a:rPr>
              <a:t>results</a:t>
            </a:r>
            <a:r>
              <a:rPr lang="hr-HR" sz="2000" dirty="0">
                <a:solidFill>
                  <a:srgbClr val="0070C0"/>
                </a:solidFill>
              </a:rPr>
              <a:t> </a:t>
            </a:r>
            <a:r>
              <a:rPr lang="en-US" sz="2000" dirty="0">
                <a:solidFill>
                  <a:srgbClr val="0070C0"/>
                </a:solidFill>
              </a:rPr>
              <a:t>according to predefined criteria, then such an evaluation</a:t>
            </a:r>
            <a:r>
              <a:rPr lang="hr-HR" sz="2000" dirty="0">
                <a:solidFill>
                  <a:srgbClr val="0070C0"/>
                </a:solidFill>
              </a:rPr>
              <a:t> is </a:t>
            </a:r>
            <a:r>
              <a:rPr lang="en-US" sz="2000" dirty="0">
                <a:solidFill>
                  <a:srgbClr val="0070C0"/>
                </a:solidFill>
              </a:rPr>
              <a:t>called </a:t>
            </a:r>
            <a:r>
              <a:rPr lang="hr-HR" sz="2000" b="1" dirty="0">
                <a:solidFill>
                  <a:srgbClr val="0070C0"/>
                </a:solidFill>
              </a:rPr>
              <a:t>cap</a:t>
            </a:r>
            <a:r>
              <a:rPr lang="en-US" sz="2000" b="1" dirty="0">
                <a:solidFill>
                  <a:srgbClr val="0070C0"/>
                </a:solidFill>
              </a:rPr>
              <a:t>ability testing</a:t>
            </a:r>
            <a:r>
              <a:rPr lang="pl-PL" sz="2000" dirty="0">
                <a:solidFill>
                  <a:srgbClr val="0070C0"/>
                </a:solidFill>
              </a:rPr>
              <a:t>!</a:t>
            </a:r>
          </a:p>
          <a:p>
            <a:pPr marL="0" lvl="1">
              <a:spcBef>
                <a:spcPct val="20000"/>
              </a:spcBef>
            </a:pPr>
            <a:endParaRPr lang="pl-PL" sz="1600" dirty="0">
              <a:solidFill>
                <a:srgbClr val="0070C0"/>
              </a:solidFill>
            </a:endParaRPr>
          </a:p>
          <a:p>
            <a:pPr marL="0" lvl="1">
              <a:spcBef>
                <a:spcPct val="20000"/>
              </a:spcBef>
            </a:pPr>
            <a:r>
              <a:rPr lang="pl-PL" sz="2000" dirty="0">
                <a:solidFill>
                  <a:srgbClr val="0070C0"/>
                </a:solidFill>
              </a:rPr>
              <a:t>Capability testing </a:t>
            </a:r>
            <a:r>
              <a:rPr lang="en-US" sz="2000" dirty="0">
                <a:solidFill>
                  <a:srgbClr val="0070C0"/>
                </a:solidFill>
              </a:rPr>
              <a:t>is carried out by trained organizers</a:t>
            </a:r>
            <a:r>
              <a:rPr lang="pl-PL" sz="2000" dirty="0">
                <a:solidFill>
                  <a:srgbClr val="0070C0"/>
                </a:solidFill>
              </a:rPr>
              <a:t>.</a:t>
            </a:r>
          </a:p>
          <a:p>
            <a:pPr marL="0" lvl="1">
              <a:spcBef>
                <a:spcPct val="20000"/>
              </a:spcBef>
            </a:pPr>
            <a:endParaRPr lang="pl-PL" sz="1600" dirty="0">
              <a:solidFill>
                <a:srgbClr val="0070C0"/>
              </a:solidFill>
            </a:endParaRPr>
          </a:p>
          <a:p>
            <a:pPr marL="0" lvl="1">
              <a:spcBef>
                <a:spcPct val="20000"/>
              </a:spcBef>
            </a:pPr>
            <a:r>
              <a:rPr lang="en-US" sz="2000" dirty="0">
                <a:solidFill>
                  <a:srgbClr val="0070C0"/>
                </a:solidFill>
              </a:rPr>
              <a:t>The </a:t>
            </a:r>
            <a:r>
              <a:rPr lang="hr-HR" sz="2000" dirty="0" err="1">
                <a:solidFill>
                  <a:srgbClr val="0070C0"/>
                </a:solidFill>
              </a:rPr>
              <a:t>organizers</a:t>
            </a:r>
            <a:r>
              <a:rPr lang="hr-HR" sz="2000" dirty="0">
                <a:solidFill>
                  <a:srgbClr val="0070C0"/>
                </a:solidFill>
              </a:rPr>
              <a:t> </a:t>
            </a:r>
            <a:r>
              <a:rPr lang="en-US" sz="2000" dirty="0">
                <a:solidFill>
                  <a:srgbClr val="0070C0"/>
                </a:solidFill>
              </a:rPr>
              <a:t>are accredited according to</a:t>
            </a:r>
            <a:r>
              <a:rPr lang="hr-HR" sz="2000" dirty="0">
                <a:solidFill>
                  <a:srgbClr val="0070C0"/>
                </a:solidFill>
              </a:rPr>
              <a:t> </a:t>
            </a:r>
            <a:r>
              <a:rPr lang="pl-PL" sz="2000" dirty="0">
                <a:solidFill>
                  <a:srgbClr val="0070C0"/>
                </a:solidFill>
              </a:rPr>
              <a:t>HRN EN ISO/IEC 17043</a:t>
            </a:r>
          </a:p>
          <a:p>
            <a:pPr marL="0" lvl="1">
              <a:spcBef>
                <a:spcPct val="20000"/>
              </a:spcBef>
            </a:pPr>
            <a:endParaRPr lang="pl-PL" sz="1600" dirty="0">
              <a:solidFill>
                <a:srgbClr val="0070C0"/>
              </a:solidFill>
            </a:endParaRPr>
          </a:p>
          <a:p>
            <a:pPr marL="0" lvl="1">
              <a:spcBef>
                <a:spcPct val="20000"/>
              </a:spcBef>
            </a:pPr>
            <a:r>
              <a:rPr lang="pl-PL" sz="2000" dirty="0">
                <a:solidFill>
                  <a:srgbClr val="0070C0"/>
                </a:solidFill>
              </a:rPr>
              <a:t>Capability testing </a:t>
            </a:r>
            <a:r>
              <a:rPr lang="en-US" sz="2000" dirty="0">
                <a:solidFill>
                  <a:srgbClr val="0070C0"/>
                </a:solidFill>
              </a:rPr>
              <a:t>provided by accredited organizers serves lab</a:t>
            </a:r>
            <a:r>
              <a:rPr lang="hr-HR" sz="2000" dirty="0" err="1">
                <a:solidFill>
                  <a:srgbClr val="0070C0"/>
                </a:solidFill>
              </a:rPr>
              <a:t>oratorie</a:t>
            </a:r>
            <a:r>
              <a:rPr lang="en-US" sz="2000" dirty="0">
                <a:solidFill>
                  <a:srgbClr val="0070C0"/>
                </a:solidFill>
              </a:rPr>
              <a:t>s</a:t>
            </a:r>
            <a:r>
              <a:rPr lang="hr-HR" sz="2000" dirty="0">
                <a:solidFill>
                  <a:srgbClr val="0070C0"/>
                </a:solidFill>
              </a:rPr>
              <a:t> </a:t>
            </a:r>
            <a:r>
              <a:rPr lang="en-US" sz="2000" dirty="0">
                <a:solidFill>
                  <a:srgbClr val="0070C0"/>
                </a:solidFill>
              </a:rPr>
              <a:t>as proof of external quality control as required by</a:t>
            </a:r>
            <a:r>
              <a:rPr lang="hr-HR" sz="2000" dirty="0">
                <a:solidFill>
                  <a:srgbClr val="0070C0"/>
                </a:solidFill>
              </a:rPr>
              <a:t> </a:t>
            </a:r>
            <a:r>
              <a:rPr lang="pl-PL" sz="2000" dirty="0">
                <a:solidFill>
                  <a:srgbClr val="0070C0"/>
                </a:solidFill>
              </a:rPr>
              <a:t>HRN EN ISO/IEC 17025</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845216603"/>
      </p:ext>
    </p:extLst>
  </p:cSld>
  <p:clrMapOvr>
    <a:masterClrMapping/>
  </p:clrMapOvr>
  <p:transition spd="med">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154984"/>
          </a:xfrm>
          <a:prstGeom prst="rect">
            <a:avLst/>
          </a:prstGeom>
        </p:spPr>
        <p:txBody>
          <a:bodyPr wrap="square">
            <a:spAutoFit/>
          </a:bodyPr>
          <a:lstStyle/>
          <a:p>
            <a:pPr marL="0" lvl="1">
              <a:spcBef>
                <a:spcPct val="20000"/>
              </a:spcBef>
            </a:pPr>
            <a:r>
              <a:rPr lang="hr-BA" sz="2400" b="1" dirty="0">
                <a:solidFill>
                  <a:srgbClr val="1F497D"/>
                </a:solidFill>
              </a:rPr>
              <a:t>ADDITIONAL REQUIREMENTS IN LABORATORY ACCREDITATION</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Capability testing</a:t>
            </a:r>
          </a:p>
          <a:p>
            <a:pPr marL="0" lvl="1">
              <a:spcBef>
                <a:spcPct val="20000"/>
              </a:spcBef>
            </a:pPr>
            <a:r>
              <a:rPr lang="en-US" sz="2000" dirty="0">
                <a:solidFill>
                  <a:srgbClr val="0070C0"/>
                </a:solidFill>
              </a:rPr>
              <a:t>According to </a:t>
            </a:r>
            <a:r>
              <a:rPr lang="hr-HR" sz="2000" dirty="0" err="1">
                <a:solidFill>
                  <a:srgbClr val="0070C0"/>
                </a:solidFill>
              </a:rPr>
              <a:t>the</a:t>
            </a:r>
            <a:r>
              <a:rPr lang="hr-HR" sz="2000" dirty="0">
                <a:solidFill>
                  <a:srgbClr val="0070C0"/>
                </a:solidFill>
              </a:rPr>
              <a:t> </a:t>
            </a:r>
            <a:r>
              <a:rPr lang="hr-HR" sz="2000" i="1" dirty="0">
                <a:solidFill>
                  <a:srgbClr val="0070C0"/>
                </a:solidFill>
              </a:rPr>
              <a:t>COMMISSION </a:t>
            </a:r>
            <a:r>
              <a:rPr lang="en-US" sz="2000" i="1" dirty="0">
                <a:solidFill>
                  <a:srgbClr val="0070C0"/>
                </a:solidFill>
              </a:rPr>
              <a:t>DIRECTIVE (EU) 2015/1480 of 28 August 2015 on the amendment</a:t>
            </a:r>
            <a:r>
              <a:rPr lang="hr-HR" sz="2000" i="1" dirty="0">
                <a:solidFill>
                  <a:srgbClr val="0070C0"/>
                </a:solidFill>
              </a:rPr>
              <a:t> </a:t>
            </a:r>
            <a:r>
              <a:rPr lang="hr-HR" sz="2000" i="1" dirty="0" err="1">
                <a:solidFill>
                  <a:srgbClr val="0070C0"/>
                </a:solidFill>
              </a:rPr>
              <a:t>of</a:t>
            </a:r>
            <a:r>
              <a:rPr lang="hr-HR" sz="2000" i="1" dirty="0">
                <a:solidFill>
                  <a:srgbClr val="0070C0"/>
                </a:solidFill>
              </a:rPr>
              <a:t> </a:t>
            </a:r>
            <a:r>
              <a:rPr lang="en-US" sz="2000" i="1" dirty="0">
                <a:solidFill>
                  <a:srgbClr val="0070C0"/>
                </a:solidFill>
              </a:rPr>
              <a:t>certain annexes to Directives 2004/107/EC and 2008/50/EC of the European Parliament and</a:t>
            </a:r>
            <a:r>
              <a:rPr lang="hr-HR" sz="2000" i="1" dirty="0">
                <a:solidFill>
                  <a:srgbClr val="0070C0"/>
                </a:solidFill>
              </a:rPr>
              <a:t> t</a:t>
            </a:r>
            <a:r>
              <a:rPr lang="en-US" sz="2000" i="1" dirty="0">
                <a:solidFill>
                  <a:srgbClr val="0070C0"/>
                </a:solidFill>
              </a:rPr>
              <a:t>he Council on the establishment of rules for reference methods, </a:t>
            </a:r>
            <a:r>
              <a:rPr lang="hr-HR" sz="2000" i="1" dirty="0" err="1">
                <a:solidFill>
                  <a:srgbClr val="0070C0"/>
                </a:solidFill>
              </a:rPr>
              <a:t>data</a:t>
            </a:r>
            <a:r>
              <a:rPr lang="hr-HR" sz="2000" i="1" dirty="0">
                <a:solidFill>
                  <a:srgbClr val="0070C0"/>
                </a:solidFill>
              </a:rPr>
              <a:t> </a:t>
            </a:r>
            <a:r>
              <a:rPr lang="en-US" sz="2000" i="1" dirty="0">
                <a:solidFill>
                  <a:srgbClr val="0070C0"/>
                </a:solidFill>
              </a:rPr>
              <a:t>validation and location</a:t>
            </a:r>
            <a:r>
              <a:rPr lang="hr-HR" sz="2000" i="1" dirty="0">
                <a:solidFill>
                  <a:srgbClr val="0070C0"/>
                </a:solidFill>
              </a:rPr>
              <a:t> </a:t>
            </a:r>
            <a:r>
              <a:rPr lang="hr-HR" sz="2000" i="1" dirty="0" err="1">
                <a:solidFill>
                  <a:srgbClr val="0070C0"/>
                </a:solidFill>
              </a:rPr>
              <a:t>of</a:t>
            </a:r>
            <a:r>
              <a:rPr lang="hr-HR" sz="2000" i="1" dirty="0">
                <a:solidFill>
                  <a:srgbClr val="0070C0"/>
                </a:solidFill>
              </a:rPr>
              <a:t> </a:t>
            </a:r>
            <a:r>
              <a:rPr lang="en-US" sz="2000" i="1" dirty="0">
                <a:solidFill>
                  <a:srgbClr val="0070C0"/>
                </a:solidFill>
              </a:rPr>
              <a:t>sampling points for air quality assessment</a:t>
            </a:r>
            <a:r>
              <a:rPr lang="en-US" sz="2000" dirty="0">
                <a:solidFill>
                  <a:srgbClr val="0070C0"/>
                </a:solidFill>
              </a:rPr>
              <a:t>, Annex I, Section C</a:t>
            </a:r>
            <a:r>
              <a:rPr lang="pl-PL" sz="2000" dirty="0">
                <a:solidFill>
                  <a:srgbClr val="0070C0"/>
                </a:solidFill>
              </a:rPr>
              <a:t>:</a:t>
            </a:r>
          </a:p>
          <a:p>
            <a:pPr marL="0" lvl="1">
              <a:spcBef>
                <a:spcPct val="20000"/>
              </a:spcBef>
            </a:pPr>
            <a:endParaRPr lang="pl-PL" sz="2000" i="1" dirty="0">
              <a:solidFill>
                <a:srgbClr val="0070C0"/>
              </a:solidFill>
            </a:endParaRPr>
          </a:p>
          <a:p>
            <a:pPr marL="0" lvl="1">
              <a:spcBef>
                <a:spcPct val="20000"/>
              </a:spcBef>
            </a:pPr>
            <a:r>
              <a:rPr lang="pl-PL" sz="2000" i="1" dirty="0">
                <a:solidFill>
                  <a:srgbClr val="0070C0"/>
                </a:solidFill>
              </a:rPr>
              <a:t>’’N</a:t>
            </a:r>
            <a:r>
              <a:rPr lang="en-US" sz="2000" i="1" dirty="0" err="1">
                <a:solidFill>
                  <a:srgbClr val="0070C0"/>
                </a:solidFill>
              </a:rPr>
              <a:t>ational</a:t>
            </a:r>
            <a:r>
              <a:rPr lang="en-US" sz="2000" i="1" dirty="0">
                <a:solidFill>
                  <a:srgbClr val="0070C0"/>
                </a:solidFill>
              </a:rPr>
              <a:t> reference laboratory that organizes an </a:t>
            </a:r>
            <a:r>
              <a:rPr lang="en-US" sz="2000" i="1" dirty="0" err="1">
                <a:solidFill>
                  <a:srgbClr val="0070C0"/>
                </a:solidFill>
              </a:rPr>
              <a:t>interlaboratory</a:t>
            </a:r>
            <a:r>
              <a:rPr lang="en-US" sz="2000" i="1" dirty="0">
                <a:solidFill>
                  <a:srgbClr val="0070C0"/>
                </a:solidFill>
              </a:rPr>
              <a:t> comparison</a:t>
            </a:r>
            <a:r>
              <a:rPr lang="hr-HR" sz="2000" i="1" dirty="0">
                <a:solidFill>
                  <a:srgbClr val="0070C0"/>
                </a:solidFill>
              </a:rPr>
              <a:t> </a:t>
            </a:r>
            <a:r>
              <a:rPr lang="en-US" sz="2000" i="1" dirty="0">
                <a:solidFill>
                  <a:srgbClr val="0070C0"/>
                </a:solidFill>
              </a:rPr>
              <a:t>at national level should be accredited in accordance with the relevant harmonized</a:t>
            </a:r>
            <a:r>
              <a:rPr lang="hr-HR" sz="2000" i="1" dirty="0">
                <a:solidFill>
                  <a:srgbClr val="0070C0"/>
                </a:solidFill>
              </a:rPr>
              <a:t> standard for </a:t>
            </a:r>
            <a:r>
              <a:rPr lang="hr-HR" sz="2000" i="1" dirty="0" err="1">
                <a:solidFill>
                  <a:srgbClr val="0070C0"/>
                </a:solidFill>
              </a:rPr>
              <a:t>capability</a:t>
            </a:r>
            <a:r>
              <a:rPr lang="hr-HR" sz="2000" i="1" dirty="0">
                <a:solidFill>
                  <a:srgbClr val="0070C0"/>
                </a:solidFill>
              </a:rPr>
              <a:t> </a:t>
            </a:r>
            <a:r>
              <a:rPr lang="hr-HR" sz="2000" i="1" dirty="0" err="1">
                <a:solidFill>
                  <a:srgbClr val="0070C0"/>
                </a:solidFill>
              </a:rPr>
              <a:t>testing</a:t>
            </a:r>
            <a:r>
              <a:rPr lang="pl-PL" sz="2000" i="1"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170138651"/>
      </p:ext>
    </p:extLst>
  </p:cSld>
  <p:clrMapOvr>
    <a:masterClrMapping/>
  </p:clrMapOvr>
  <p:transition spd="med">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524315"/>
          </a:xfrm>
          <a:prstGeom prst="rect">
            <a:avLst/>
          </a:prstGeom>
        </p:spPr>
        <p:txBody>
          <a:bodyPr wrap="square">
            <a:spAutoFit/>
          </a:bodyPr>
          <a:lstStyle/>
          <a:p>
            <a:pPr marL="0" lvl="1">
              <a:spcBef>
                <a:spcPct val="20000"/>
              </a:spcBef>
            </a:pPr>
            <a:r>
              <a:rPr lang="hr-BA" sz="2400" b="1" dirty="0">
                <a:solidFill>
                  <a:srgbClr val="1F497D"/>
                </a:solidFill>
              </a:rPr>
              <a:t>NEW REQUIREMENTS ISO/IEC 17025:17025</a:t>
            </a:r>
          </a:p>
          <a:p>
            <a:pPr marL="0" lvl="1">
              <a:spcBef>
                <a:spcPct val="20000"/>
              </a:spcBef>
            </a:pP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 published on 1.12.2017.</a:t>
            </a:r>
          </a:p>
          <a:p>
            <a:pPr marL="0" lvl="1">
              <a:spcBef>
                <a:spcPct val="20000"/>
              </a:spcBef>
            </a:pPr>
            <a:r>
              <a:rPr lang="pl-PL" sz="2000" dirty="0">
                <a:solidFill>
                  <a:srgbClr val="0070C0"/>
                </a:solidFill>
              </a:rPr>
              <a:t>- new structure</a:t>
            </a:r>
          </a:p>
          <a:p>
            <a:pPr marL="0" lvl="1">
              <a:spcBef>
                <a:spcPct val="20000"/>
              </a:spcBef>
            </a:pPr>
            <a:r>
              <a:rPr lang="pl-PL" sz="2000" dirty="0">
                <a:solidFill>
                  <a:srgbClr val="0070C0"/>
                </a:solidFill>
              </a:rPr>
              <a:t>- new requirements</a:t>
            </a:r>
          </a:p>
          <a:p>
            <a:pPr marL="0" lvl="1">
              <a:spcBef>
                <a:spcPct val="20000"/>
              </a:spcBef>
            </a:pPr>
            <a:r>
              <a:rPr lang="pl-PL" sz="2000" dirty="0">
                <a:solidFill>
                  <a:srgbClr val="0070C0"/>
                </a:solidFill>
              </a:rPr>
              <a:t>- adopted process approach</a:t>
            </a:r>
          </a:p>
          <a:p>
            <a:pPr marL="0" lvl="1">
              <a:spcBef>
                <a:spcPct val="20000"/>
              </a:spcBef>
            </a:pPr>
            <a:r>
              <a:rPr lang="pl-PL" sz="2000" dirty="0">
                <a:solidFill>
                  <a:srgbClr val="0070C0"/>
                </a:solidFill>
              </a:rPr>
              <a:t>- management of impartiality</a:t>
            </a:r>
          </a:p>
          <a:p>
            <a:pPr marL="0" lvl="1">
              <a:spcBef>
                <a:spcPct val="20000"/>
              </a:spcBef>
            </a:pPr>
            <a:r>
              <a:rPr lang="pl-PL" sz="2000" dirty="0">
                <a:solidFill>
                  <a:srgbClr val="0070C0"/>
                </a:solidFill>
              </a:rPr>
              <a:t>- risk and opportunities management </a:t>
            </a:r>
          </a:p>
          <a:p>
            <a:pPr marL="0" lvl="1">
              <a:spcBef>
                <a:spcPct val="20000"/>
              </a:spcBef>
            </a:pPr>
            <a:r>
              <a:rPr lang="pl-PL" sz="2000" dirty="0">
                <a:solidFill>
                  <a:srgbClr val="0070C0"/>
                </a:solidFill>
              </a:rPr>
              <a:t>- information management</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12" name="Slika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1256" y="1830711"/>
            <a:ext cx="3883412" cy="4206565"/>
          </a:xfrm>
          <a:prstGeom prst="rect">
            <a:avLst/>
          </a:prstGeom>
          <a:noFill/>
          <a:ln>
            <a:noFill/>
          </a:ln>
        </p:spPr>
      </p:pic>
      <p:sp>
        <p:nvSpPr>
          <p:cNvPr id="13" name="TextBox 12"/>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578161836"/>
      </p:ext>
    </p:extLst>
  </p:cSld>
  <p:clrMapOvr>
    <a:masterClrMapping/>
  </p:clrMapOvr>
  <p:transition spd="med">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462760"/>
          </a:xfrm>
          <a:prstGeom prst="rect">
            <a:avLst/>
          </a:prstGeom>
        </p:spPr>
        <p:txBody>
          <a:bodyPr wrap="square">
            <a:spAutoFit/>
          </a:bodyPr>
          <a:lstStyle/>
          <a:p>
            <a:pPr marL="0" lvl="1">
              <a:spcBef>
                <a:spcPct val="20000"/>
              </a:spcBef>
            </a:pPr>
            <a:r>
              <a:rPr lang="hr-BA" sz="2400" b="1" dirty="0">
                <a:solidFill>
                  <a:srgbClr val="1F497D"/>
                </a:solidFill>
              </a:rPr>
              <a:t>SHORT OVERVIEW ON NEW EDITION ISO/IEC 17025:2017</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Structure of standard</a:t>
            </a:r>
          </a:p>
          <a:p>
            <a:pPr marL="0" lvl="1">
              <a:spcBef>
                <a:spcPct val="20000"/>
              </a:spcBef>
            </a:pPr>
            <a:r>
              <a:rPr lang="en-US" sz="2000" dirty="0">
                <a:solidFill>
                  <a:srgbClr val="0070C0"/>
                </a:solidFill>
              </a:rPr>
              <a:t>The standard is no longer divided into 2 main chapters, but the requirements are </a:t>
            </a:r>
            <a:r>
              <a:rPr lang="hr-HR" sz="2000" dirty="0" err="1">
                <a:solidFill>
                  <a:srgbClr val="0070C0"/>
                </a:solidFill>
              </a:rPr>
              <a:t>distributed</a:t>
            </a:r>
            <a:r>
              <a:rPr lang="hr-HR" sz="2000" dirty="0">
                <a:solidFill>
                  <a:srgbClr val="0070C0"/>
                </a:solidFill>
              </a:rPr>
              <a:t> </a:t>
            </a:r>
            <a:r>
              <a:rPr lang="en-US" sz="2000" dirty="0">
                <a:solidFill>
                  <a:srgbClr val="0070C0"/>
                </a:solidFill>
              </a:rPr>
              <a:t>into</a:t>
            </a:r>
            <a:r>
              <a:rPr lang="hr-HR" sz="2000" dirty="0">
                <a:solidFill>
                  <a:srgbClr val="0070C0"/>
                </a:solidFill>
              </a:rPr>
              <a:t> </a:t>
            </a:r>
            <a:r>
              <a:rPr lang="en-US" sz="2000" dirty="0">
                <a:solidFill>
                  <a:srgbClr val="0070C0"/>
                </a:solidFill>
              </a:rPr>
              <a:t>five</a:t>
            </a:r>
            <a:r>
              <a:rPr lang="hr-HR" sz="2000" dirty="0">
                <a:solidFill>
                  <a:srgbClr val="0070C0"/>
                </a:solidFill>
              </a:rPr>
              <a:t> </a:t>
            </a:r>
            <a:r>
              <a:rPr lang="en-US" sz="2000" dirty="0">
                <a:solidFill>
                  <a:srgbClr val="0070C0"/>
                </a:solidFill>
              </a:rPr>
              <a:t>chapters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a)	general requirements (Chapter 4)</a:t>
            </a:r>
          </a:p>
          <a:p>
            <a:pPr marL="0" lvl="1">
              <a:spcBef>
                <a:spcPct val="20000"/>
              </a:spcBef>
            </a:pPr>
            <a:r>
              <a:rPr lang="pl-PL" sz="2000" dirty="0">
                <a:solidFill>
                  <a:srgbClr val="0070C0"/>
                </a:solidFill>
              </a:rPr>
              <a:t>b)	structural requirements (Chapter 5)</a:t>
            </a:r>
          </a:p>
          <a:p>
            <a:pPr marL="0" lvl="1">
              <a:spcBef>
                <a:spcPct val="20000"/>
              </a:spcBef>
            </a:pPr>
            <a:r>
              <a:rPr lang="pl-PL" sz="2000" dirty="0">
                <a:solidFill>
                  <a:srgbClr val="0070C0"/>
                </a:solidFill>
              </a:rPr>
              <a:t>c)	resource requirements (Chapter 6)</a:t>
            </a:r>
          </a:p>
          <a:p>
            <a:pPr marL="0" lvl="1">
              <a:spcBef>
                <a:spcPct val="20000"/>
              </a:spcBef>
            </a:pPr>
            <a:r>
              <a:rPr lang="pl-PL" sz="2000" dirty="0">
                <a:solidFill>
                  <a:srgbClr val="0070C0"/>
                </a:solidFill>
              </a:rPr>
              <a:t>d)	process requirements (Chapter 7) </a:t>
            </a:r>
          </a:p>
          <a:p>
            <a:pPr marL="0" lvl="1">
              <a:spcBef>
                <a:spcPct val="20000"/>
              </a:spcBef>
            </a:pPr>
            <a:r>
              <a:rPr lang="pl-PL" sz="2000" dirty="0">
                <a:solidFill>
                  <a:srgbClr val="0070C0"/>
                </a:solidFill>
              </a:rPr>
              <a:t>e)	</a:t>
            </a:r>
            <a:r>
              <a:rPr lang="en-US" sz="2000" dirty="0">
                <a:solidFill>
                  <a:srgbClr val="0070C0"/>
                </a:solidFill>
              </a:rPr>
              <a:t>requirements of the management system (Chapter 8</a:t>
            </a:r>
            <a:r>
              <a:rPr lang="pl-PL" sz="2000" dirty="0">
                <a:solidFill>
                  <a:srgbClr val="0070C0"/>
                </a:solidFill>
              </a:rPr>
              <a:t>). </a:t>
            </a: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42410205"/>
      </p:ext>
    </p:extLst>
  </p:cSld>
  <p:clrMapOvr>
    <a:masterClrMapping/>
  </p:clrMapOvr>
  <p:transition spd="med">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28600" y="1295400"/>
            <a:ext cx="8937826" cy="5570756"/>
          </a:xfrm>
          <a:prstGeom prst="rect">
            <a:avLst/>
          </a:prstGeom>
        </p:spPr>
        <p:txBody>
          <a:bodyPr wrap="square">
            <a:spAutoFit/>
          </a:bodyPr>
          <a:lstStyle/>
          <a:p>
            <a:pPr marL="0" lvl="1">
              <a:spcBef>
                <a:spcPct val="20000"/>
              </a:spcBef>
            </a:pPr>
            <a:r>
              <a:rPr lang="hr-BA" sz="2400" b="1" dirty="0">
                <a:solidFill>
                  <a:srgbClr val="1F497D"/>
                </a:solidFill>
              </a:rPr>
              <a:t>SHORT OVERVIEW ON NEW EDITION ISO/IEC 17025:2017</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Process approach</a:t>
            </a:r>
          </a:p>
          <a:p>
            <a:pPr marL="0" lvl="1">
              <a:spcBef>
                <a:spcPct val="20000"/>
              </a:spcBef>
            </a:pPr>
            <a:r>
              <a:rPr lang="pl-PL" sz="2000" dirty="0">
                <a:solidFill>
                  <a:srgbClr val="0070C0"/>
                </a:solidFill>
              </a:rPr>
              <a:t>Chapter 7 – Process requirements – </a:t>
            </a:r>
            <a:r>
              <a:rPr lang="hr-HR" sz="2000" dirty="0">
                <a:solidFill>
                  <a:srgbClr val="0070C0"/>
                </a:solidFill>
              </a:rPr>
              <a:t>c</a:t>
            </a:r>
            <a:r>
              <a:rPr lang="en-US" sz="2000" dirty="0" err="1">
                <a:solidFill>
                  <a:srgbClr val="0070C0"/>
                </a:solidFill>
              </a:rPr>
              <a:t>ontains</a:t>
            </a:r>
            <a:r>
              <a:rPr lang="en-US" sz="2000" dirty="0">
                <a:solidFill>
                  <a:srgbClr val="0070C0"/>
                </a:solidFill>
              </a:rPr>
              <a:t> </a:t>
            </a:r>
            <a:r>
              <a:rPr lang="pl-PL" sz="2000" dirty="0">
                <a:solidFill>
                  <a:srgbClr val="0070C0"/>
                </a:solidFill>
              </a:rPr>
              <a:t>requirements </a:t>
            </a:r>
            <a:r>
              <a:rPr lang="en-US" sz="2000" dirty="0">
                <a:solidFill>
                  <a:srgbClr val="0070C0"/>
                </a:solidFill>
              </a:rPr>
              <a:t>from customer inquiries to</a:t>
            </a:r>
            <a:r>
              <a:rPr lang="hr-HR" sz="2000" dirty="0">
                <a:solidFill>
                  <a:srgbClr val="0070C0"/>
                </a:solidFill>
              </a:rPr>
              <a:t> r</a:t>
            </a:r>
            <a:r>
              <a:rPr lang="en-US" sz="2000" dirty="0" err="1">
                <a:solidFill>
                  <a:srgbClr val="0070C0"/>
                </a:solidFill>
              </a:rPr>
              <a:t>eport</a:t>
            </a:r>
            <a:r>
              <a:rPr lang="hr-HR" sz="2000" dirty="0">
                <a:solidFill>
                  <a:srgbClr val="0070C0"/>
                </a:solidFill>
              </a:rPr>
              <a:t> </a:t>
            </a:r>
            <a:r>
              <a:rPr lang="hr-HR" sz="2000" dirty="0" err="1">
                <a:solidFill>
                  <a:srgbClr val="0070C0"/>
                </a:solidFill>
              </a:rPr>
              <a:t>issuance</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7.1	</a:t>
            </a:r>
            <a:r>
              <a:rPr lang="en-US" sz="2000" dirty="0">
                <a:solidFill>
                  <a:srgbClr val="0070C0"/>
                </a:solidFill>
              </a:rPr>
              <a:t>Review of requests, tenders and contracts </a:t>
            </a:r>
            <a:r>
              <a:rPr lang="pl-PL" sz="2000" dirty="0">
                <a:solidFill>
                  <a:srgbClr val="0070C0"/>
                </a:solidFill>
              </a:rPr>
              <a:t>(''4.4'')</a:t>
            </a:r>
          </a:p>
          <a:p>
            <a:pPr marL="0" lvl="1">
              <a:spcBef>
                <a:spcPct val="20000"/>
              </a:spcBef>
            </a:pPr>
            <a:r>
              <a:rPr lang="pl-PL" sz="2000" dirty="0">
                <a:solidFill>
                  <a:srgbClr val="0070C0"/>
                </a:solidFill>
              </a:rPr>
              <a:t>7.2	Selection, verification and validation of methods  (''5.4'')</a:t>
            </a:r>
          </a:p>
          <a:p>
            <a:pPr marL="0" lvl="1">
              <a:spcBef>
                <a:spcPct val="20000"/>
              </a:spcBef>
            </a:pPr>
            <a:r>
              <a:rPr lang="pl-PL" sz="2000" dirty="0">
                <a:solidFill>
                  <a:srgbClr val="0070C0"/>
                </a:solidFill>
              </a:rPr>
              <a:t>7.3	Sampling (''5.7'')</a:t>
            </a:r>
          </a:p>
          <a:p>
            <a:pPr marL="0" lvl="1">
              <a:spcBef>
                <a:spcPct val="20000"/>
              </a:spcBef>
            </a:pPr>
            <a:r>
              <a:rPr lang="pl-PL" sz="2000" dirty="0">
                <a:solidFill>
                  <a:srgbClr val="0070C0"/>
                </a:solidFill>
              </a:rPr>
              <a:t>7.4	Handling of test and calibration items (''5.8'')</a:t>
            </a:r>
          </a:p>
          <a:p>
            <a:pPr marL="0" lvl="1">
              <a:spcBef>
                <a:spcPct val="20000"/>
              </a:spcBef>
            </a:pPr>
            <a:r>
              <a:rPr lang="pl-PL" sz="2000" dirty="0">
                <a:solidFill>
                  <a:srgbClr val="0070C0"/>
                </a:solidFill>
              </a:rPr>
              <a:t>7.5	Technical records (''4.13.2'')</a:t>
            </a:r>
          </a:p>
          <a:p>
            <a:pPr marL="0" lvl="1">
              <a:spcBef>
                <a:spcPct val="20000"/>
              </a:spcBef>
            </a:pPr>
            <a:r>
              <a:rPr lang="pl-PL" sz="2000" dirty="0">
                <a:solidFill>
                  <a:srgbClr val="0070C0"/>
                </a:solidFill>
              </a:rPr>
              <a:t>7.6	Assessment of measurement uncertainty (''5.4.6'')</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004591319"/>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893647"/>
          </a:xfrm>
          <a:prstGeom prst="rect">
            <a:avLst/>
          </a:prstGeom>
        </p:spPr>
        <p:txBody>
          <a:bodyPr wrap="square">
            <a:spAutoFit/>
          </a:bodyPr>
          <a:lstStyle/>
          <a:p>
            <a:pPr marL="0" lvl="1">
              <a:spcBef>
                <a:spcPct val="20000"/>
              </a:spcBef>
            </a:pPr>
            <a:r>
              <a:rPr lang="hr-BA" sz="2400" b="1" dirty="0">
                <a:solidFill>
                  <a:srgbClr val="1F497D"/>
                </a:solidFill>
              </a:rPr>
              <a:t>HISTORICAL BACKGROUND</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The </a:t>
            </a:r>
            <a:r>
              <a:rPr lang="en-US" sz="2000" b="1" dirty="0">
                <a:solidFill>
                  <a:srgbClr val="0070C0"/>
                </a:solidFill>
              </a:rPr>
              <a:t>first edition of ISO/IEC 17025: 1999 </a:t>
            </a:r>
            <a:r>
              <a:rPr lang="en-US" sz="2000" dirty="0">
                <a:solidFill>
                  <a:srgbClr val="0070C0"/>
                </a:solidFill>
              </a:rPr>
              <a:t>was adopted next year as </a:t>
            </a:r>
            <a:r>
              <a:rPr lang="hr-HR" sz="2000" dirty="0" err="1">
                <a:solidFill>
                  <a:srgbClr val="0070C0"/>
                </a:solidFill>
              </a:rPr>
              <a:t>the</a:t>
            </a:r>
            <a:r>
              <a:rPr lang="hr-HR" sz="2000" dirty="0">
                <a:solidFill>
                  <a:srgbClr val="0070C0"/>
                </a:solidFill>
              </a:rPr>
              <a:t> </a:t>
            </a:r>
            <a:r>
              <a:rPr lang="en-US" sz="2000" dirty="0">
                <a:solidFill>
                  <a:srgbClr val="0070C0"/>
                </a:solidFill>
              </a:rPr>
              <a:t>Croatian</a:t>
            </a:r>
            <a:r>
              <a:rPr lang="hr-HR" sz="2000" dirty="0">
                <a:solidFill>
                  <a:srgbClr val="0070C0"/>
                </a:solidFill>
              </a:rPr>
              <a:t> </a:t>
            </a:r>
            <a:r>
              <a:rPr lang="en-US" sz="2000" dirty="0">
                <a:solidFill>
                  <a:srgbClr val="0070C0"/>
                </a:solidFill>
              </a:rPr>
              <a:t>Publication</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pl-PL" sz="2000" dirty="0">
                <a:solidFill>
                  <a:srgbClr val="0070C0"/>
                </a:solidFill>
              </a:rPr>
              <a:t>HRN EN ISO/EC 17025:2000.</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a:t>
            </a:r>
            <a:r>
              <a:rPr lang="en-US" sz="2000" b="1" dirty="0">
                <a:solidFill>
                  <a:srgbClr val="0070C0"/>
                </a:solidFill>
              </a:rPr>
              <a:t>second edition of ISO/IEC 17025: 2005 </a:t>
            </a:r>
            <a:r>
              <a:rPr lang="en-US" sz="2000" dirty="0">
                <a:solidFill>
                  <a:srgbClr val="0070C0"/>
                </a:solidFill>
              </a:rPr>
              <a:t>published in 2005 is aligned with</a:t>
            </a:r>
            <a:r>
              <a:rPr lang="hr-HR" sz="2000" dirty="0">
                <a:solidFill>
                  <a:srgbClr val="0070C0"/>
                </a:solidFill>
              </a:rPr>
              <a:t> </a:t>
            </a:r>
            <a:r>
              <a:rPr lang="en-US" sz="2000" dirty="0">
                <a:solidFill>
                  <a:srgbClr val="0070C0"/>
                </a:solidFill>
              </a:rPr>
              <a:t>the latest issue of ISO 9001</a:t>
            </a:r>
            <a:r>
              <a:rPr lang="pl-PL" sz="2000" dirty="0">
                <a:solidFill>
                  <a:srgbClr val="0070C0"/>
                </a:solidFill>
              </a:rPr>
              <a:t>.</a:t>
            </a:r>
          </a:p>
          <a:p>
            <a:pPr marL="0" lvl="1">
              <a:spcBef>
                <a:spcPct val="20000"/>
              </a:spcBef>
            </a:pPr>
            <a:r>
              <a:rPr lang="en-US" sz="2000" dirty="0">
                <a:solidFill>
                  <a:srgbClr val="0070C0"/>
                </a:solidFill>
              </a:rPr>
              <a:t>The Croatian editions are not accompanied by ISO/IEC publications, such as the second edition of ISO/IEC</a:t>
            </a:r>
            <a:r>
              <a:rPr lang="hr-HR" sz="2000" dirty="0">
                <a:solidFill>
                  <a:srgbClr val="0070C0"/>
                </a:solidFill>
              </a:rPr>
              <a:t> </a:t>
            </a:r>
            <a:r>
              <a:rPr lang="en-US" sz="2000" dirty="0">
                <a:solidFill>
                  <a:srgbClr val="0070C0"/>
                </a:solidFill>
              </a:rPr>
              <a:t>17025: 2006 + AC: 2006 in the Republic of Croatia published in Croatian language as the fifth edition of</a:t>
            </a:r>
            <a:r>
              <a:rPr lang="hr-HR" sz="2000" dirty="0">
                <a:solidFill>
                  <a:srgbClr val="0070C0"/>
                </a:solidFill>
              </a:rPr>
              <a:t> </a:t>
            </a:r>
            <a:r>
              <a:rPr lang="pl-PL" sz="2000" dirty="0">
                <a:solidFill>
                  <a:srgbClr val="0070C0"/>
                </a:solidFill>
              </a:rPr>
              <a:t>HRN EN ISO/IEC 17025:2007.</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The </a:t>
            </a:r>
            <a:r>
              <a:rPr lang="en-US" sz="2000" b="1" dirty="0">
                <a:solidFill>
                  <a:srgbClr val="0070C0"/>
                </a:solidFill>
              </a:rPr>
              <a:t>third edition of ISO/IEC 17025: 2017 </a:t>
            </a:r>
            <a:r>
              <a:rPr lang="en-US" sz="2000" dirty="0">
                <a:solidFill>
                  <a:srgbClr val="0070C0"/>
                </a:solidFill>
              </a:rPr>
              <a:t>was recently published (1.12.2017), and </a:t>
            </a:r>
            <a:r>
              <a:rPr lang="hr-HR" sz="2000" dirty="0">
                <a:solidFill>
                  <a:srgbClr val="0070C0"/>
                </a:solidFill>
              </a:rPr>
              <a:t>is </a:t>
            </a:r>
            <a:r>
              <a:rPr lang="en-US" sz="2000" dirty="0">
                <a:solidFill>
                  <a:srgbClr val="0070C0"/>
                </a:solidFill>
              </a:rPr>
              <a:t>in the process</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hr-HR" sz="2000" dirty="0" err="1">
                <a:solidFill>
                  <a:srgbClr val="0070C0"/>
                </a:solidFill>
              </a:rPr>
              <a:t>being</a:t>
            </a:r>
            <a:r>
              <a:rPr lang="hr-HR" sz="2000" dirty="0">
                <a:solidFill>
                  <a:srgbClr val="0070C0"/>
                </a:solidFill>
              </a:rPr>
              <a:t> </a:t>
            </a:r>
            <a:r>
              <a:rPr lang="hr-HR" sz="2000" dirty="0" err="1">
                <a:solidFill>
                  <a:srgbClr val="0070C0"/>
                </a:solidFill>
              </a:rPr>
              <a:t>adopted</a:t>
            </a:r>
            <a:r>
              <a:rPr lang="hr-HR" sz="2000" dirty="0">
                <a:solidFill>
                  <a:srgbClr val="0070C0"/>
                </a:solidFill>
              </a:rPr>
              <a:t> </a:t>
            </a:r>
            <a:r>
              <a:rPr lang="hr-HR" sz="2000" dirty="0" err="1">
                <a:solidFill>
                  <a:srgbClr val="0070C0"/>
                </a:solidFill>
              </a:rPr>
              <a:t>worldwide</a:t>
            </a:r>
            <a:r>
              <a:rPr lang="en-US" sz="2000" dirty="0">
                <a:solidFill>
                  <a:srgbClr val="0070C0"/>
                </a:solidFill>
              </a:rPr>
              <a:t>. </a:t>
            </a:r>
            <a:r>
              <a:rPr lang="hr-HR" sz="2000" dirty="0" err="1">
                <a:solidFill>
                  <a:srgbClr val="0070C0"/>
                </a:solidFill>
              </a:rPr>
              <a:t>It</a:t>
            </a:r>
            <a:r>
              <a:rPr lang="hr-HR" sz="2000" dirty="0">
                <a:solidFill>
                  <a:srgbClr val="0070C0"/>
                </a:solidFill>
              </a:rPr>
              <a:t> b</a:t>
            </a:r>
            <a:r>
              <a:rPr lang="en-US" sz="2000" dirty="0">
                <a:solidFill>
                  <a:srgbClr val="0070C0"/>
                </a:solidFill>
              </a:rPr>
              <a:t>rings a lot of news. </a:t>
            </a:r>
            <a:r>
              <a:rPr lang="hr-HR" sz="2000" dirty="0">
                <a:solidFill>
                  <a:srgbClr val="0070C0"/>
                </a:solidFill>
              </a:rPr>
              <a:t>Laboratories </a:t>
            </a:r>
            <a:r>
              <a:rPr lang="hr-HR" sz="2000" dirty="0" err="1">
                <a:solidFill>
                  <a:srgbClr val="0070C0"/>
                </a:solidFill>
              </a:rPr>
              <a:t>shall</a:t>
            </a:r>
            <a:r>
              <a:rPr lang="hr-HR" sz="2000" dirty="0">
                <a:solidFill>
                  <a:srgbClr val="0070C0"/>
                </a:solidFill>
              </a:rPr>
              <a:t> </a:t>
            </a:r>
            <a:r>
              <a:rPr lang="hr-HR" sz="2000" dirty="0" err="1">
                <a:solidFill>
                  <a:srgbClr val="0070C0"/>
                </a:solidFill>
              </a:rPr>
              <a:t>be</a:t>
            </a:r>
            <a:r>
              <a:rPr lang="hr-HR" sz="2000" dirty="0">
                <a:solidFill>
                  <a:srgbClr val="0070C0"/>
                </a:solidFill>
              </a:rPr>
              <a:t> </a:t>
            </a:r>
            <a:r>
              <a:rPr lang="hr-HR" sz="2000" dirty="0" err="1">
                <a:solidFill>
                  <a:srgbClr val="0070C0"/>
                </a:solidFill>
              </a:rPr>
              <a:t>complied</a:t>
            </a:r>
            <a:r>
              <a:rPr lang="hr-HR" sz="2000" dirty="0">
                <a:solidFill>
                  <a:srgbClr val="0070C0"/>
                </a:solidFill>
              </a:rPr>
              <a:t> </a:t>
            </a:r>
            <a:r>
              <a:rPr lang="hr-HR" sz="2000" dirty="0" err="1">
                <a:solidFill>
                  <a:srgbClr val="0070C0"/>
                </a:solidFill>
              </a:rPr>
              <a:t>with</a:t>
            </a:r>
            <a:r>
              <a:rPr lang="en-US" sz="2000" dirty="0">
                <a:solidFill>
                  <a:srgbClr val="0070C0"/>
                </a:solidFill>
              </a:rPr>
              <a:t> a new release</a:t>
            </a:r>
            <a:r>
              <a:rPr lang="hr-HR" sz="2000" dirty="0">
                <a:solidFill>
                  <a:srgbClr val="0070C0"/>
                </a:solidFill>
              </a:rPr>
              <a:t> </a:t>
            </a:r>
            <a:r>
              <a:rPr lang="en-US" sz="2000" dirty="0">
                <a:solidFill>
                  <a:srgbClr val="0070C0"/>
                </a:solidFill>
              </a:rPr>
              <a:t>until 1.12.2020</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88568139"/>
      </p:ext>
    </p:extLst>
  </p:cSld>
  <p:clrMapOvr>
    <a:masterClrMapping/>
  </p:clrMapOvr>
  <p:transition spd="med">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785652"/>
          </a:xfrm>
          <a:prstGeom prst="rect">
            <a:avLst/>
          </a:prstGeom>
        </p:spPr>
        <p:txBody>
          <a:bodyPr wrap="square">
            <a:spAutoFit/>
          </a:bodyPr>
          <a:lstStyle/>
          <a:p>
            <a:pPr marL="0" lvl="1">
              <a:spcBef>
                <a:spcPct val="20000"/>
              </a:spcBef>
            </a:pPr>
            <a:r>
              <a:rPr lang="hr-BA" sz="2400" b="1" dirty="0">
                <a:solidFill>
                  <a:srgbClr val="1F497D"/>
                </a:solidFill>
              </a:rPr>
              <a:t>SHORT OVERVIEW ON NEW EDITION ISO/IEC 17025:2017</a:t>
            </a:r>
          </a:p>
          <a:p>
            <a:pPr marL="0" lvl="1">
              <a:spcBef>
                <a:spcPct val="20000"/>
              </a:spcBef>
            </a:pPr>
            <a:endParaRPr lang="pl-PL" sz="2000" b="1" dirty="0">
              <a:solidFill>
                <a:srgbClr val="0070C0"/>
              </a:solidFill>
            </a:endParaRPr>
          </a:p>
          <a:p>
            <a:pPr marL="0" lvl="1">
              <a:spcBef>
                <a:spcPct val="20000"/>
              </a:spcBef>
            </a:pPr>
            <a:r>
              <a:rPr lang="pl-PL" sz="2000" dirty="0">
                <a:solidFill>
                  <a:srgbClr val="0070C0"/>
                </a:solidFill>
              </a:rPr>
              <a:t>7.7	Assuring the quality of results (''5.9'')</a:t>
            </a:r>
          </a:p>
          <a:p>
            <a:pPr marL="0" lvl="1">
              <a:spcBef>
                <a:spcPct val="20000"/>
              </a:spcBef>
            </a:pPr>
            <a:r>
              <a:rPr lang="pl-PL" sz="2000" dirty="0">
                <a:solidFill>
                  <a:srgbClr val="0070C0"/>
                </a:solidFill>
              </a:rPr>
              <a:t>7.8	Reporting the results (''5.10'')</a:t>
            </a:r>
          </a:p>
          <a:p>
            <a:pPr marL="0" lvl="1">
              <a:spcBef>
                <a:spcPct val="20000"/>
              </a:spcBef>
            </a:pPr>
            <a:r>
              <a:rPr lang="pl-PL" sz="2000" dirty="0">
                <a:solidFill>
                  <a:srgbClr val="0070C0"/>
                </a:solidFill>
              </a:rPr>
              <a:t>7.9	Complaints (''4.8'')</a:t>
            </a:r>
          </a:p>
          <a:p>
            <a:pPr marL="0" lvl="1">
              <a:spcBef>
                <a:spcPct val="20000"/>
              </a:spcBef>
            </a:pPr>
            <a:r>
              <a:rPr lang="pl-PL" sz="2000" dirty="0">
                <a:solidFill>
                  <a:srgbClr val="0070C0"/>
                </a:solidFill>
              </a:rPr>
              <a:t>7.10	Nonconforming testing (''4.9'')</a:t>
            </a:r>
          </a:p>
          <a:p>
            <a:pPr marL="0" lvl="1">
              <a:spcBef>
                <a:spcPct val="20000"/>
              </a:spcBef>
            </a:pPr>
            <a:r>
              <a:rPr lang="pl-PL" sz="2000" dirty="0">
                <a:solidFill>
                  <a:srgbClr val="0070C0"/>
                </a:solidFill>
              </a:rPr>
              <a:t>7.11	Data control and information management (new + ''5.4.7'')</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002382543"/>
      </p:ext>
    </p:extLst>
  </p:cSld>
  <p:clrMapOvr>
    <a:masterClrMapping/>
  </p:clrMapOvr>
  <p:transition spd="med">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832092"/>
          </a:xfrm>
          <a:prstGeom prst="rect">
            <a:avLst/>
          </a:prstGeom>
        </p:spPr>
        <p:txBody>
          <a:bodyPr wrap="square">
            <a:spAutoFit/>
          </a:bodyPr>
          <a:lstStyle/>
          <a:p>
            <a:pPr marL="0" lvl="1">
              <a:spcBef>
                <a:spcPct val="20000"/>
              </a:spcBef>
            </a:pPr>
            <a:r>
              <a:rPr lang="hr-BA" sz="2400" b="1" dirty="0">
                <a:solidFill>
                  <a:srgbClr val="1F497D"/>
                </a:solidFill>
              </a:rPr>
              <a:t>SHORT OVERVIEW ON NEW EDITION ISO/IEC 17025:2017</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Enhanced requirements</a:t>
            </a:r>
          </a:p>
          <a:p>
            <a:pPr marL="0" lvl="1">
              <a:spcBef>
                <a:spcPct val="20000"/>
              </a:spcBef>
            </a:pPr>
            <a:r>
              <a:rPr lang="hr-HR" sz="2000" dirty="0" err="1">
                <a:solidFill>
                  <a:srgbClr val="0070C0"/>
                </a:solidFill>
              </a:rPr>
              <a:t>The</a:t>
            </a:r>
            <a:r>
              <a:rPr lang="hr-HR" sz="2000" dirty="0">
                <a:solidFill>
                  <a:srgbClr val="0070C0"/>
                </a:solidFill>
              </a:rPr>
              <a:t> </a:t>
            </a:r>
            <a:r>
              <a:rPr lang="hr-HR" sz="2000" dirty="0" err="1">
                <a:solidFill>
                  <a:srgbClr val="0070C0"/>
                </a:solidFill>
              </a:rPr>
              <a:t>following</a:t>
            </a:r>
            <a:r>
              <a:rPr lang="hr-HR" sz="2000" dirty="0">
                <a:solidFill>
                  <a:srgbClr val="0070C0"/>
                </a:solidFill>
              </a:rPr>
              <a:t> is </a:t>
            </a:r>
            <a:r>
              <a:rPr lang="hr-HR" sz="2000" dirty="0" err="1">
                <a:solidFill>
                  <a:srgbClr val="0070C0"/>
                </a:solidFill>
              </a:rPr>
              <a:t>asked</a:t>
            </a:r>
            <a:r>
              <a:rPr lang="hr-HR" sz="2000" dirty="0">
                <a:solidFill>
                  <a:srgbClr val="0070C0"/>
                </a:solidFill>
              </a:rPr>
              <a:t> </a:t>
            </a:r>
            <a:r>
              <a:rPr lang="hr-HR" sz="2000" dirty="0" err="1">
                <a:solidFill>
                  <a:srgbClr val="0070C0"/>
                </a:solidFill>
              </a:rPr>
              <a:t>from</a:t>
            </a:r>
            <a:r>
              <a:rPr lang="hr-HR" sz="2000" dirty="0">
                <a:solidFill>
                  <a:srgbClr val="0070C0"/>
                </a:solidFill>
              </a:rPr>
              <a:t> </a:t>
            </a:r>
            <a:r>
              <a:rPr lang="hr-HR" sz="2000" dirty="0" err="1">
                <a:solidFill>
                  <a:srgbClr val="0070C0"/>
                </a:solidFill>
              </a:rPr>
              <a:t>the</a:t>
            </a:r>
            <a:r>
              <a:rPr lang="hr-HR" sz="2000" dirty="0">
                <a:solidFill>
                  <a:srgbClr val="0070C0"/>
                </a:solidFill>
              </a:rPr>
              <a:t> </a:t>
            </a:r>
            <a:r>
              <a:rPr lang="hr-HR" sz="2000" dirty="0" err="1">
                <a:solidFill>
                  <a:srgbClr val="0070C0"/>
                </a:solidFill>
              </a:rPr>
              <a:t>laboratory</a:t>
            </a:r>
            <a:r>
              <a:rPr lang="hr-HR" sz="2000" dirty="0">
                <a:solidFill>
                  <a:srgbClr val="0070C0"/>
                </a:solidFill>
              </a:rPr>
              <a:t> </a:t>
            </a:r>
            <a:r>
              <a:rPr lang="pl-PL" sz="2000" dirty="0">
                <a:solidFill>
                  <a:srgbClr val="0070C0"/>
                </a:solidFill>
              </a:rPr>
              <a:t>:</a:t>
            </a:r>
          </a:p>
          <a:p>
            <a:pPr marL="0" lvl="1">
              <a:spcBef>
                <a:spcPct val="20000"/>
              </a:spcBef>
            </a:pPr>
            <a:endParaRPr lang="pl-PL" sz="2000" dirty="0">
              <a:solidFill>
                <a:srgbClr val="0070C0"/>
              </a:solidFill>
            </a:endParaRPr>
          </a:p>
          <a:p>
            <a:pPr marL="342900" lvl="1" indent="-342900">
              <a:spcBef>
                <a:spcPct val="20000"/>
              </a:spcBef>
              <a:buFontTx/>
              <a:buChar char="-"/>
            </a:pPr>
            <a:r>
              <a:rPr lang="pl-PL" sz="2000" dirty="0">
                <a:solidFill>
                  <a:srgbClr val="0070C0"/>
                </a:solidFill>
              </a:rPr>
              <a:t>management of impartiality</a:t>
            </a:r>
          </a:p>
          <a:p>
            <a:pPr marL="342900" lvl="1" indent="-342900">
              <a:spcBef>
                <a:spcPct val="20000"/>
              </a:spcBef>
              <a:buFontTx/>
              <a:buChar char="-"/>
            </a:pPr>
            <a:r>
              <a:rPr lang="pl-PL" sz="2000" dirty="0">
                <a:solidFill>
                  <a:srgbClr val="0070C0"/>
                </a:solidFill>
              </a:rPr>
              <a:t>increased confidentiality requirements</a:t>
            </a:r>
          </a:p>
          <a:p>
            <a:pPr marL="342900" lvl="1" indent="-342900">
              <a:spcBef>
                <a:spcPct val="20000"/>
              </a:spcBef>
              <a:buFontTx/>
              <a:buChar char="-"/>
            </a:pPr>
            <a:r>
              <a:rPr lang="pl-PL" sz="2000" dirty="0">
                <a:solidFill>
                  <a:srgbClr val="0070C0"/>
                </a:solidFill>
              </a:rPr>
              <a:t>more detailed reports</a:t>
            </a:r>
          </a:p>
          <a:p>
            <a:pPr marL="342900" lvl="1" indent="-342900">
              <a:spcBef>
                <a:spcPct val="20000"/>
              </a:spcBef>
              <a:buFontTx/>
              <a:buChar char="-"/>
            </a:pPr>
            <a:r>
              <a:rPr lang="pl-PL" sz="2000" dirty="0">
                <a:solidFill>
                  <a:srgbClr val="0070C0"/>
                </a:solidFill>
              </a:rPr>
              <a:t>information management (</a:t>
            </a:r>
            <a:r>
              <a:rPr lang="pl-PL" sz="2000" i="1" dirty="0">
                <a:solidFill>
                  <a:srgbClr val="0070C0"/>
                </a:solidFill>
              </a:rPr>
              <a:t>laboratory information management system</a:t>
            </a:r>
            <a:r>
              <a:rPr lang="pl-PL" sz="2000" dirty="0">
                <a:solidFill>
                  <a:srgbClr val="0070C0"/>
                </a:solidFill>
              </a:rPr>
              <a:t>)</a:t>
            </a:r>
          </a:p>
          <a:p>
            <a:pPr marL="342900" lvl="1" indent="-342900">
              <a:spcBef>
                <a:spcPct val="20000"/>
              </a:spcBef>
              <a:buFontTx/>
              <a:buChar char="-"/>
            </a:pPr>
            <a:r>
              <a:rPr lang="hr-HR" sz="2000" dirty="0">
                <a:solidFill>
                  <a:srgbClr val="0070C0"/>
                </a:solidFill>
              </a:rPr>
              <a:t>i</a:t>
            </a:r>
            <a:r>
              <a:rPr lang="en-US" sz="2000" dirty="0" err="1">
                <a:solidFill>
                  <a:srgbClr val="0070C0"/>
                </a:solidFill>
              </a:rPr>
              <a:t>ncreased</a:t>
            </a:r>
            <a:r>
              <a:rPr lang="en-US" sz="2000" dirty="0">
                <a:solidFill>
                  <a:srgbClr val="0070C0"/>
                </a:solidFill>
              </a:rPr>
              <a:t> measures for the results validity (no more quality assurance </a:t>
            </a:r>
            <a:r>
              <a:rPr lang="hr-HR" sz="2000" dirty="0" err="1">
                <a:solidFill>
                  <a:srgbClr val="0070C0"/>
                </a:solidFill>
              </a:rPr>
              <a:t>of</a:t>
            </a:r>
            <a:r>
              <a:rPr lang="hr-HR" sz="2000" dirty="0">
                <a:solidFill>
                  <a:srgbClr val="0070C0"/>
                </a:solidFill>
              </a:rPr>
              <a:t> </a:t>
            </a:r>
            <a:r>
              <a:rPr lang="en-US" sz="2000" dirty="0">
                <a:solidFill>
                  <a:srgbClr val="0070C0"/>
                </a:solidFill>
              </a:rPr>
              <a:t>results</a:t>
            </a:r>
            <a:r>
              <a:rPr lang="hr-HR" sz="2000" dirty="0">
                <a:solidFill>
                  <a:srgbClr val="0070C0"/>
                </a:solidFill>
              </a:rPr>
              <a:t> </a:t>
            </a:r>
            <a:r>
              <a:rPr lang="en-US" sz="2000" dirty="0">
                <a:solidFill>
                  <a:srgbClr val="0070C0"/>
                </a:solidFill>
              </a:rPr>
              <a:t>but </a:t>
            </a:r>
            <a:r>
              <a:rPr lang="hr-HR" sz="2000" dirty="0" err="1">
                <a:solidFill>
                  <a:srgbClr val="0070C0"/>
                </a:solidFill>
              </a:rPr>
              <a:t>assurance</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hr-HR" sz="2000" dirty="0" err="1">
                <a:solidFill>
                  <a:srgbClr val="0070C0"/>
                </a:solidFill>
              </a:rPr>
              <a:t>results</a:t>
            </a:r>
            <a:r>
              <a:rPr lang="hr-HR" sz="2000" dirty="0">
                <a:solidFill>
                  <a:srgbClr val="0070C0"/>
                </a:solidFill>
              </a:rPr>
              <a:t> </a:t>
            </a:r>
            <a:r>
              <a:rPr lang="hr-HR" sz="2000" dirty="0" err="1">
                <a:solidFill>
                  <a:srgbClr val="0070C0"/>
                </a:solidFill>
              </a:rPr>
              <a:t>validity</a:t>
            </a:r>
            <a:r>
              <a:rPr lang="pl-PL" sz="2000" dirty="0">
                <a:solidFill>
                  <a:srgbClr val="0070C0"/>
                </a:solidFill>
              </a:rPr>
              <a:t>)</a:t>
            </a:r>
          </a:p>
          <a:p>
            <a:pPr marL="342900" lvl="1" indent="-342900">
              <a:spcBef>
                <a:spcPct val="20000"/>
              </a:spcBef>
              <a:buFontTx/>
              <a:buChar char="-"/>
            </a:pPr>
            <a:r>
              <a:rPr lang="pl-PL" sz="2000" dirty="0">
                <a:solidFill>
                  <a:srgbClr val="0070C0"/>
                </a:solidFill>
              </a:rPr>
              <a:t>risk management</a:t>
            </a: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031852794"/>
      </p:ext>
    </p:extLst>
  </p:cSld>
  <p:clrMapOvr>
    <a:masterClrMapping/>
  </p:clrMapOvr>
  <p:transition spd="med">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031873"/>
          </a:xfrm>
          <a:prstGeom prst="rect">
            <a:avLst/>
          </a:prstGeom>
        </p:spPr>
        <p:txBody>
          <a:bodyPr wrap="square">
            <a:spAutoFit/>
          </a:bodyPr>
          <a:lstStyle/>
          <a:p>
            <a:pPr marL="0" lvl="1">
              <a:spcBef>
                <a:spcPct val="20000"/>
              </a:spcBef>
            </a:pPr>
            <a:r>
              <a:rPr lang="hr-BA" sz="2400" b="1" dirty="0">
                <a:solidFill>
                  <a:srgbClr val="1F497D"/>
                </a:solidFill>
              </a:rPr>
              <a:t>SHORT OVERVIEW ON NEW EDITION ISO/IEC 17025:2017</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Simplified requirements</a:t>
            </a:r>
          </a:p>
          <a:p>
            <a:pPr marL="0" lvl="1">
              <a:spcBef>
                <a:spcPct val="20000"/>
              </a:spcBef>
            </a:pPr>
            <a:r>
              <a:rPr lang="en-US" sz="2000" dirty="0">
                <a:solidFill>
                  <a:srgbClr val="0070C0"/>
                </a:solidFill>
              </a:rPr>
              <a:t>What is </a:t>
            </a:r>
            <a:r>
              <a:rPr lang="hr-HR" sz="2000" dirty="0">
                <a:solidFill>
                  <a:srgbClr val="0070C0"/>
                </a:solidFill>
              </a:rPr>
              <a:t>f</a:t>
            </a:r>
            <a:r>
              <a:rPr lang="en-US" sz="2000" dirty="0" err="1">
                <a:solidFill>
                  <a:srgbClr val="0070C0"/>
                </a:solidFill>
              </a:rPr>
              <a:t>acilitated</a:t>
            </a:r>
            <a:r>
              <a:rPr lang="en-US" sz="2000" dirty="0">
                <a:solidFill>
                  <a:srgbClr val="0070C0"/>
                </a:solidFill>
              </a:rPr>
              <a:t> in the </a:t>
            </a:r>
            <a:r>
              <a:rPr lang="hr-HR" sz="2000" dirty="0">
                <a:solidFill>
                  <a:srgbClr val="0070C0"/>
                </a:solidFill>
              </a:rPr>
              <a:t>n</a:t>
            </a:r>
            <a:r>
              <a:rPr lang="en-US" sz="2000" dirty="0" err="1">
                <a:solidFill>
                  <a:srgbClr val="0070C0"/>
                </a:solidFill>
              </a:rPr>
              <a:t>ew</a:t>
            </a:r>
            <a:r>
              <a:rPr lang="en-US" sz="2000" dirty="0">
                <a:solidFill>
                  <a:srgbClr val="0070C0"/>
                </a:solidFill>
              </a:rPr>
              <a:t> </a:t>
            </a:r>
            <a:r>
              <a:rPr lang="hr-HR" sz="2000" dirty="0">
                <a:solidFill>
                  <a:srgbClr val="0070C0"/>
                </a:solidFill>
              </a:rPr>
              <a:t>r</a:t>
            </a:r>
            <a:r>
              <a:rPr lang="en-US" sz="2000" dirty="0" err="1">
                <a:solidFill>
                  <a:srgbClr val="0070C0"/>
                </a:solidFill>
              </a:rPr>
              <a:t>elease</a:t>
            </a:r>
            <a:r>
              <a:rPr lang="en-US" sz="2000" dirty="0">
                <a:solidFill>
                  <a:srgbClr val="0070C0"/>
                </a:solidFill>
              </a:rPr>
              <a:t> of the </a:t>
            </a:r>
            <a:r>
              <a:rPr lang="hr-HR" sz="2000" dirty="0">
                <a:solidFill>
                  <a:srgbClr val="0070C0"/>
                </a:solidFill>
              </a:rPr>
              <a:t>s</a:t>
            </a:r>
            <a:r>
              <a:rPr lang="en-US" sz="2000" dirty="0" err="1">
                <a:solidFill>
                  <a:srgbClr val="0070C0"/>
                </a:solidFill>
              </a:rPr>
              <a:t>tandard</a:t>
            </a:r>
            <a:r>
              <a:rPr lang="en-US" sz="2000" dirty="0">
                <a:solidFill>
                  <a:srgbClr val="0070C0"/>
                </a:solidFill>
              </a:rPr>
              <a:t> is</a:t>
            </a:r>
            <a:r>
              <a:rPr lang="pl-PL" sz="2000" dirty="0">
                <a:solidFill>
                  <a:srgbClr val="0070C0"/>
                </a:solidFill>
              </a:rPr>
              <a:t>:</a:t>
            </a:r>
          </a:p>
          <a:p>
            <a:pPr marL="0" lvl="1">
              <a:spcBef>
                <a:spcPct val="20000"/>
              </a:spcBef>
            </a:pPr>
            <a:endParaRPr lang="pl-PL" sz="2000" dirty="0">
              <a:solidFill>
                <a:srgbClr val="0070C0"/>
              </a:solidFill>
            </a:endParaRPr>
          </a:p>
          <a:p>
            <a:pPr marL="342900" lvl="1" indent="-342900">
              <a:spcBef>
                <a:spcPct val="20000"/>
              </a:spcBef>
              <a:buFontTx/>
              <a:buChar char="-"/>
            </a:pPr>
            <a:r>
              <a:rPr lang="en-US" sz="2000" dirty="0">
                <a:solidFill>
                  <a:srgbClr val="0070C0"/>
                </a:solidFill>
              </a:rPr>
              <a:t>application of management system (given the possibility of a management system</a:t>
            </a:r>
            <a:r>
              <a:rPr lang="hr-HR" sz="2000" dirty="0">
                <a:solidFill>
                  <a:srgbClr val="0070C0"/>
                </a:solidFill>
              </a:rPr>
              <a:t> </a:t>
            </a:r>
            <a:r>
              <a:rPr lang="en-US" sz="2000" dirty="0">
                <a:solidFill>
                  <a:srgbClr val="0070C0"/>
                </a:solidFill>
              </a:rPr>
              <a:t>build on</a:t>
            </a:r>
            <a:r>
              <a:rPr lang="hr-HR" sz="2000" dirty="0">
                <a:solidFill>
                  <a:srgbClr val="0070C0"/>
                </a:solidFill>
              </a:rPr>
              <a:t> </a:t>
            </a:r>
            <a:r>
              <a:rPr lang="pl-PL" sz="2000" dirty="0">
                <a:solidFill>
                  <a:srgbClr val="0070C0"/>
                </a:solidFill>
              </a:rPr>
              <a:t>ISO 9001)</a:t>
            </a:r>
          </a:p>
          <a:p>
            <a:pPr marL="342900" lvl="1" indent="-342900">
              <a:spcBef>
                <a:spcPct val="20000"/>
              </a:spcBef>
              <a:buFontTx/>
              <a:buChar char="-"/>
            </a:pPr>
            <a:r>
              <a:rPr lang="pl-PL" sz="2000" dirty="0">
                <a:solidFill>
                  <a:srgbClr val="0070C0"/>
                </a:solidFill>
              </a:rPr>
              <a:t>less documentation requirements</a:t>
            </a:r>
          </a:p>
          <a:p>
            <a:pPr marL="342900" lvl="1" indent="-342900">
              <a:spcBef>
                <a:spcPct val="20000"/>
              </a:spcBef>
              <a:buFontTx/>
              <a:buChar char="-"/>
            </a:pPr>
            <a:r>
              <a:rPr lang="en-US" sz="2000" dirty="0">
                <a:solidFill>
                  <a:srgbClr val="0070C0"/>
                </a:solidFill>
              </a:rPr>
              <a:t>no application of preventive actions is required, this is covered by </a:t>
            </a:r>
            <a:r>
              <a:rPr lang="hr-HR" sz="2000" dirty="0" err="1">
                <a:solidFill>
                  <a:srgbClr val="0070C0"/>
                </a:solidFill>
              </a:rPr>
              <a:t>risk</a:t>
            </a:r>
            <a:r>
              <a:rPr lang="hr-HR" sz="2000" dirty="0">
                <a:solidFill>
                  <a:srgbClr val="0070C0"/>
                </a:solidFill>
              </a:rPr>
              <a:t> </a:t>
            </a:r>
            <a:r>
              <a:rPr lang="en-US" sz="2000" dirty="0">
                <a:solidFill>
                  <a:srgbClr val="0070C0"/>
                </a:solidFill>
              </a:rPr>
              <a:t>management</a:t>
            </a: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059300696"/>
      </p:ext>
    </p:extLst>
  </p:cSld>
  <p:clrMapOvr>
    <a:masterClrMapping/>
  </p:clrMapOvr>
  <p:transition spd="med">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339650"/>
          </a:xfrm>
          <a:prstGeom prst="rect">
            <a:avLst/>
          </a:prstGeom>
        </p:spPr>
        <p:txBody>
          <a:bodyPr wrap="square">
            <a:spAutoFit/>
          </a:bodyPr>
          <a:lstStyle/>
          <a:p>
            <a:pPr marL="0" lvl="1">
              <a:spcBef>
                <a:spcPct val="20000"/>
              </a:spcBef>
            </a:pPr>
            <a:r>
              <a:rPr lang="hr-BA" sz="2400" b="1" dirty="0">
                <a:solidFill>
                  <a:srgbClr val="1F497D"/>
                </a:solidFill>
              </a:rPr>
              <a:t>SHORT OVERVIEW ON NEW EDITION ISO/IEC 17025:2017</a:t>
            </a:r>
          </a:p>
          <a:p>
            <a:pPr marL="0" lvl="1">
              <a:spcBef>
                <a:spcPct val="20000"/>
              </a:spcBef>
            </a:pPr>
            <a:endParaRPr lang="pl-PL" sz="2000" b="1" dirty="0">
              <a:solidFill>
                <a:srgbClr val="0070C0"/>
              </a:solidFill>
            </a:endParaRPr>
          </a:p>
          <a:p>
            <a:pPr marL="0" lvl="1">
              <a:spcBef>
                <a:spcPct val="20000"/>
              </a:spcBef>
            </a:pPr>
            <a:r>
              <a:rPr lang="pl-PL" sz="2000" b="1" dirty="0">
                <a:solidFill>
                  <a:srgbClr val="0070C0"/>
                </a:solidFill>
              </a:rPr>
              <a:t>Transfer to a new edition</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At present laboratories are accredited according to</a:t>
            </a:r>
            <a:r>
              <a:rPr lang="hr-HR" sz="2000" dirty="0">
                <a:solidFill>
                  <a:srgbClr val="0070C0"/>
                </a:solidFill>
              </a:rPr>
              <a:t> </a:t>
            </a:r>
            <a:r>
              <a:rPr lang="pl-PL" sz="2000" dirty="0">
                <a:solidFill>
                  <a:srgbClr val="0070C0"/>
                </a:solidFill>
              </a:rPr>
              <a:t>HRN EN ISO/IEC 17025:2007 (ISO/IEC 17025:2005).</a:t>
            </a:r>
          </a:p>
          <a:p>
            <a:pPr marL="0" lvl="1">
              <a:spcBef>
                <a:spcPct val="20000"/>
              </a:spcBef>
            </a:pPr>
            <a:endParaRPr lang="pl-PL" sz="2000" dirty="0">
              <a:solidFill>
                <a:srgbClr val="0070C0"/>
              </a:solidFill>
            </a:endParaRPr>
          </a:p>
          <a:p>
            <a:pPr marL="0" lvl="1">
              <a:spcBef>
                <a:spcPct val="20000"/>
              </a:spcBef>
            </a:pPr>
            <a:r>
              <a:rPr lang="hr-HR" sz="2000" dirty="0">
                <a:solidFill>
                  <a:srgbClr val="0070C0"/>
                </a:solidFill>
              </a:rPr>
              <a:t>N</a:t>
            </a:r>
            <a:r>
              <a:rPr lang="en-US" sz="2000" dirty="0" err="1">
                <a:solidFill>
                  <a:srgbClr val="0070C0"/>
                </a:solidFill>
              </a:rPr>
              <a:t>ew</a:t>
            </a:r>
            <a:r>
              <a:rPr lang="en-US" sz="2000" dirty="0">
                <a:solidFill>
                  <a:srgbClr val="0070C0"/>
                </a:solidFill>
              </a:rPr>
              <a:t> standard was published on December 1, 2017, and from that moment </a:t>
            </a:r>
            <a:r>
              <a:rPr lang="hr-HR" sz="2000" dirty="0" err="1">
                <a:solidFill>
                  <a:srgbClr val="0070C0"/>
                </a:solidFill>
              </a:rPr>
              <a:t>initiates</a:t>
            </a:r>
            <a:r>
              <a:rPr lang="hr-HR" sz="2000" dirty="0">
                <a:solidFill>
                  <a:srgbClr val="0070C0"/>
                </a:solidFill>
              </a:rPr>
              <a:t> </a:t>
            </a:r>
            <a:r>
              <a:rPr lang="hr-HR" sz="2000" dirty="0" err="1">
                <a:solidFill>
                  <a:srgbClr val="0070C0"/>
                </a:solidFill>
              </a:rPr>
              <a:t>the</a:t>
            </a:r>
            <a:r>
              <a:rPr lang="hr-HR" sz="2000" dirty="0">
                <a:solidFill>
                  <a:srgbClr val="0070C0"/>
                </a:solidFill>
              </a:rPr>
              <a:t> THREE-YEAR PERIOD </a:t>
            </a:r>
            <a:r>
              <a:rPr lang="en-US" sz="2000" dirty="0">
                <a:solidFill>
                  <a:srgbClr val="0070C0"/>
                </a:solidFill>
              </a:rPr>
              <a:t>o</a:t>
            </a:r>
            <a:r>
              <a:rPr lang="hr-HR" sz="2000" dirty="0">
                <a:solidFill>
                  <a:srgbClr val="0070C0"/>
                </a:solidFill>
              </a:rPr>
              <a:t>f </a:t>
            </a:r>
            <a:r>
              <a:rPr lang="hr-HR" sz="2000" dirty="0" err="1">
                <a:solidFill>
                  <a:srgbClr val="0070C0"/>
                </a:solidFill>
              </a:rPr>
              <a:t>transferring</a:t>
            </a:r>
            <a:r>
              <a:rPr lang="hr-HR" sz="2000" dirty="0">
                <a:solidFill>
                  <a:srgbClr val="0070C0"/>
                </a:solidFill>
              </a:rPr>
              <a:t> to </a:t>
            </a:r>
            <a:r>
              <a:rPr lang="hr-HR" sz="2000" dirty="0" err="1">
                <a:solidFill>
                  <a:srgbClr val="0070C0"/>
                </a:solidFill>
              </a:rPr>
              <a:t>anew</a:t>
            </a:r>
            <a:r>
              <a:rPr lang="hr-HR" sz="2000" dirty="0">
                <a:solidFill>
                  <a:srgbClr val="0070C0"/>
                </a:solidFill>
              </a:rPr>
              <a:t> </a:t>
            </a:r>
            <a:r>
              <a:rPr lang="hr-HR" sz="2000" dirty="0" err="1">
                <a:solidFill>
                  <a:srgbClr val="0070C0"/>
                </a:solidFill>
              </a:rPr>
              <a:t>edition</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Until 1.12.2020. all accredited laboratories will have to align with the new release</a:t>
            </a:r>
            <a:r>
              <a:rPr lang="hr-HR" sz="2000" dirty="0">
                <a:solidFill>
                  <a:srgbClr val="0070C0"/>
                </a:solidFill>
              </a:rPr>
              <a:t> </a:t>
            </a:r>
            <a:r>
              <a:rPr lang="en-US" sz="2000" dirty="0">
                <a:solidFill>
                  <a:srgbClr val="0070C0"/>
                </a:solidFill>
              </a:rPr>
              <a:t>standard, ISO/IEC 17025: 2017, or their accreditations cease to be valid</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191660601"/>
      </p:ext>
    </p:extLst>
  </p:cSld>
  <p:clrMapOvr>
    <a:masterClrMapping/>
  </p:clrMapOvr>
  <p:transition spd="med">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785652"/>
          </a:xfrm>
          <a:prstGeom prst="rect">
            <a:avLst/>
          </a:prstGeom>
        </p:spPr>
        <p:txBody>
          <a:bodyPr wrap="square">
            <a:spAutoFit/>
          </a:bodyPr>
          <a:lstStyle/>
          <a:p>
            <a:pPr marL="0" lvl="1">
              <a:spcBef>
                <a:spcPct val="20000"/>
              </a:spcBef>
            </a:pPr>
            <a:r>
              <a:rPr lang="hr-BA" sz="2400" b="1" dirty="0">
                <a:solidFill>
                  <a:srgbClr val="1F497D"/>
                </a:solidFill>
              </a:rPr>
              <a:t>REFERENCE METHODS</a:t>
            </a:r>
          </a:p>
          <a:p>
            <a:pPr marL="0" lvl="1">
              <a:spcBef>
                <a:spcPct val="20000"/>
              </a:spcBef>
            </a:pPr>
            <a:endParaRPr lang="pl-PL" sz="1000" b="1" dirty="0">
              <a:solidFill>
                <a:srgbClr val="0070C0"/>
              </a:solidFill>
            </a:endParaRPr>
          </a:p>
          <a:p>
            <a:pPr marL="0" lvl="1">
              <a:spcBef>
                <a:spcPct val="20000"/>
              </a:spcBef>
            </a:pPr>
            <a:r>
              <a:rPr lang="en-US" sz="2000" dirty="0">
                <a:solidFill>
                  <a:srgbClr val="0070C0"/>
                </a:solidFill>
              </a:rPr>
              <a:t>Reference measurement methods for determining the concentration of</a:t>
            </a:r>
            <a:r>
              <a:rPr lang="hr-HR" sz="2000" dirty="0">
                <a:solidFill>
                  <a:srgbClr val="0070C0"/>
                </a:solidFill>
              </a:rPr>
              <a:t> </a:t>
            </a:r>
            <a:r>
              <a:rPr lang="pl-PL" sz="2000" dirty="0">
                <a:solidFill>
                  <a:srgbClr val="0070C0"/>
                </a:solidFill>
              </a:rPr>
              <a:t>SO</a:t>
            </a:r>
            <a:r>
              <a:rPr lang="pl-PL" sz="1600" dirty="0">
                <a:solidFill>
                  <a:srgbClr val="0070C0"/>
                </a:solidFill>
              </a:rPr>
              <a:t>2</a:t>
            </a:r>
            <a:r>
              <a:rPr lang="pl-PL" sz="2000" dirty="0">
                <a:solidFill>
                  <a:srgbClr val="0070C0"/>
                </a:solidFill>
              </a:rPr>
              <a:t>, NO</a:t>
            </a:r>
            <a:r>
              <a:rPr lang="pl-PL" sz="1600" dirty="0">
                <a:solidFill>
                  <a:srgbClr val="0070C0"/>
                </a:solidFill>
              </a:rPr>
              <a:t>2</a:t>
            </a:r>
            <a:r>
              <a:rPr lang="pl-PL" sz="2000" dirty="0">
                <a:solidFill>
                  <a:srgbClr val="0070C0"/>
                </a:solidFill>
              </a:rPr>
              <a:t>, CO, O</a:t>
            </a:r>
            <a:r>
              <a:rPr lang="pl-PL" sz="1600" dirty="0">
                <a:solidFill>
                  <a:srgbClr val="0070C0"/>
                </a:solidFill>
              </a:rPr>
              <a:t>3</a:t>
            </a:r>
            <a:r>
              <a:rPr lang="pl-PL" sz="2000" dirty="0">
                <a:solidFill>
                  <a:srgbClr val="0070C0"/>
                </a:solidFill>
              </a:rPr>
              <a:t>, benzene, PM</a:t>
            </a:r>
            <a:r>
              <a:rPr lang="pl-PL" sz="1600" dirty="0">
                <a:solidFill>
                  <a:srgbClr val="0070C0"/>
                </a:solidFill>
              </a:rPr>
              <a:t>10</a:t>
            </a:r>
            <a:r>
              <a:rPr lang="pl-PL" sz="2000" dirty="0">
                <a:solidFill>
                  <a:srgbClr val="0070C0"/>
                </a:solidFill>
              </a:rPr>
              <a:t>, PM</a:t>
            </a:r>
            <a:r>
              <a:rPr lang="pl-PL" sz="1600" dirty="0">
                <a:solidFill>
                  <a:srgbClr val="0070C0"/>
                </a:solidFill>
              </a:rPr>
              <a:t>2.5 </a:t>
            </a:r>
            <a:r>
              <a:rPr lang="en-US" sz="2000" dirty="0">
                <a:solidFill>
                  <a:srgbClr val="0070C0"/>
                </a:solidFill>
              </a:rPr>
              <a:t>and total gaseous mercury are defined in the</a:t>
            </a:r>
            <a:r>
              <a:rPr lang="hr-HR" sz="2000" dirty="0">
                <a:solidFill>
                  <a:srgbClr val="0070C0"/>
                </a:solidFill>
              </a:rPr>
              <a:t> </a:t>
            </a:r>
            <a:r>
              <a:rPr lang="en-US" sz="2000" dirty="0">
                <a:solidFill>
                  <a:srgbClr val="0070C0"/>
                </a:solidFill>
              </a:rPr>
              <a:t>Ordinance on the Air Quality Monitoring (OG 3/13), Annex 7 (Methods of Measurement), Part I</a:t>
            </a:r>
            <a:r>
              <a:rPr lang="hr-HR" sz="2000" dirty="0">
                <a:solidFill>
                  <a:srgbClr val="0070C0"/>
                </a:solidFill>
              </a:rPr>
              <a:t>, </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graphicFrame>
        <p:nvGraphicFramePr>
          <p:cNvPr id="3" name="Tablica 2"/>
          <p:cNvGraphicFramePr>
            <a:graphicFrameLocks noGrp="1"/>
          </p:cNvGraphicFramePr>
          <p:nvPr>
            <p:extLst>
              <p:ext uri="{D42A27DB-BD31-4B8C-83A1-F6EECF244321}">
                <p14:modId xmlns:p14="http://schemas.microsoft.com/office/powerpoint/2010/main" val="236332591"/>
              </p:ext>
            </p:extLst>
          </p:nvPr>
        </p:nvGraphicFramePr>
        <p:xfrm>
          <a:off x="61546" y="3059721"/>
          <a:ext cx="8613224" cy="3311330"/>
        </p:xfrm>
        <a:graphic>
          <a:graphicData uri="http://schemas.openxmlformats.org/drawingml/2006/table">
            <a:tbl>
              <a:tblPr/>
              <a:tblGrid>
                <a:gridCol w="1407743">
                  <a:extLst>
                    <a:ext uri="{9D8B030D-6E8A-4147-A177-3AD203B41FA5}">
                      <a16:colId xmlns:a16="http://schemas.microsoft.com/office/drawing/2014/main" val="1850893366"/>
                    </a:ext>
                  </a:extLst>
                </a:gridCol>
                <a:gridCol w="2250215">
                  <a:extLst>
                    <a:ext uri="{9D8B030D-6E8A-4147-A177-3AD203B41FA5}">
                      <a16:colId xmlns:a16="http://schemas.microsoft.com/office/drawing/2014/main" val="699875187"/>
                    </a:ext>
                  </a:extLst>
                </a:gridCol>
                <a:gridCol w="4955266">
                  <a:extLst>
                    <a:ext uri="{9D8B030D-6E8A-4147-A177-3AD203B41FA5}">
                      <a16:colId xmlns:a16="http://schemas.microsoft.com/office/drawing/2014/main" val="1020008657"/>
                    </a:ext>
                  </a:extLst>
                </a:gridCol>
              </a:tblGrid>
              <a:tr h="644543">
                <a:tc>
                  <a:txBody>
                    <a:bodyPr/>
                    <a:lstStyle/>
                    <a:p>
                      <a:pPr algn="ctr"/>
                      <a:r>
                        <a:rPr lang="hr-HR" sz="1400" b="1" i="1" dirty="0" err="1"/>
                        <a:t>Pollutant</a:t>
                      </a:r>
                      <a:endParaRPr lang="hr-HR" sz="1400" b="1" i="1" dirty="0"/>
                    </a:p>
                  </a:txBody>
                  <a:tcPr marL="22186" marR="22186" marT="11093" marB="11093" anchor="ctr">
                    <a:lnL>
                      <a:noFill/>
                    </a:lnL>
                    <a:lnR>
                      <a:noFill/>
                    </a:lnR>
                    <a:lnT>
                      <a:noFill/>
                    </a:lnT>
                    <a:lnB>
                      <a:noFill/>
                    </a:lnB>
                  </a:tcPr>
                </a:tc>
                <a:tc>
                  <a:txBody>
                    <a:bodyPr/>
                    <a:lstStyle/>
                    <a:p>
                      <a:pPr algn="ctr"/>
                      <a:r>
                        <a:rPr lang="hr-HR" sz="1400" b="1" i="1" dirty="0"/>
                        <a:t>P</a:t>
                      </a:r>
                      <a:r>
                        <a:rPr lang="en-US" sz="1400" b="1" i="1" dirty="0" err="1"/>
                        <a:t>rinciple</a:t>
                      </a:r>
                      <a:r>
                        <a:rPr lang="en-US" sz="1400" b="1" i="1" dirty="0"/>
                        <a:t> of measurement/analytical</a:t>
                      </a:r>
                    </a:p>
                    <a:p>
                      <a:pPr algn="ctr"/>
                      <a:r>
                        <a:rPr lang="en-US" sz="1400" b="1" i="1" dirty="0"/>
                        <a:t>method</a:t>
                      </a:r>
                      <a:endParaRPr lang="hr-HR" sz="1400" b="1" i="1" dirty="0"/>
                    </a:p>
                  </a:txBody>
                  <a:tcPr marL="22186" marR="22186" marT="11093" marB="11093" anchor="ctr">
                    <a:lnL>
                      <a:noFill/>
                    </a:lnL>
                    <a:lnR>
                      <a:noFill/>
                    </a:lnR>
                    <a:lnT>
                      <a:noFill/>
                    </a:lnT>
                    <a:lnB>
                      <a:noFill/>
                    </a:lnB>
                  </a:tcPr>
                </a:tc>
                <a:tc>
                  <a:txBody>
                    <a:bodyPr/>
                    <a:lstStyle/>
                    <a:p>
                      <a:pPr algn="ctr"/>
                      <a:r>
                        <a:rPr lang="hr-HR" sz="1400" b="1" i="1" dirty="0" err="1"/>
                        <a:t>Method</a:t>
                      </a:r>
                      <a:r>
                        <a:rPr lang="hr-HR" sz="1400" b="1" i="1" dirty="0"/>
                        <a:t> </a:t>
                      </a:r>
                      <a:r>
                        <a:rPr lang="hr-HR" sz="1400" b="1" i="1" dirty="0" err="1"/>
                        <a:t>of</a:t>
                      </a:r>
                      <a:r>
                        <a:rPr lang="hr-HR" sz="1400" b="1" i="1" dirty="0"/>
                        <a:t> </a:t>
                      </a:r>
                      <a:r>
                        <a:rPr lang="hr-HR" sz="1400" b="1" i="1" dirty="0" err="1"/>
                        <a:t>measurement</a:t>
                      </a:r>
                      <a:endParaRPr lang="hr-HR" sz="1400" b="1" i="1" dirty="0"/>
                    </a:p>
                  </a:txBody>
                  <a:tcPr marL="22186" marR="22186" marT="11093" marB="11093" anchor="ctr">
                    <a:lnL>
                      <a:noFill/>
                    </a:lnL>
                    <a:lnR>
                      <a:noFill/>
                    </a:lnR>
                    <a:lnT>
                      <a:noFill/>
                    </a:lnT>
                    <a:lnB>
                      <a:noFill/>
                    </a:lnB>
                  </a:tcPr>
                </a:tc>
                <a:extLst>
                  <a:ext uri="{0D108BD9-81ED-4DB2-BD59-A6C34878D82A}">
                    <a16:rowId xmlns:a16="http://schemas.microsoft.com/office/drawing/2014/main" val="1010849515"/>
                  </a:ext>
                </a:extLst>
              </a:tr>
              <a:tr h="644543">
                <a:tc>
                  <a:txBody>
                    <a:bodyPr/>
                    <a:lstStyle/>
                    <a:p>
                      <a:r>
                        <a:rPr lang="hr-HR" sz="1400" b="1" dirty="0"/>
                        <a:t>SO</a:t>
                      </a:r>
                      <a:r>
                        <a:rPr lang="hr-HR" sz="1400" b="1" baseline="-25000" dirty="0"/>
                        <a:t>2</a:t>
                      </a:r>
                      <a:endParaRPr lang="hr-HR" sz="1400" b="1" dirty="0"/>
                    </a:p>
                  </a:txBody>
                  <a:tcPr marL="22186" marR="22186" marT="11093" marB="11093" anchor="ctr">
                    <a:lnL>
                      <a:noFill/>
                    </a:lnL>
                    <a:lnR>
                      <a:noFill/>
                    </a:lnR>
                    <a:lnT>
                      <a:noFill/>
                    </a:lnT>
                    <a:lnB>
                      <a:noFill/>
                    </a:lnB>
                  </a:tcPr>
                </a:tc>
                <a:tc>
                  <a:txBody>
                    <a:bodyPr/>
                    <a:lstStyle/>
                    <a:p>
                      <a:r>
                        <a:rPr lang="hr-HR" sz="1400" dirty="0"/>
                        <a:t>UV </a:t>
                      </a:r>
                      <a:r>
                        <a:rPr lang="hr-HR" sz="1400" dirty="0" err="1"/>
                        <a:t>fluorescence</a:t>
                      </a:r>
                      <a:r>
                        <a:rPr lang="hr-HR" sz="1400" dirty="0"/>
                        <a:t> </a:t>
                      </a:r>
                    </a:p>
                  </a:txBody>
                  <a:tcPr marL="22186" marR="22186" marT="11093" marB="11093" anchor="ctr">
                    <a:lnL>
                      <a:noFill/>
                    </a:lnL>
                    <a:lnR>
                      <a:noFill/>
                    </a:lnR>
                    <a:lnT>
                      <a:noFill/>
                    </a:lnT>
                    <a:lnB>
                      <a:noFill/>
                    </a:lnB>
                  </a:tcPr>
                </a:tc>
                <a:tc>
                  <a:txBody>
                    <a:bodyPr/>
                    <a:lstStyle/>
                    <a:p>
                      <a:r>
                        <a:rPr lang="hr-HR" sz="1400" b="1" dirty="0"/>
                        <a:t>HRN EN 14212:2012 </a:t>
                      </a:r>
                      <a:r>
                        <a:rPr lang="hr-HR" sz="1400" dirty="0"/>
                        <a:t>– </a:t>
                      </a:r>
                      <a:r>
                        <a:rPr lang="en-US" sz="1400" dirty="0"/>
                        <a:t>Standard method for the measurement of the concentration of </a:t>
                      </a:r>
                      <a:r>
                        <a:rPr lang="en-US" sz="1400" dirty="0" err="1"/>
                        <a:t>sulphur</a:t>
                      </a:r>
                      <a:r>
                        <a:rPr lang="en-US" sz="1400" dirty="0"/>
                        <a:t> dioxide by ultraviolet fluorescence</a:t>
                      </a:r>
                      <a:endParaRPr lang="hr-HR" sz="1400" dirty="0"/>
                    </a:p>
                    <a:p>
                      <a:r>
                        <a:rPr lang="hr-HR" sz="1400" dirty="0"/>
                        <a:t>(EN 14212:2012)</a:t>
                      </a:r>
                    </a:p>
                  </a:txBody>
                  <a:tcPr marL="22186" marR="22186" marT="11093" marB="11093" anchor="ctr">
                    <a:lnL>
                      <a:noFill/>
                    </a:lnL>
                    <a:lnR>
                      <a:noFill/>
                    </a:lnR>
                    <a:lnT>
                      <a:noFill/>
                    </a:lnT>
                    <a:lnB>
                      <a:noFill/>
                    </a:lnB>
                  </a:tcPr>
                </a:tc>
                <a:extLst>
                  <a:ext uri="{0D108BD9-81ED-4DB2-BD59-A6C34878D82A}">
                    <a16:rowId xmlns:a16="http://schemas.microsoft.com/office/drawing/2014/main" val="2143990984"/>
                  </a:ext>
                </a:extLst>
              </a:tr>
              <a:tr h="644543">
                <a:tc>
                  <a:txBody>
                    <a:bodyPr/>
                    <a:lstStyle/>
                    <a:p>
                      <a:r>
                        <a:rPr lang="hr-HR" sz="1400" b="1" dirty="0"/>
                        <a:t>NO/NO</a:t>
                      </a:r>
                      <a:r>
                        <a:rPr lang="hr-HR" sz="1400" b="1" baseline="-25000" dirty="0"/>
                        <a:t>2</a:t>
                      </a:r>
                      <a:endParaRPr lang="hr-HR" sz="1400" b="1" dirty="0"/>
                    </a:p>
                  </a:txBody>
                  <a:tcPr marL="22186" marR="22186" marT="11093" marB="11093" anchor="ctr">
                    <a:lnL>
                      <a:noFill/>
                    </a:lnL>
                    <a:lnR>
                      <a:noFill/>
                    </a:lnR>
                    <a:lnT>
                      <a:noFill/>
                    </a:lnT>
                    <a:lnB>
                      <a:noFill/>
                    </a:lnB>
                  </a:tcPr>
                </a:tc>
                <a:tc>
                  <a:txBody>
                    <a:bodyPr/>
                    <a:lstStyle/>
                    <a:p>
                      <a:r>
                        <a:rPr lang="hr-HR" sz="1400" dirty="0"/>
                        <a:t>C</a:t>
                      </a:r>
                      <a:r>
                        <a:rPr lang="en-US" sz="1400" dirty="0" err="1"/>
                        <a:t>hemiluminescence</a:t>
                      </a:r>
                      <a:r>
                        <a:rPr lang="hr-HR" sz="1400" dirty="0"/>
                        <a:t> </a:t>
                      </a:r>
                    </a:p>
                  </a:txBody>
                  <a:tcPr marL="22186" marR="22186" marT="11093" marB="11093" anchor="ctr">
                    <a:lnL>
                      <a:noFill/>
                    </a:lnL>
                    <a:lnR>
                      <a:noFill/>
                    </a:lnR>
                    <a:lnT>
                      <a:noFill/>
                    </a:lnT>
                    <a:lnB>
                      <a:noFill/>
                    </a:lnB>
                  </a:tcPr>
                </a:tc>
                <a:tc>
                  <a:txBody>
                    <a:bodyPr/>
                    <a:lstStyle/>
                    <a:p>
                      <a:r>
                        <a:rPr lang="hr-HR" sz="1400" b="1" dirty="0"/>
                        <a:t>HRN EN 14211:2012 </a:t>
                      </a:r>
                      <a:r>
                        <a:rPr lang="hr-HR" sz="1400" dirty="0"/>
                        <a:t>– </a:t>
                      </a:r>
                      <a:r>
                        <a:rPr lang="en-US" sz="1400" dirty="0"/>
                        <a:t>Standard method for the measurement of the concentration of nitrogen dioxide and nitrogen monoxide by </a:t>
                      </a:r>
                      <a:r>
                        <a:rPr lang="en-US" sz="1400" dirty="0" err="1"/>
                        <a:t>chemiluminescence</a:t>
                      </a:r>
                      <a:r>
                        <a:rPr lang="hr-HR" sz="1400" dirty="0"/>
                        <a:t>  (EN 14211:2012)</a:t>
                      </a:r>
                    </a:p>
                  </a:txBody>
                  <a:tcPr marL="22186" marR="22186" marT="11093" marB="11093" anchor="ctr">
                    <a:lnL>
                      <a:noFill/>
                    </a:lnL>
                    <a:lnR>
                      <a:noFill/>
                    </a:lnR>
                    <a:lnT>
                      <a:noFill/>
                    </a:lnT>
                    <a:lnB>
                      <a:noFill/>
                    </a:lnB>
                  </a:tcPr>
                </a:tc>
                <a:extLst>
                  <a:ext uri="{0D108BD9-81ED-4DB2-BD59-A6C34878D82A}">
                    <a16:rowId xmlns:a16="http://schemas.microsoft.com/office/drawing/2014/main" val="1799506975"/>
                  </a:ext>
                </a:extLst>
              </a:tr>
              <a:tr h="644543">
                <a:tc>
                  <a:txBody>
                    <a:bodyPr/>
                    <a:lstStyle/>
                    <a:p>
                      <a:r>
                        <a:rPr lang="hr-HR" sz="1400" b="1" dirty="0"/>
                        <a:t>CO</a:t>
                      </a:r>
                    </a:p>
                  </a:txBody>
                  <a:tcPr marL="22186" marR="22186" marT="11093" marB="11093" anchor="ctr">
                    <a:lnL>
                      <a:noFill/>
                    </a:lnL>
                    <a:lnR>
                      <a:noFill/>
                    </a:lnR>
                    <a:lnT>
                      <a:noFill/>
                    </a:lnT>
                    <a:lnB>
                      <a:noFill/>
                    </a:lnB>
                  </a:tcPr>
                </a:tc>
                <a:tc>
                  <a:txBody>
                    <a:bodyPr/>
                    <a:lstStyle/>
                    <a:p>
                      <a:r>
                        <a:rPr lang="hr-HR" sz="1400" dirty="0"/>
                        <a:t>IR </a:t>
                      </a:r>
                      <a:r>
                        <a:rPr lang="en-US" sz="1400" dirty="0"/>
                        <a:t>spectroscopy</a:t>
                      </a:r>
                      <a:r>
                        <a:rPr lang="hr-HR" sz="1400" dirty="0"/>
                        <a:t> </a:t>
                      </a:r>
                    </a:p>
                  </a:txBody>
                  <a:tcPr marL="22186" marR="22186" marT="11093" marB="11093" anchor="ctr">
                    <a:lnL>
                      <a:noFill/>
                    </a:lnL>
                    <a:lnR>
                      <a:noFill/>
                    </a:lnR>
                    <a:lnT>
                      <a:noFill/>
                    </a:lnT>
                    <a:lnB>
                      <a:noFill/>
                    </a:lnB>
                  </a:tcPr>
                </a:tc>
                <a:tc>
                  <a:txBody>
                    <a:bodyPr/>
                    <a:lstStyle/>
                    <a:p>
                      <a:r>
                        <a:rPr lang="hr-HR" sz="1400" b="1" dirty="0"/>
                        <a:t>HRN EN 14626:2012 </a:t>
                      </a:r>
                      <a:r>
                        <a:rPr lang="hr-HR" sz="1400" dirty="0"/>
                        <a:t>– </a:t>
                      </a:r>
                      <a:r>
                        <a:rPr lang="en-US" sz="1400" dirty="0"/>
                        <a:t>Standard method for the measurement of the concentration of carbon monoxide by non-dispersive infrared spectroscopy</a:t>
                      </a:r>
                      <a:r>
                        <a:rPr lang="hr-HR" sz="1400" dirty="0"/>
                        <a:t> (EN 14626:2011)</a:t>
                      </a:r>
                    </a:p>
                  </a:txBody>
                  <a:tcPr marL="22186" marR="22186" marT="11093" marB="11093" anchor="ctr">
                    <a:lnL>
                      <a:noFill/>
                    </a:lnL>
                    <a:lnR>
                      <a:noFill/>
                    </a:lnR>
                    <a:lnT>
                      <a:noFill/>
                    </a:lnT>
                    <a:lnB>
                      <a:noFill/>
                    </a:lnB>
                  </a:tcPr>
                </a:tc>
                <a:extLst>
                  <a:ext uri="{0D108BD9-81ED-4DB2-BD59-A6C34878D82A}">
                    <a16:rowId xmlns:a16="http://schemas.microsoft.com/office/drawing/2014/main" val="567830095"/>
                  </a:ext>
                </a:extLst>
              </a:tr>
              <a:tr h="644543">
                <a:tc>
                  <a:txBody>
                    <a:bodyPr/>
                    <a:lstStyle/>
                    <a:p>
                      <a:r>
                        <a:rPr lang="hr-HR" sz="1400" b="1" dirty="0"/>
                        <a:t>O</a:t>
                      </a:r>
                      <a:r>
                        <a:rPr lang="hr-HR" sz="1400" b="1" baseline="-25000" dirty="0"/>
                        <a:t>3</a:t>
                      </a:r>
                      <a:endParaRPr lang="hr-HR" sz="1400" b="1" dirty="0"/>
                    </a:p>
                  </a:txBody>
                  <a:tcPr marL="22186" marR="22186" marT="11093" marB="11093" anchor="ctr">
                    <a:lnL>
                      <a:noFill/>
                    </a:lnL>
                    <a:lnR>
                      <a:noFill/>
                    </a:lnR>
                    <a:lnT>
                      <a:noFill/>
                    </a:lnT>
                    <a:lnB>
                      <a:noFill/>
                    </a:lnB>
                  </a:tcPr>
                </a:tc>
                <a:tc>
                  <a:txBody>
                    <a:bodyPr/>
                    <a:lstStyle/>
                    <a:p>
                      <a:r>
                        <a:rPr lang="hr-HR" sz="1400" dirty="0"/>
                        <a:t>UV </a:t>
                      </a:r>
                      <a:r>
                        <a:rPr lang="hr-HR" sz="1400" dirty="0" err="1"/>
                        <a:t>absorption</a:t>
                      </a:r>
                      <a:endParaRPr lang="hr-HR" sz="1400" dirty="0"/>
                    </a:p>
                  </a:txBody>
                  <a:tcPr marL="22186" marR="22186" marT="11093" marB="11093" anchor="ctr">
                    <a:lnL>
                      <a:noFill/>
                    </a:lnL>
                    <a:lnR>
                      <a:noFill/>
                    </a:lnR>
                    <a:lnT>
                      <a:noFill/>
                    </a:lnT>
                    <a:lnB>
                      <a:noFill/>
                    </a:lnB>
                  </a:tcPr>
                </a:tc>
                <a:tc>
                  <a:txBody>
                    <a:bodyPr/>
                    <a:lstStyle/>
                    <a:p>
                      <a:r>
                        <a:rPr lang="hr-HR" sz="1400" b="1" dirty="0"/>
                        <a:t>HRN EN 14625:2012 </a:t>
                      </a:r>
                      <a:r>
                        <a:rPr lang="hr-HR" sz="1400" dirty="0"/>
                        <a:t>– </a:t>
                      </a:r>
                      <a:r>
                        <a:rPr lang="en-US" sz="1400" dirty="0"/>
                        <a:t>Standard method for the measurement of the concentration of ozone by ultraviolet photometry </a:t>
                      </a:r>
                      <a:r>
                        <a:rPr lang="hr-HR" sz="1400" dirty="0"/>
                        <a:t>(EN 14625:2012)</a:t>
                      </a:r>
                    </a:p>
                  </a:txBody>
                  <a:tcPr marL="22186" marR="22186" marT="11093" marB="11093" anchor="ctr">
                    <a:lnL>
                      <a:noFill/>
                    </a:lnL>
                    <a:lnR>
                      <a:noFill/>
                    </a:lnR>
                    <a:lnT>
                      <a:noFill/>
                    </a:lnT>
                    <a:lnB>
                      <a:noFill/>
                    </a:lnB>
                  </a:tcPr>
                </a:tc>
                <a:extLst>
                  <a:ext uri="{0D108BD9-81ED-4DB2-BD59-A6C34878D82A}">
                    <a16:rowId xmlns:a16="http://schemas.microsoft.com/office/drawing/2014/main" val="2728794014"/>
                  </a:ext>
                </a:extLst>
              </a:tr>
            </a:tbl>
          </a:graphicData>
        </a:graphic>
      </p:graphicFrame>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884480885"/>
      </p:ext>
    </p:extLst>
  </p:cSld>
  <p:clrMapOvr>
    <a:masterClrMapping/>
  </p:clrMapOvr>
  <p:transition spd="med">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938992"/>
          </a:xfrm>
          <a:prstGeom prst="rect">
            <a:avLst/>
          </a:prstGeom>
        </p:spPr>
        <p:txBody>
          <a:bodyPr wrap="square">
            <a:spAutoFit/>
          </a:bodyPr>
          <a:lstStyle/>
          <a:p>
            <a:pPr marL="0" lvl="1">
              <a:spcBef>
                <a:spcPct val="20000"/>
              </a:spcBef>
            </a:pPr>
            <a:r>
              <a:rPr lang="hr-BA" sz="2400" b="1" dirty="0">
                <a:solidFill>
                  <a:srgbClr val="1F497D"/>
                </a:solidFill>
              </a:rPr>
              <a:t>REFERENCE METHODS</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graphicFrame>
        <p:nvGraphicFramePr>
          <p:cNvPr id="3" name="Tablica 2"/>
          <p:cNvGraphicFramePr>
            <a:graphicFrameLocks noGrp="1"/>
          </p:cNvGraphicFramePr>
          <p:nvPr>
            <p:extLst>
              <p:ext uri="{D42A27DB-BD31-4B8C-83A1-F6EECF244321}">
                <p14:modId xmlns:p14="http://schemas.microsoft.com/office/powerpoint/2010/main" val="1544585588"/>
              </p:ext>
            </p:extLst>
          </p:nvPr>
        </p:nvGraphicFramePr>
        <p:xfrm>
          <a:off x="467338" y="1777347"/>
          <a:ext cx="8171336" cy="4301585"/>
        </p:xfrm>
        <a:graphic>
          <a:graphicData uri="http://schemas.openxmlformats.org/drawingml/2006/table">
            <a:tbl>
              <a:tblPr/>
              <a:tblGrid>
                <a:gridCol w="1498391">
                  <a:extLst>
                    <a:ext uri="{9D8B030D-6E8A-4147-A177-3AD203B41FA5}">
                      <a16:colId xmlns:a16="http://schemas.microsoft.com/office/drawing/2014/main" val="1850893366"/>
                    </a:ext>
                  </a:extLst>
                </a:gridCol>
                <a:gridCol w="2160039">
                  <a:extLst>
                    <a:ext uri="{9D8B030D-6E8A-4147-A177-3AD203B41FA5}">
                      <a16:colId xmlns:a16="http://schemas.microsoft.com/office/drawing/2014/main" val="699875187"/>
                    </a:ext>
                  </a:extLst>
                </a:gridCol>
                <a:gridCol w="4512906">
                  <a:extLst>
                    <a:ext uri="{9D8B030D-6E8A-4147-A177-3AD203B41FA5}">
                      <a16:colId xmlns:a16="http://schemas.microsoft.com/office/drawing/2014/main" val="1020008657"/>
                    </a:ext>
                  </a:extLst>
                </a:gridCol>
              </a:tblGrid>
              <a:tr h="243284">
                <a:tc>
                  <a:txBody>
                    <a:bodyPr/>
                    <a:lstStyle/>
                    <a:p>
                      <a:pPr algn="ctr"/>
                      <a:r>
                        <a:rPr lang="hr-HR" sz="1400" b="1" i="1" dirty="0" err="1"/>
                        <a:t>Pollutant</a:t>
                      </a:r>
                      <a:endParaRPr lang="hr-HR" sz="1400" b="1" i="1" dirty="0"/>
                    </a:p>
                  </a:txBody>
                  <a:tcPr marL="22186" marR="22186" marT="11093" marB="11093" anchor="ctr">
                    <a:lnL>
                      <a:noFill/>
                    </a:lnL>
                    <a:lnR>
                      <a:noFill/>
                    </a:lnR>
                    <a:lnT>
                      <a:noFill/>
                    </a:lnT>
                    <a:lnB>
                      <a:noFill/>
                    </a:lnB>
                  </a:tcPr>
                </a:tc>
                <a:tc>
                  <a:txBody>
                    <a:bodyPr/>
                    <a:lstStyle/>
                    <a:p>
                      <a:pPr algn="ctr"/>
                      <a:r>
                        <a:rPr lang="hr-HR" sz="1400" b="1" i="1" dirty="0" err="1"/>
                        <a:t>Principle</a:t>
                      </a:r>
                      <a:r>
                        <a:rPr lang="hr-HR" sz="1400" b="1" i="1" dirty="0"/>
                        <a:t> </a:t>
                      </a:r>
                      <a:r>
                        <a:rPr lang="hr-HR" sz="1400" b="1" i="1" dirty="0" err="1"/>
                        <a:t>of</a:t>
                      </a:r>
                      <a:r>
                        <a:rPr lang="hr-HR" sz="1400" b="1" i="1" dirty="0"/>
                        <a:t> </a:t>
                      </a:r>
                      <a:r>
                        <a:rPr lang="hr-HR" sz="1400" b="1" i="1" dirty="0" err="1"/>
                        <a:t>method</a:t>
                      </a:r>
                      <a:endParaRPr lang="hr-HR" sz="1400" b="1" i="1" dirty="0"/>
                    </a:p>
                  </a:txBody>
                  <a:tcPr marL="22186" marR="22186" marT="11093" marB="11093" anchor="ctr">
                    <a:lnL>
                      <a:noFill/>
                    </a:lnL>
                    <a:lnR>
                      <a:noFill/>
                    </a:lnR>
                    <a:lnT>
                      <a:noFill/>
                    </a:lnT>
                    <a:lnB>
                      <a:noFill/>
                    </a:lnB>
                  </a:tcPr>
                </a:tc>
                <a:tc>
                  <a:txBody>
                    <a:bodyPr/>
                    <a:lstStyle/>
                    <a:p>
                      <a:pPr algn="ctr"/>
                      <a:r>
                        <a:rPr lang="hr-HR" sz="1400" b="1" i="1" dirty="0" err="1"/>
                        <a:t>Method</a:t>
                      </a:r>
                      <a:r>
                        <a:rPr lang="hr-HR" sz="1400" b="1" i="1" dirty="0"/>
                        <a:t> </a:t>
                      </a:r>
                      <a:r>
                        <a:rPr lang="hr-HR" sz="1400" b="1" i="1" dirty="0" err="1"/>
                        <a:t>of</a:t>
                      </a:r>
                      <a:r>
                        <a:rPr lang="hr-HR" sz="1400" b="1" i="1" dirty="0"/>
                        <a:t> </a:t>
                      </a:r>
                      <a:r>
                        <a:rPr lang="hr-HR" sz="1400" b="1" i="1" dirty="0" err="1"/>
                        <a:t>measurement</a:t>
                      </a:r>
                      <a:endParaRPr lang="hr-HR" sz="1400" b="1" i="1" dirty="0"/>
                    </a:p>
                  </a:txBody>
                  <a:tcPr marL="22186" marR="22186" marT="11093" marB="11093" anchor="ctr">
                    <a:lnL>
                      <a:noFill/>
                    </a:lnL>
                    <a:lnR>
                      <a:noFill/>
                    </a:lnR>
                    <a:lnT>
                      <a:noFill/>
                    </a:lnT>
                    <a:lnB>
                      <a:noFill/>
                    </a:lnB>
                  </a:tcPr>
                </a:tc>
                <a:extLst>
                  <a:ext uri="{0D108BD9-81ED-4DB2-BD59-A6C34878D82A}">
                    <a16:rowId xmlns:a16="http://schemas.microsoft.com/office/drawing/2014/main" val="1010849515"/>
                  </a:ext>
                </a:extLst>
              </a:tr>
              <a:tr h="2006235">
                <a:tc>
                  <a:txBody>
                    <a:bodyPr/>
                    <a:lstStyle/>
                    <a:p>
                      <a:r>
                        <a:rPr lang="hr-HR" sz="1400" b="1" dirty="0"/>
                        <a:t>Benzene</a:t>
                      </a:r>
                    </a:p>
                  </a:txBody>
                  <a:tcPr marL="22186" marR="22186" marT="11093" marB="11093" anchor="ctr">
                    <a:lnL>
                      <a:noFill/>
                    </a:lnL>
                    <a:lnR>
                      <a:noFill/>
                    </a:lnR>
                    <a:lnT>
                      <a:noFill/>
                    </a:lnT>
                    <a:lnB>
                      <a:noFill/>
                    </a:lnB>
                  </a:tcPr>
                </a:tc>
                <a:tc>
                  <a:txBody>
                    <a:bodyPr/>
                    <a:lstStyle/>
                    <a:p>
                      <a:r>
                        <a:rPr lang="hr-HR" sz="1400" dirty="0"/>
                        <a:t>GC-PID or GC-FID </a:t>
                      </a:r>
                    </a:p>
                  </a:txBody>
                  <a:tcPr marL="22186" marR="22186" marT="11093" marB="11093" anchor="ctr">
                    <a:lnL>
                      <a:noFill/>
                    </a:lnL>
                    <a:lnR>
                      <a:noFill/>
                    </a:lnR>
                    <a:lnT>
                      <a:noFill/>
                    </a:lnT>
                    <a:lnB>
                      <a:noFill/>
                    </a:lnB>
                  </a:tcPr>
                </a:tc>
                <a:tc>
                  <a:txBody>
                    <a:bodyPr/>
                    <a:lstStyle/>
                    <a:p>
                      <a:r>
                        <a:rPr lang="hr-HR" sz="1400" b="1" dirty="0"/>
                        <a:t>HRN EN 14662-1:2007 </a:t>
                      </a:r>
                      <a:r>
                        <a:rPr lang="hr-HR" sz="1400" dirty="0"/>
                        <a:t>– </a:t>
                      </a:r>
                      <a:r>
                        <a:rPr lang="en-US" sz="1400" dirty="0"/>
                        <a:t>Standard method for measurement of benzene concentrations - Part 1: Pumped sampling followed by thermal desorption and gas chromatography</a:t>
                      </a:r>
                      <a:endParaRPr lang="hr-HR" sz="1400" dirty="0"/>
                    </a:p>
                    <a:p>
                      <a:r>
                        <a:rPr lang="hr-HR" sz="1400" dirty="0"/>
                        <a:t>(EN 14662-1:2005)</a:t>
                      </a:r>
                    </a:p>
                    <a:p>
                      <a:r>
                        <a:rPr lang="hr-HR" sz="1400" b="1" dirty="0"/>
                        <a:t>HRN EN 14662-2:2007 </a:t>
                      </a:r>
                      <a:r>
                        <a:rPr lang="hr-HR" sz="1400" dirty="0"/>
                        <a:t>– </a:t>
                      </a:r>
                      <a:r>
                        <a:rPr lang="en-US" sz="1400" dirty="0"/>
                        <a:t>Part 2: Pumped sampling followed by solvent desorption and gas chromatography</a:t>
                      </a:r>
                      <a:endParaRPr lang="hr-HR" sz="1400" dirty="0"/>
                    </a:p>
                    <a:p>
                      <a:r>
                        <a:rPr lang="hr-HR" sz="1400" dirty="0"/>
                        <a:t>(EN 14662-1:2005),</a:t>
                      </a:r>
                    </a:p>
                    <a:p>
                      <a:r>
                        <a:rPr lang="hr-HR" sz="1400" b="1" dirty="0"/>
                        <a:t>HRN EN 14662-3:2007 </a:t>
                      </a:r>
                      <a:r>
                        <a:rPr lang="hr-HR" sz="1400" dirty="0"/>
                        <a:t>– </a:t>
                      </a:r>
                      <a:r>
                        <a:rPr lang="en-US" sz="1400" dirty="0"/>
                        <a:t>Part </a:t>
                      </a:r>
                      <a:r>
                        <a:rPr lang="hr-HR" sz="1400" dirty="0"/>
                        <a:t>3: </a:t>
                      </a:r>
                      <a:r>
                        <a:rPr lang="en-US" sz="1400" dirty="0"/>
                        <a:t>Automated pumped sampling with in situ gas chromatography </a:t>
                      </a:r>
                      <a:r>
                        <a:rPr lang="hr-HR" sz="1400" dirty="0"/>
                        <a:t> (EN 14662-1:2005)</a:t>
                      </a:r>
                    </a:p>
                  </a:txBody>
                  <a:tcPr marL="22186" marR="22186" marT="11093" marB="11093" anchor="ctr">
                    <a:lnL>
                      <a:noFill/>
                    </a:lnL>
                    <a:lnR>
                      <a:noFill/>
                    </a:lnR>
                    <a:lnT>
                      <a:noFill/>
                    </a:lnT>
                    <a:lnB>
                      <a:noFill/>
                    </a:lnB>
                  </a:tcPr>
                </a:tc>
                <a:extLst>
                  <a:ext uri="{0D108BD9-81ED-4DB2-BD59-A6C34878D82A}">
                    <a16:rowId xmlns:a16="http://schemas.microsoft.com/office/drawing/2014/main" val="4032261554"/>
                  </a:ext>
                </a:extLst>
              </a:tr>
              <a:tr h="904391">
                <a:tc>
                  <a:txBody>
                    <a:bodyPr/>
                    <a:lstStyle/>
                    <a:p>
                      <a:r>
                        <a:rPr lang="hr-HR" sz="1400" b="1" dirty="0"/>
                        <a:t>PM</a:t>
                      </a:r>
                      <a:r>
                        <a:rPr lang="hr-HR" sz="1400" b="1" baseline="-25000" dirty="0"/>
                        <a:t>10</a:t>
                      </a:r>
                      <a:endParaRPr lang="hr-HR" sz="1400" b="1" dirty="0"/>
                    </a:p>
                  </a:txBody>
                  <a:tcPr marL="22186" marR="22186" marT="11093" marB="11093" anchor="ctr">
                    <a:lnL>
                      <a:noFill/>
                    </a:lnL>
                    <a:lnR>
                      <a:noFill/>
                    </a:lnR>
                    <a:lnT>
                      <a:noFill/>
                    </a:lnT>
                    <a:lnB>
                      <a:noFill/>
                    </a:lnB>
                  </a:tcPr>
                </a:tc>
                <a:tc>
                  <a:txBody>
                    <a:bodyPr/>
                    <a:lstStyle/>
                    <a:p>
                      <a:r>
                        <a:rPr lang="hr-HR" sz="1400" dirty="0" err="1"/>
                        <a:t>Gravimetric</a:t>
                      </a:r>
                      <a:r>
                        <a:rPr lang="hr-HR" sz="1400" dirty="0"/>
                        <a:t> </a:t>
                      </a:r>
                    </a:p>
                  </a:txBody>
                  <a:tcPr marL="22186" marR="22186" marT="11093" marB="11093" anchor="ctr">
                    <a:lnL>
                      <a:noFill/>
                    </a:lnL>
                    <a:lnR>
                      <a:noFill/>
                    </a:lnR>
                    <a:lnT>
                      <a:noFill/>
                    </a:lnT>
                    <a:lnB>
                      <a:noFill/>
                    </a:lnB>
                  </a:tcPr>
                </a:tc>
                <a:tc>
                  <a:txBody>
                    <a:bodyPr/>
                    <a:lstStyle/>
                    <a:p>
                      <a:r>
                        <a:rPr lang="hr-HR" sz="1400" b="1" dirty="0"/>
                        <a:t>HRN EN 12341:2006 </a:t>
                      </a:r>
                      <a:r>
                        <a:rPr lang="hr-HR" sz="1400" dirty="0"/>
                        <a:t>– </a:t>
                      </a:r>
                      <a:r>
                        <a:rPr lang="en-US" sz="1400" dirty="0"/>
                        <a:t>Determination of the PM 10 fraction of suspended particulate matter - Reference method and field test procedure to demonstrate reference equivalence of measurement methods </a:t>
                      </a:r>
                      <a:r>
                        <a:rPr lang="hr-HR" sz="1400" dirty="0"/>
                        <a:t>(EN 12341:1998)</a:t>
                      </a:r>
                    </a:p>
                  </a:txBody>
                  <a:tcPr marL="22186" marR="22186" marT="11093" marB="11093" anchor="ctr">
                    <a:lnL>
                      <a:noFill/>
                    </a:lnL>
                    <a:lnR>
                      <a:noFill/>
                    </a:lnR>
                    <a:lnT>
                      <a:noFill/>
                    </a:lnT>
                    <a:lnB>
                      <a:noFill/>
                    </a:lnB>
                  </a:tcPr>
                </a:tc>
                <a:extLst>
                  <a:ext uri="{0D108BD9-81ED-4DB2-BD59-A6C34878D82A}">
                    <a16:rowId xmlns:a16="http://schemas.microsoft.com/office/drawing/2014/main" val="2416024914"/>
                  </a:ext>
                </a:extLst>
              </a:tr>
              <a:tr h="684022">
                <a:tc>
                  <a:txBody>
                    <a:bodyPr/>
                    <a:lstStyle/>
                    <a:p>
                      <a:r>
                        <a:rPr lang="hr-HR" sz="1400" b="1" dirty="0"/>
                        <a:t>PM</a:t>
                      </a:r>
                      <a:r>
                        <a:rPr lang="hr-HR" sz="1400" b="1" baseline="-25000" dirty="0"/>
                        <a:t>2.5</a:t>
                      </a:r>
                      <a:endParaRPr lang="hr-HR" sz="1400" b="1" dirty="0"/>
                    </a:p>
                  </a:txBody>
                  <a:tcPr marL="22186" marR="22186" marT="11093" marB="11093" anchor="ctr">
                    <a:lnL>
                      <a:noFill/>
                    </a:lnL>
                    <a:lnR>
                      <a:noFill/>
                    </a:lnR>
                    <a:lnT>
                      <a:noFill/>
                    </a:lnT>
                    <a:lnB>
                      <a:noFill/>
                    </a:lnB>
                  </a:tcPr>
                </a:tc>
                <a:tc>
                  <a:txBody>
                    <a:bodyPr/>
                    <a:lstStyle/>
                    <a:p>
                      <a:r>
                        <a:rPr lang="hr-HR" sz="1400" dirty="0" err="1"/>
                        <a:t>Gravimetric</a:t>
                      </a:r>
                      <a:r>
                        <a:rPr lang="hr-HR" sz="1400" dirty="0"/>
                        <a:t> </a:t>
                      </a:r>
                    </a:p>
                  </a:txBody>
                  <a:tcPr marL="22186" marR="22186" marT="11093" marB="11093" anchor="ctr">
                    <a:lnL>
                      <a:noFill/>
                    </a:lnL>
                    <a:lnR>
                      <a:noFill/>
                    </a:lnR>
                    <a:lnT>
                      <a:noFill/>
                    </a:lnT>
                    <a:lnB>
                      <a:noFill/>
                    </a:lnB>
                  </a:tcPr>
                </a:tc>
                <a:tc>
                  <a:txBody>
                    <a:bodyPr/>
                    <a:lstStyle/>
                    <a:p>
                      <a:r>
                        <a:rPr lang="hr-HR" sz="1400" b="1" dirty="0"/>
                        <a:t>HRN EN 14907:2006 </a:t>
                      </a:r>
                      <a:r>
                        <a:rPr lang="hr-HR" sz="1400" dirty="0"/>
                        <a:t>– </a:t>
                      </a:r>
                      <a:r>
                        <a:rPr lang="en-US" sz="1400" dirty="0"/>
                        <a:t>Standard gravimetric measurement method for the determination of the PM2,5 mass fraction of suspended particulate matter</a:t>
                      </a:r>
                      <a:r>
                        <a:rPr lang="hr-HR" sz="1400" dirty="0"/>
                        <a:t> (EN 14907:2005)</a:t>
                      </a:r>
                    </a:p>
                  </a:txBody>
                  <a:tcPr marL="22186" marR="22186" marT="11093" marB="11093" anchor="ctr">
                    <a:lnL>
                      <a:noFill/>
                    </a:lnL>
                    <a:lnR>
                      <a:noFill/>
                    </a:lnR>
                    <a:lnT>
                      <a:noFill/>
                    </a:lnT>
                    <a:lnB>
                      <a:noFill/>
                    </a:lnB>
                  </a:tcPr>
                </a:tc>
                <a:extLst>
                  <a:ext uri="{0D108BD9-81ED-4DB2-BD59-A6C34878D82A}">
                    <a16:rowId xmlns:a16="http://schemas.microsoft.com/office/drawing/2014/main" val="2914331063"/>
                  </a:ext>
                </a:extLst>
              </a:tr>
              <a:tr h="463653">
                <a:tc>
                  <a:txBody>
                    <a:bodyPr/>
                    <a:lstStyle/>
                    <a:p>
                      <a:r>
                        <a:rPr lang="hr-HR" sz="1400" b="1" dirty="0"/>
                        <a:t>Total </a:t>
                      </a:r>
                      <a:r>
                        <a:rPr lang="hr-HR" sz="1400" b="1" dirty="0" err="1"/>
                        <a:t>gaseous</a:t>
                      </a:r>
                      <a:r>
                        <a:rPr lang="hr-HR" sz="1400" b="1" dirty="0"/>
                        <a:t> </a:t>
                      </a:r>
                      <a:r>
                        <a:rPr lang="hr-HR" sz="1400" b="1" dirty="0" err="1"/>
                        <a:t>mercury</a:t>
                      </a:r>
                      <a:r>
                        <a:rPr lang="hr-HR" sz="1400" b="1" dirty="0"/>
                        <a:t> </a:t>
                      </a:r>
                    </a:p>
                  </a:txBody>
                  <a:tcPr marL="22186" marR="22186" marT="11093" marB="11093" anchor="ctr">
                    <a:lnL>
                      <a:noFill/>
                    </a:lnL>
                    <a:lnR>
                      <a:noFill/>
                    </a:lnR>
                    <a:lnT>
                      <a:noFill/>
                    </a:lnT>
                    <a:lnB>
                      <a:noFill/>
                    </a:lnB>
                  </a:tcPr>
                </a:tc>
                <a:tc>
                  <a:txBody>
                    <a:bodyPr/>
                    <a:lstStyle/>
                    <a:p>
                      <a:r>
                        <a:rPr lang="fi-FI" sz="1400" dirty="0"/>
                        <a:t>CV AAS </a:t>
                      </a:r>
                      <a:r>
                        <a:rPr lang="hr-HR" sz="1400" dirty="0"/>
                        <a:t>or </a:t>
                      </a:r>
                      <a:r>
                        <a:rPr lang="fi-FI" sz="1400" dirty="0"/>
                        <a:t>CV AFS</a:t>
                      </a:r>
                    </a:p>
                  </a:txBody>
                  <a:tcPr marL="22186" marR="22186" marT="11093" marB="11093" anchor="ctr">
                    <a:lnL>
                      <a:noFill/>
                    </a:lnL>
                    <a:lnR>
                      <a:noFill/>
                    </a:lnR>
                    <a:lnT>
                      <a:noFill/>
                    </a:lnT>
                    <a:lnB>
                      <a:noFill/>
                    </a:lnB>
                  </a:tcPr>
                </a:tc>
                <a:tc>
                  <a:txBody>
                    <a:bodyPr/>
                    <a:lstStyle/>
                    <a:p>
                      <a:r>
                        <a:rPr lang="hr-HR" sz="1400" b="1" dirty="0"/>
                        <a:t>HRN EN 15852:2010 </a:t>
                      </a:r>
                      <a:r>
                        <a:rPr lang="hr-HR" sz="1400" dirty="0"/>
                        <a:t>– </a:t>
                      </a:r>
                      <a:r>
                        <a:rPr lang="en-US" sz="1400" dirty="0"/>
                        <a:t>Standard method for the determination of total gaseous mercury</a:t>
                      </a:r>
                      <a:endParaRPr lang="hr-HR" sz="1400" dirty="0"/>
                    </a:p>
                  </a:txBody>
                  <a:tcPr marL="22186" marR="22186" marT="11093" marB="11093" anchor="ctr">
                    <a:lnL>
                      <a:noFill/>
                    </a:lnL>
                    <a:lnR>
                      <a:noFill/>
                    </a:lnR>
                    <a:lnT>
                      <a:noFill/>
                    </a:lnT>
                    <a:lnB>
                      <a:noFill/>
                    </a:lnB>
                  </a:tcPr>
                </a:tc>
                <a:extLst>
                  <a:ext uri="{0D108BD9-81ED-4DB2-BD59-A6C34878D82A}">
                    <a16:rowId xmlns:a16="http://schemas.microsoft.com/office/drawing/2014/main" val="2100360412"/>
                  </a:ext>
                </a:extLst>
              </a:tr>
            </a:tbl>
          </a:graphicData>
        </a:graphic>
      </p:graphicFrame>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163887051"/>
      </p:ext>
    </p:extLst>
  </p:cSld>
  <p:clrMapOvr>
    <a:masterClrMapping/>
  </p:clrMapOvr>
  <p:transition spd="med">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524315"/>
          </a:xfrm>
          <a:prstGeom prst="rect">
            <a:avLst/>
          </a:prstGeom>
        </p:spPr>
        <p:txBody>
          <a:bodyPr wrap="square">
            <a:spAutoFit/>
          </a:bodyPr>
          <a:lstStyle/>
          <a:p>
            <a:pPr marL="0" lvl="1">
              <a:spcBef>
                <a:spcPct val="20000"/>
              </a:spcBef>
            </a:pPr>
            <a:r>
              <a:rPr lang="hr-BA" sz="2400" b="1" dirty="0">
                <a:solidFill>
                  <a:srgbClr val="1F497D"/>
                </a:solidFill>
              </a:rPr>
              <a:t>REFERENCE METHODS</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According to the </a:t>
            </a:r>
            <a:r>
              <a:rPr lang="en-US" sz="2000" i="1" dirty="0">
                <a:solidFill>
                  <a:srgbClr val="0070C0"/>
                </a:solidFill>
              </a:rPr>
              <a:t>DIRECTIVE 2008/50/EC OF THE EUROPEAN PARLIAMENT AND OF THE COUNCIL of 21 May</a:t>
            </a:r>
            <a:r>
              <a:rPr lang="hr-HR" sz="2000" i="1" dirty="0">
                <a:solidFill>
                  <a:srgbClr val="0070C0"/>
                </a:solidFill>
              </a:rPr>
              <a:t> </a:t>
            </a:r>
            <a:r>
              <a:rPr lang="en-US" sz="2000" i="1" dirty="0">
                <a:solidFill>
                  <a:srgbClr val="0070C0"/>
                </a:solidFill>
              </a:rPr>
              <a:t>2008 on </a:t>
            </a:r>
            <a:r>
              <a:rPr lang="hr-HR" sz="2000" i="1" dirty="0">
                <a:solidFill>
                  <a:srgbClr val="0070C0"/>
                </a:solidFill>
              </a:rPr>
              <a:t>a</a:t>
            </a:r>
            <a:r>
              <a:rPr lang="en-US" sz="2000" i="1" dirty="0" err="1">
                <a:solidFill>
                  <a:srgbClr val="0070C0"/>
                </a:solidFill>
              </a:rPr>
              <a:t>ir</a:t>
            </a:r>
            <a:r>
              <a:rPr lang="en-US" sz="2000" i="1" dirty="0">
                <a:solidFill>
                  <a:srgbClr val="0070C0"/>
                </a:solidFill>
              </a:rPr>
              <a:t> </a:t>
            </a:r>
            <a:r>
              <a:rPr lang="hr-HR" sz="2000" i="1" dirty="0">
                <a:solidFill>
                  <a:srgbClr val="0070C0"/>
                </a:solidFill>
              </a:rPr>
              <a:t>q</a:t>
            </a:r>
            <a:r>
              <a:rPr lang="en-US" sz="2000" i="1" dirty="0" err="1">
                <a:solidFill>
                  <a:srgbClr val="0070C0"/>
                </a:solidFill>
              </a:rPr>
              <a:t>uality</a:t>
            </a:r>
            <a:r>
              <a:rPr lang="en-US" sz="2000" i="1" dirty="0">
                <a:solidFill>
                  <a:srgbClr val="0070C0"/>
                </a:solidFill>
              </a:rPr>
              <a:t> and </a:t>
            </a:r>
            <a:r>
              <a:rPr lang="hr-HR" sz="2000" i="1" dirty="0">
                <a:solidFill>
                  <a:srgbClr val="0070C0"/>
                </a:solidFill>
              </a:rPr>
              <a:t>c</a:t>
            </a:r>
            <a:r>
              <a:rPr lang="en-US" sz="2000" i="1" dirty="0">
                <a:solidFill>
                  <a:srgbClr val="0070C0"/>
                </a:solidFill>
              </a:rPr>
              <a:t>lean </a:t>
            </a:r>
            <a:r>
              <a:rPr lang="hr-HR" sz="2000" i="1" dirty="0">
                <a:solidFill>
                  <a:srgbClr val="0070C0"/>
                </a:solidFill>
              </a:rPr>
              <a:t>a</a:t>
            </a:r>
            <a:r>
              <a:rPr lang="en-US" sz="2000" i="1" dirty="0" err="1">
                <a:solidFill>
                  <a:srgbClr val="0070C0"/>
                </a:solidFill>
              </a:rPr>
              <a:t>ir</a:t>
            </a:r>
            <a:r>
              <a:rPr lang="en-US" sz="2000" i="1" dirty="0">
                <a:solidFill>
                  <a:srgbClr val="0070C0"/>
                </a:solidFill>
              </a:rPr>
              <a:t> for Europe, ANNEX VI, Reference </a:t>
            </a:r>
            <a:r>
              <a:rPr lang="hr-HR" sz="2000" i="1" dirty="0">
                <a:solidFill>
                  <a:srgbClr val="0070C0"/>
                </a:solidFill>
              </a:rPr>
              <a:t>m</a:t>
            </a:r>
            <a:r>
              <a:rPr lang="en-US" sz="2000" i="1" dirty="0" err="1">
                <a:solidFill>
                  <a:srgbClr val="0070C0"/>
                </a:solidFill>
              </a:rPr>
              <a:t>ethods</a:t>
            </a:r>
            <a:r>
              <a:rPr lang="en-US" sz="2000" i="1" dirty="0">
                <a:solidFill>
                  <a:srgbClr val="0070C0"/>
                </a:solidFill>
              </a:rPr>
              <a:t> for</a:t>
            </a:r>
            <a:r>
              <a:rPr lang="hr-HR" sz="2000" i="1" dirty="0">
                <a:solidFill>
                  <a:srgbClr val="0070C0"/>
                </a:solidFill>
              </a:rPr>
              <a:t> </a:t>
            </a:r>
            <a:r>
              <a:rPr lang="en-US" sz="2000" i="1" dirty="0">
                <a:solidFill>
                  <a:srgbClr val="0070C0"/>
                </a:solidFill>
              </a:rPr>
              <a:t>estimation of the concentration of </a:t>
            </a:r>
            <a:r>
              <a:rPr lang="en-US" sz="2000" i="1" dirty="0" err="1">
                <a:solidFill>
                  <a:srgbClr val="0070C0"/>
                </a:solidFill>
              </a:rPr>
              <a:t>sul</a:t>
            </a:r>
            <a:r>
              <a:rPr lang="hr-HR" sz="2000" i="1" dirty="0" err="1">
                <a:solidFill>
                  <a:srgbClr val="0070C0"/>
                </a:solidFill>
              </a:rPr>
              <a:t>ph</a:t>
            </a:r>
            <a:r>
              <a:rPr lang="en-US" sz="2000" i="1" dirty="0" err="1">
                <a:solidFill>
                  <a:srgbClr val="0070C0"/>
                </a:solidFill>
              </a:rPr>
              <a:t>ur</a:t>
            </a:r>
            <a:r>
              <a:rPr lang="en-US" sz="2000" i="1" dirty="0">
                <a:solidFill>
                  <a:srgbClr val="0070C0"/>
                </a:solidFill>
              </a:rPr>
              <a:t> dioxide, nitrogen dioxide and nitrogen oxides,</a:t>
            </a:r>
            <a:r>
              <a:rPr lang="hr-HR" sz="2000" i="1" dirty="0">
                <a:solidFill>
                  <a:srgbClr val="0070C0"/>
                </a:solidFill>
              </a:rPr>
              <a:t> </a:t>
            </a:r>
            <a:r>
              <a:rPr lang="hr-HR" sz="2000" i="1" dirty="0" err="1">
                <a:solidFill>
                  <a:srgbClr val="0070C0"/>
                </a:solidFill>
              </a:rPr>
              <a:t>particulate</a:t>
            </a:r>
            <a:r>
              <a:rPr lang="hr-HR" sz="2000" i="1" dirty="0">
                <a:solidFill>
                  <a:srgbClr val="0070C0"/>
                </a:solidFill>
              </a:rPr>
              <a:t> </a:t>
            </a:r>
            <a:r>
              <a:rPr lang="hr-HR" sz="2000" i="1" dirty="0" err="1">
                <a:solidFill>
                  <a:srgbClr val="0070C0"/>
                </a:solidFill>
              </a:rPr>
              <a:t>matter</a:t>
            </a:r>
            <a:r>
              <a:rPr lang="hr-HR" sz="2000" i="1" dirty="0">
                <a:solidFill>
                  <a:srgbClr val="0070C0"/>
                </a:solidFill>
              </a:rPr>
              <a:t> </a:t>
            </a:r>
            <a:r>
              <a:rPr lang="en-US" sz="2000" i="1" dirty="0">
                <a:solidFill>
                  <a:srgbClr val="0070C0"/>
                </a:solidFill>
              </a:rPr>
              <a:t>(PM 10 and PM 2,5), lead, benzene, carbon monoxide and</a:t>
            </a:r>
            <a:r>
              <a:rPr lang="hr-HR" sz="2000" i="1" dirty="0">
                <a:solidFill>
                  <a:srgbClr val="0070C0"/>
                </a:solidFill>
              </a:rPr>
              <a:t> </a:t>
            </a:r>
            <a:r>
              <a:rPr lang="en-US" sz="2000" i="1" dirty="0">
                <a:solidFill>
                  <a:srgbClr val="0070C0"/>
                </a:solidFill>
              </a:rPr>
              <a:t>ground-level ozone</a:t>
            </a:r>
            <a:r>
              <a:rPr lang="hr-HR" sz="2000" i="1" dirty="0">
                <a:solidFill>
                  <a:srgbClr val="0070C0"/>
                </a:solidFill>
              </a:rPr>
              <a:t> </a:t>
            </a:r>
            <a:r>
              <a:rPr lang="hr-HR" sz="2000" dirty="0">
                <a:solidFill>
                  <a:srgbClr val="0070C0"/>
                </a:solidFill>
              </a:rPr>
              <a:t>:</a:t>
            </a:r>
          </a:p>
          <a:p>
            <a:pPr marL="0" lvl="1">
              <a:spcBef>
                <a:spcPct val="20000"/>
              </a:spcBef>
            </a:pPr>
            <a:endParaRPr lang="hr-HR" sz="2000" i="1" dirty="0">
              <a:solidFill>
                <a:srgbClr val="0070C0"/>
              </a:solidFill>
            </a:endParaRPr>
          </a:p>
          <a:p>
            <a:pPr marL="0" lvl="1">
              <a:spcBef>
                <a:spcPct val="20000"/>
              </a:spcBef>
            </a:pPr>
            <a:r>
              <a:rPr lang="en-US" sz="2000" b="1" dirty="0">
                <a:solidFill>
                  <a:srgbClr val="0070C0"/>
                </a:solidFill>
              </a:rPr>
              <a:t>Reference method for the measurement of </a:t>
            </a:r>
            <a:r>
              <a:rPr lang="en-US" sz="2000" b="1" dirty="0" err="1">
                <a:solidFill>
                  <a:srgbClr val="0070C0"/>
                </a:solidFill>
              </a:rPr>
              <a:t>sul</a:t>
            </a:r>
            <a:r>
              <a:rPr lang="hr-HR" sz="2000" b="1" dirty="0" err="1">
                <a:solidFill>
                  <a:srgbClr val="0070C0"/>
                </a:solidFill>
              </a:rPr>
              <a:t>ph</a:t>
            </a:r>
            <a:r>
              <a:rPr lang="en-US" sz="2000" b="1" dirty="0" err="1">
                <a:solidFill>
                  <a:srgbClr val="0070C0"/>
                </a:solidFill>
              </a:rPr>
              <a:t>ur</a:t>
            </a:r>
            <a:r>
              <a:rPr lang="en-US" sz="2000" b="1" dirty="0">
                <a:solidFill>
                  <a:srgbClr val="0070C0"/>
                </a:solidFill>
              </a:rPr>
              <a:t> dioxide</a:t>
            </a:r>
            <a:endParaRPr lang="pl-PL" sz="2000" b="1" dirty="0">
              <a:solidFill>
                <a:srgbClr val="0070C0"/>
              </a:solidFill>
            </a:endParaRPr>
          </a:p>
          <a:p>
            <a:pPr marL="0" lvl="1">
              <a:spcBef>
                <a:spcPct val="20000"/>
              </a:spcBef>
            </a:pPr>
            <a:r>
              <a:rPr lang="en-US" sz="2000" dirty="0">
                <a:solidFill>
                  <a:srgbClr val="0070C0"/>
                </a:solidFill>
              </a:rPr>
              <a:t>Reference method for the measurement of </a:t>
            </a:r>
            <a:r>
              <a:rPr lang="en-US" sz="2000" dirty="0" err="1">
                <a:solidFill>
                  <a:srgbClr val="0070C0"/>
                </a:solidFill>
              </a:rPr>
              <a:t>sul</a:t>
            </a:r>
            <a:r>
              <a:rPr lang="hr-HR" sz="2000" dirty="0" err="1">
                <a:solidFill>
                  <a:srgbClr val="0070C0"/>
                </a:solidFill>
              </a:rPr>
              <a:t>ph</a:t>
            </a:r>
            <a:r>
              <a:rPr lang="en-US" sz="2000" dirty="0" err="1">
                <a:solidFill>
                  <a:srgbClr val="0070C0"/>
                </a:solidFill>
              </a:rPr>
              <a:t>ur</a:t>
            </a:r>
            <a:r>
              <a:rPr lang="en-US" sz="2000" dirty="0">
                <a:solidFill>
                  <a:srgbClr val="0070C0"/>
                </a:solidFill>
              </a:rPr>
              <a:t> dioxide</a:t>
            </a:r>
            <a:r>
              <a:rPr lang="hr-HR" sz="2000" dirty="0">
                <a:solidFill>
                  <a:srgbClr val="0070C0"/>
                </a:solidFill>
              </a:rPr>
              <a:t> is </a:t>
            </a:r>
            <a:r>
              <a:rPr lang="hr-HR" sz="2000" dirty="0" err="1">
                <a:solidFill>
                  <a:srgbClr val="0070C0"/>
                </a:solidFill>
              </a:rPr>
              <a:t>described</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pl-PL" sz="2000" dirty="0">
                <a:solidFill>
                  <a:srgbClr val="0070C0"/>
                </a:solidFill>
              </a:rPr>
              <a:t>EN 14212:2012‚ Ambient air – </a:t>
            </a:r>
            <a:r>
              <a:rPr lang="en-US" sz="2000" dirty="0">
                <a:solidFill>
                  <a:srgbClr val="0070C0"/>
                </a:solidFill>
              </a:rPr>
              <a:t>Standard method for the measurement of the concentration of </a:t>
            </a:r>
            <a:r>
              <a:rPr lang="en-US" sz="2000" dirty="0" err="1">
                <a:solidFill>
                  <a:srgbClr val="0070C0"/>
                </a:solidFill>
              </a:rPr>
              <a:t>sulphur</a:t>
            </a:r>
            <a:r>
              <a:rPr lang="en-US" sz="2000" dirty="0">
                <a:solidFill>
                  <a:srgbClr val="0070C0"/>
                </a:solidFill>
              </a:rPr>
              <a:t> dioxide by ultraviolet fluorescence</a:t>
            </a:r>
            <a:r>
              <a:rPr lang="pl-PL" sz="2000" dirty="0">
                <a:solidFill>
                  <a:srgbClr val="0070C0"/>
                </a:solidFill>
              </a:rPr>
              <a:t>.</a:t>
            </a: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0955019"/>
      </p:ext>
    </p:extLst>
  </p:cSld>
  <p:clrMapOvr>
    <a:masterClrMapping/>
  </p:clrMapOvr>
  <p:transition spd="med">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262979"/>
          </a:xfrm>
          <a:prstGeom prst="rect">
            <a:avLst/>
          </a:prstGeom>
        </p:spPr>
        <p:txBody>
          <a:bodyPr wrap="square">
            <a:spAutoFit/>
          </a:bodyPr>
          <a:lstStyle/>
          <a:p>
            <a:pPr marL="0" lvl="1">
              <a:spcBef>
                <a:spcPct val="20000"/>
              </a:spcBef>
            </a:pPr>
            <a:r>
              <a:rPr lang="hr-BA" sz="2400" b="1" dirty="0">
                <a:solidFill>
                  <a:srgbClr val="1F497D"/>
                </a:solidFill>
              </a:rPr>
              <a:t>REFERENCE METHODS</a:t>
            </a:r>
          </a:p>
          <a:p>
            <a:pPr marL="0" lvl="1">
              <a:spcBef>
                <a:spcPct val="20000"/>
              </a:spcBef>
            </a:pPr>
            <a:endParaRPr lang="pl-PL" sz="2000" b="1" dirty="0">
              <a:solidFill>
                <a:srgbClr val="0070C0"/>
              </a:solidFill>
            </a:endParaRPr>
          </a:p>
          <a:p>
            <a:pPr marL="0" lvl="1">
              <a:spcBef>
                <a:spcPct val="20000"/>
              </a:spcBef>
            </a:pPr>
            <a:r>
              <a:rPr lang="en-US" sz="2000" b="1" dirty="0">
                <a:solidFill>
                  <a:srgbClr val="0070C0"/>
                </a:solidFill>
              </a:rPr>
              <a:t>Reference method for the measurement of nitrogen </a:t>
            </a:r>
            <a:r>
              <a:rPr lang="hr-HR" sz="2000" b="1" dirty="0" err="1">
                <a:solidFill>
                  <a:srgbClr val="0070C0"/>
                </a:solidFill>
              </a:rPr>
              <a:t>di</a:t>
            </a:r>
            <a:r>
              <a:rPr lang="en-US" sz="2000" b="1" dirty="0">
                <a:solidFill>
                  <a:srgbClr val="0070C0"/>
                </a:solidFill>
              </a:rPr>
              <a:t>oxide and nitrogen oxides</a:t>
            </a:r>
            <a:endParaRPr lang="pl-PL" sz="2000" b="1" dirty="0">
              <a:solidFill>
                <a:srgbClr val="0070C0"/>
              </a:solidFill>
            </a:endParaRPr>
          </a:p>
          <a:p>
            <a:pPr marL="0" lvl="1">
              <a:spcBef>
                <a:spcPct val="20000"/>
              </a:spcBef>
            </a:pPr>
            <a:r>
              <a:rPr lang="en-US" sz="2000" dirty="0">
                <a:solidFill>
                  <a:srgbClr val="0070C0"/>
                </a:solidFill>
              </a:rPr>
              <a:t>Reference method for the measurement of nitrogen dioxide and nitrogen oxides</a:t>
            </a:r>
            <a:r>
              <a:rPr lang="hr-HR" sz="2000" dirty="0">
                <a:solidFill>
                  <a:srgbClr val="0070C0"/>
                </a:solidFill>
              </a:rPr>
              <a:t> is </a:t>
            </a:r>
            <a:r>
              <a:rPr lang="hr-HR" sz="2000" dirty="0" err="1">
                <a:solidFill>
                  <a:srgbClr val="0070C0"/>
                </a:solidFill>
              </a:rPr>
              <a:t>described</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pl-PL" sz="2000" dirty="0">
                <a:solidFill>
                  <a:srgbClr val="0070C0"/>
                </a:solidFill>
              </a:rPr>
              <a:t>EN 14211:2012‚ Ambient air – </a:t>
            </a:r>
            <a:r>
              <a:rPr lang="en-US" sz="2000" dirty="0">
                <a:solidFill>
                  <a:srgbClr val="0070C0"/>
                </a:solidFill>
              </a:rPr>
              <a:t>Standard method for the measurement of the concentration of nitrogen dioxide and nitrogen monoxide by</a:t>
            </a:r>
            <a:r>
              <a:rPr lang="hr-HR" sz="2000" dirty="0">
                <a:solidFill>
                  <a:srgbClr val="0070C0"/>
                </a:solidFill>
              </a:rPr>
              <a:t> </a:t>
            </a:r>
            <a:r>
              <a:rPr lang="en-US" sz="2000" dirty="0" err="1">
                <a:solidFill>
                  <a:srgbClr val="0070C0"/>
                </a:solidFill>
              </a:rPr>
              <a:t>chemiluminescence</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b="1" dirty="0">
                <a:solidFill>
                  <a:srgbClr val="0070C0"/>
                </a:solidFill>
              </a:rPr>
              <a:t>Reference method for </a:t>
            </a:r>
            <a:r>
              <a:rPr lang="hr-HR" sz="2000" b="1" dirty="0" err="1">
                <a:solidFill>
                  <a:srgbClr val="0070C0"/>
                </a:solidFill>
              </a:rPr>
              <a:t>lead</a:t>
            </a:r>
            <a:r>
              <a:rPr lang="hr-HR" sz="2000" b="1" dirty="0">
                <a:solidFill>
                  <a:srgbClr val="0070C0"/>
                </a:solidFill>
              </a:rPr>
              <a:t> </a:t>
            </a:r>
            <a:r>
              <a:rPr lang="en-US" sz="2000" b="1" dirty="0">
                <a:solidFill>
                  <a:srgbClr val="0070C0"/>
                </a:solidFill>
              </a:rPr>
              <a:t>sampling and measurement</a:t>
            </a:r>
            <a:endParaRPr lang="hr-HR" sz="2000" b="1" dirty="0">
              <a:solidFill>
                <a:srgbClr val="0070C0"/>
              </a:solidFill>
            </a:endParaRPr>
          </a:p>
          <a:p>
            <a:pPr marL="0" lvl="1">
              <a:spcBef>
                <a:spcPct val="20000"/>
              </a:spcBef>
            </a:pPr>
            <a:r>
              <a:rPr lang="en-US" sz="2000" dirty="0">
                <a:solidFill>
                  <a:srgbClr val="0070C0"/>
                </a:solidFill>
              </a:rPr>
              <a:t>Reference method for lead sampling and measurement</a:t>
            </a:r>
            <a:r>
              <a:rPr lang="hr-HR" sz="2000" dirty="0">
                <a:solidFill>
                  <a:srgbClr val="0070C0"/>
                </a:solidFill>
              </a:rPr>
              <a:t> is </a:t>
            </a:r>
            <a:r>
              <a:rPr lang="hr-HR" sz="2000" dirty="0" err="1">
                <a:solidFill>
                  <a:srgbClr val="0070C0"/>
                </a:solidFill>
              </a:rPr>
              <a:t>described</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hr-HR" sz="2000" dirty="0" err="1">
                <a:solidFill>
                  <a:srgbClr val="0070C0"/>
                </a:solidFill>
              </a:rPr>
              <a:t>Part</a:t>
            </a:r>
            <a:r>
              <a:rPr lang="hr-HR" sz="2000" dirty="0">
                <a:solidFill>
                  <a:srgbClr val="0070C0"/>
                </a:solidFill>
              </a:rPr>
              <a:t> A (4) </a:t>
            </a:r>
            <a:r>
              <a:rPr lang="hr-HR" sz="2000" dirty="0" err="1">
                <a:solidFill>
                  <a:srgbClr val="0070C0"/>
                </a:solidFill>
              </a:rPr>
              <a:t>of</a:t>
            </a:r>
            <a:r>
              <a:rPr lang="hr-HR" sz="2000" dirty="0">
                <a:solidFill>
                  <a:srgbClr val="0070C0"/>
                </a:solidFill>
              </a:rPr>
              <a:t> </a:t>
            </a:r>
            <a:r>
              <a:rPr lang="hr-HR" sz="2000" dirty="0" err="1">
                <a:solidFill>
                  <a:srgbClr val="0070C0"/>
                </a:solidFill>
              </a:rPr>
              <a:t>this</a:t>
            </a:r>
            <a:r>
              <a:rPr lang="hr-HR" sz="2000" dirty="0">
                <a:solidFill>
                  <a:srgbClr val="0070C0"/>
                </a:solidFill>
              </a:rPr>
              <a:t> </a:t>
            </a:r>
            <a:r>
              <a:rPr lang="hr-HR" sz="2000" dirty="0" err="1">
                <a:solidFill>
                  <a:srgbClr val="0070C0"/>
                </a:solidFill>
              </a:rPr>
              <a:t>Appendix</a:t>
            </a:r>
            <a:r>
              <a:rPr lang="hr-HR" sz="2000" dirty="0">
                <a:solidFill>
                  <a:srgbClr val="0070C0"/>
                </a:solidFill>
              </a:rPr>
              <a:t>. </a:t>
            </a:r>
            <a:r>
              <a:rPr lang="en-US" sz="2000" dirty="0">
                <a:solidFill>
                  <a:srgbClr val="0070C0"/>
                </a:solidFill>
              </a:rPr>
              <a:t>Reference method for lead measurement</a:t>
            </a:r>
            <a:r>
              <a:rPr lang="hr-HR" sz="2000" dirty="0">
                <a:solidFill>
                  <a:srgbClr val="0070C0"/>
                </a:solidFill>
              </a:rPr>
              <a:t> is </a:t>
            </a:r>
            <a:r>
              <a:rPr lang="hr-HR" sz="2000" dirty="0" err="1">
                <a:solidFill>
                  <a:srgbClr val="0070C0"/>
                </a:solidFill>
              </a:rPr>
              <a:t>described</a:t>
            </a:r>
            <a:r>
              <a:rPr lang="hr-HR" sz="2000" dirty="0">
                <a:solidFill>
                  <a:srgbClr val="0070C0"/>
                </a:solidFill>
              </a:rPr>
              <a:t> </a:t>
            </a:r>
            <a:r>
              <a:rPr lang="hr-HR" sz="2000" dirty="0" err="1">
                <a:solidFill>
                  <a:srgbClr val="0070C0"/>
                </a:solidFill>
              </a:rPr>
              <a:t>in</a:t>
            </a:r>
            <a:r>
              <a:rPr lang="hr-HR" sz="2000" dirty="0">
                <a:solidFill>
                  <a:srgbClr val="0070C0"/>
                </a:solidFill>
              </a:rPr>
              <a:t> </a:t>
            </a:r>
            <a:r>
              <a:rPr lang="pl-PL" sz="2000" dirty="0">
                <a:solidFill>
                  <a:srgbClr val="0070C0"/>
                </a:solidFill>
              </a:rPr>
              <a:t>EN 14902:2005 „</a:t>
            </a:r>
            <a:r>
              <a:rPr lang="en-US" sz="2000" dirty="0">
                <a:solidFill>
                  <a:srgbClr val="0070C0"/>
                </a:solidFill>
              </a:rPr>
              <a:t>Standard method for the measurement of </a:t>
            </a:r>
            <a:r>
              <a:rPr lang="en-US" sz="2000" dirty="0" err="1">
                <a:solidFill>
                  <a:srgbClr val="0070C0"/>
                </a:solidFill>
              </a:rPr>
              <a:t>Pb</a:t>
            </a:r>
            <a:r>
              <a:rPr lang="en-US" sz="2000" dirty="0">
                <a:solidFill>
                  <a:srgbClr val="0070C0"/>
                </a:solidFill>
              </a:rPr>
              <a:t>, Cd, As and Ni in the PM10 fraction of suspended particulate matter</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263635383"/>
      </p:ext>
    </p:extLst>
  </p:cSld>
  <p:clrMapOvr>
    <a:masterClrMapping/>
  </p:clrMapOvr>
  <p:transition spd="med">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524315"/>
          </a:xfrm>
          <a:prstGeom prst="rect">
            <a:avLst/>
          </a:prstGeom>
        </p:spPr>
        <p:txBody>
          <a:bodyPr wrap="square">
            <a:spAutoFit/>
          </a:bodyPr>
          <a:lstStyle/>
          <a:p>
            <a:pPr marL="0" lvl="1">
              <a:spcBef>
                <a:spcPct val="20000"/>
              </a:spcBef>
            </a:pPr>
            <a:r>
              <a:rPr lang="hr-BA" sz="2400" b="1" dirty="0">
                <a:solidFill>
                  <a:srgbClr val="1F497D"/>
                </a:solidFill>
              </a:rPr>
              <a:t>REFERENCE METHODS</a:t>
            </a:r>
          </a:p>
          <a:p>
            <a:pPr marL="0" lvl="1">
              <a:spcBef>
                <a:spcPct val="20000"/>
              </a:spcBef>
            </a:pPr>
            <a:endParaRPr lang="pl-PL" sz="2000" b="1" dirty="0">
              <a:solidFill>
                <a:srgbClr val="0070C0"/>
              </a:solidFill>
            </a:endParaRPr>
          </a:p>
          <a:p>
            <a:pPr marL="0" lvl="1">
              <a:spcBef>
                <a:spcPct val="20000"/>
              </a:spcBef>
            </a:pPr>
            <a:r>
              <a:rPr lang="en-US" sz="2000" b="1" dirty="0">
                <a:solidFill>
                  <a:srgbClr val="0070C0"/>
                </a:solidFill>
              </a:rPr>
              <a:t>Reference method for sampling and measurement of</a:t>
            </a:r>
            <a:r>
              <a:rPr lang="hr-HR" sz="2000" b="1" dirty="0">
                <a:solidFill>
                  <a:srgbClr val="0070C0"/>
                </a:solidFill>
              </a:rPr>
              <a:t> </a:t>
            </a:r>
            <a:r>
              <a:rPr lang="pl-PL" sz="2000" b="1" dirty="0">
                <a:solidFill>
                  <a:srgbClr val="0070C0"/>
                </a:solidFill>
              </a:rPr>
              <a:t>PM 10</a:t>
            </a:r>
          </a:p>
          <a:p>
            <a:pPr marL="0" lvl="1">
              <a:spcBef>
                <a:spcPct val="20000"/>
              </a:spcBef>
            </a:pPr>
            <a:r>
              <a:rPr lang="en-US" sz="2000" dirty="0">
                <a:solidFill>
                  <a:srgbClr val="0070C0"/>
                </a:solidFill>
              </a:rPr>
              <a:t>Reference method for sampling and measurement of</a:t>
            </a:r>
            <a:r>
              <a:rPr lang="hr-HR" sz="2000" dirty="0">
                <a:solidFill>
                  <a:srgbClr val="0070C0"/>
                </a:solidFill>
              </a:rPr>
              <a:t> </a:t>
            </a:r>
            <a:r>
              <a:rPr lang="pl-PL" sz="2000" dirty="0">
                <a:solidFill>
                  <a:srgbClr val="0070C0"/>
                </a:solidFill>
              </a:rPr>
              <a:t>PM10 is described in EN 12341:2014‚ Ambient air – </a:t>
            </a:r>
            <a:r>
              <a:rPr lang="en-US" sz="2000" dirty="0">
                <a:solidFill>
                  <a:srgbClr val="0070C0"/>
                </a:solidFill>
              </a:rPr>
              <a:t>Standard gravimetric measurement method for the determination of the PM10 or PM2,5 mass concentration of suspended particulate matter</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b="1" dirty="0">
                <a:solidFill>
                  <a:srgbClr val="0070C0"/>
                </a:solidFill>
              </a:rPr>
              <a:t>Reference method for sampling and measurement of</a:t>
            </a:r>
            <a:r>
              <a:rPr lang="hr-HR" sz="2000" b="1" dirty="0">
                <a:solidFill>
                  <a:srgbClr val="0070C0"/>
                </a:solidFill>
              </a:rPr>
              <a:t> </a:t>
            </a:r>
            <a:r>
              <a:rPr lang="pl-PL" sz="2000" b="1" dirty="0">
                <a:solidFill>
                  <a:srgbClr val="0070C0"/>
                </a:solidFill>
              </a:rPr>
              <a:t>PM 2,5</a:t>
            </a:r>
          </a:p>
          <a:p>
            <a:pPr marL="0" lvl="1">
              <a:spcBef>
                <a:spcPct val="20000"/>
              </a:spcBef>
            </a:pPr>
            <a:r>
              <a:rPr lang="en-US" sz="2000" dirty="0">
                <a:solidFill>
                  <a:srgbClr val="0070C0"/>
                </a:solidFill>
              </a:rPr>
              <a:t>Reference method for sampling and measurement of </a:t>
            </a:r>
            <a:r>
              <a:rPr lang="pl-PL" sz="2000" dirty="0">
                <a:solidFill>
                  <a:srgbClr val="0070C0"/>
                </a:solidFill>
              </a:rPr>
              <a:t>PM2,5 is described in EN 12341:2014‚ Ambient air – </a:t>
            </a:r>
            <a:r>
              <a:rPr lang="en-US" sz="2000" dirty="0">
                <a:solidFill>
                  <a:srgbClr val="0070C0"/>
                </a:solidFill>
              </a:rPr>
              <a:t>Standard gravimetric measurement method for the determination of the PM10 or PM2,5 mass concentration of suspended particulate matter</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633432873"/>
      </p:ext>
    </p:extLst>
  </p:cSld>
  <p:clrMapOvr>
    <a:masterClrMapping/>
  </p:clrMapOvr>
  <p:transition spd="med">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908762"/>
          </a:xfrm>
          <a:prstGeom prst="rect">
            <a:avLst/>
          </a:prstGeom>
        </p:spPr>
        <p:txBody>
          <a:bodyPr wrap="square">
            <a:spAutoFit/>
          </a:bodyPr>
          <a:lstStyle/>
          <a:p>
            <a:pPr marL="0" lvl="1">
              <a:spcBef>
                <a:spcPct val="20000"/>
              </a:spcBef>
            </a:pPr>
            <a:r>
              <a:rPr lang="hr-BA" sz="2400" b="1" dirty="0">
                <a:solidFill>
                  <a:srgbClr val="1F497D"/>
                </a:solidFill>
              </a:rPr>
              <a:t>REFERENCE METHODS</a:t>
            </a:r>
          </a:p>
          <a:p>
            <a:pPr marL="0" lvl="1">
              <a:spcBef>
                <a:spcPct val="20000"/>
              </a:spcBef>
            </a:pPr>
            <a:endParaRPr lang="pl-PL" sz="2000" b="1" dirty="0">
              <a:solidFill>
                <a:srgbClr val="0070C0"/>
              </a:solidFill>
            </a:endParaRPr>
          </a:p>
          <a:p>
            <a:pPr marL="0" lvl="1">
              <a:spcBef>
                <a:spcPct val="20000"/>
              </a:spcBef>
            </a:pPr>
            <a:r>
              <a:rPr lang="en-US" sz="2000" b="1" dirty="0">
                <a:solidFill>
                  <a:srgbClr val="0070C0"/>
                </a:solidFill>
              </a:rPr>
              <a:t>Reference method for sampling and measurement of</a:t>
            </a:r>
            <a:r>
              <a:rPr lang="hr-HR" sz="2000" b="1" dirty="0">
                <a:solidFill>
                  <a:srgbClr val="0070C0"/>
                </a:solidFill>
              </a:rPr>
              <a:t> </a:t>
            </a:r>
            <a:r>
              <a:rPr lang="pl-PL" sz="2000" b="1" dirty="0">
                <a:solidFill>
                  <a:srgbClr val="0070C0"/>
                </a:solidFill>
              </a:rPr>
              <a:t>benzene</a:t>
            </a:r>
          </a:p>
          <a:p>
            <a:pPr marL="0" lvl="1">
              <a:spcBef>
                <a:spcPct val="20000"/>
              </a:spcBef>
            </a:pPr>
            <a:r>
              <a:rPr lang="en-US" sz="2000" dirty="0">
                <a:solidFill>
                  <a:srgbClr val="0070C0"/>
                </a:solidFill>
              </a:rPr>
              <a:t>Reference method for sampling and measurement of benzene</a:t>
            </a:r>
            <a:r>
              <a:rPr lang="hr-HR" sz="2000" dirty="0">
                <a:solidFill>
                  <a:srgbClr val="0070C0"/>
                </a:solidFill>
              </a:rPr>
              <a:t> </a:t>
            </a:r>
            <a:r>
              <a:rPr lang="pl-PL" sz="2000" dirty="0">
                <a:solidFill>
                  <a:srgbClr val="0070C0"/>
                </a:solidFill>
              </a:rPr>
              <a:t>is described in EN 14662:2005, parts 1, 2 and 3 „</a:t>
            </a:r>
            <a:r>
              <a:rPr lang="en-US" sz="2000" dirty="0">
                <a:solidFill>
                  <a:srgbClr val="0070C0"/>
                </a:solidFill>
              </a:rPr>
              <a:t>Ambient air quality</a:t>
            </a:r>
            <a:r>
              <a:rPr lang="hr-HR" sz="2000" dirty="0">
                <a:solidFill>
                  <a:srgbClr val="0070C0"/>
                </a:solidFill>
              </a:rPr>
              <a:t> -</a:t>
            </a:r>
            <a:r>
              <a:rPr lang="en-US" sz="2000" dirty="0">
                <a:solidFill>
                  <a:srgbClr val="0070C0"/>
                </a:solidFill>
              </a:rPr>
              <a:t> Standard method for measurement of benzene concentrations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en-US" sz="2000" b="1" dirty="0">
                <a:solidFill>
                  <a:srgbClr val="0070C0"/>
                </a:solidFill>
              </a:rPr>
              <a:t>Reference method for </a:t>
            </a:r>
            <a:r>
              <a:rPr lang="hr-HR" sz="2000" b="1" dirty="0" err="1">
                <a:solidFill>
                  <a:srgbClr val="0070C0"/>
                </a:solidFill>
              </a:rPr>
              <a:t>measurement</a:t>
            </a:r>
            <a:r>
              <a:rPr lang="hr-HR" sz="2000" b="1" dirty="0">
                <a:solidFill>
                  <a:srgbClr val="0070C0"/>
                </a:solidFill>
              </a:rPr>
              <a:t> </a:t>
            </a:r>
            <a:r>
              <a:rPr lang="hr-HR" sz="2000" b="1" dirty="0" err="1">
                <a:solidFill>
                  <a:srgbClr val="0070C0"/>
                </a:solidFill>
              </a:rPr>
              <a:t>of</a:t>
            </a:r>
            <a:r>
              <a:rPr lang="hr-HR" sz="2000" b="1" dirty="0">
                <a:solidFill>
                  <a:srgbClr val="0070C0"/>
                </a:solidFill>
              </a:rPr>
              <a:t> </a:t>
            </a:r>
            <a:r>
              <a:rPr lang="en-US" sz="2000" b="1" dirty="0">
                <a:solidFill>
                  <a:srgbClr val="0070C0"/>
                </a:solidFill>
              </a:rPr>
              <a:t>carbon monoxide</a:t>
            </a:r>
            <a:endParaRPr lang="hr-HR" sz="2000" b="1" dirty="0">
              <a:solidFill>
                <a:srgbClr val="0070C0"/>
              </a:solidFill>
            </a:endParaRPr>
          </a:p>
          <a:p>
            <a:pPr marL="0" lvl="1">
              <a:spcBef>
                <a:spcPct val="20000"/>
              </a:spcBef>
            </a:pPr>
            <a:r>
              <a:rPr lang="en-US" sz="2000" dirty="0">
                <a:solidFill>
                  <a:srgbClr val="0070C0"/>
                </a:solidFill>
              </a:rPr>
              <a:t>Reference method for measurement of carbon monoxide</a:t>
            </a:r>
            <a:r>
              <a:rPr lang="hr-HR" sz="2000" dirty="0">
                <a:solidFill>
                  <a:srgbClr val="0070C0"/>
                </a:solidFill>
              </a:rPr>
              <a:t> </a:t>
            </a:r>
            <a:r>
              <a:rPr lang="pl-PL" sz="2000" dirty="0">
                <a:solidFill>
                  <a:srgbClr val="0070C0"/>
                </a:solidFill>
              </a:rPr>
              <a:t>is described in EN 14626:2012‚ </a:t>
            </a:r>
            <a:r>
              <a:rPr lang="en-US" sz="2000" dirty="0">
                <a:solidFill>
                  <a:srgbClr val="0070C0"/>
                </a:solidFill>
              </a:rPr>
              <a:t>Ambient air </a:t>
            </a:r>
            <a:r>
              <a:rPr lang="pl-PL" sz="2000" dirty="0">
                <a:solidFill>
                  <a:srgbClr val="0070C0"/>
                </a:solidFill>
              </a:rPr>
              <a:t>– </a:t>
            </a:r>
            <a:r>
              <a:rPr lang="en-US" sz="2000" dirty="0">
                <a:solidFill>
                  <a:srgbClr val="0070C0"/>
                </a:solidFill>
              </a:rPr>
              <a:t>Standard method for the measurement of the concentration of carbon monoxide by non-dispersive infrared spectroscopy</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172127638"/>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893647"/>
          </a:xfrm>
          <a:prstGeom prst="rect">
            <a:avLst/>
          </a:prstGeom>
        </p:spPr>
        <p:txBody>
          <a:bodyPr wrap="square">
            <a:spAutoFit/>
          </a:bodyPr>
          <a:lstStyle/>
          <a:p>
            <a:pPr marL="0" lvl="1">
              <a:spcBef>
                <a:spcPct val="20000"/>
              </a:spcBef>
            </a:pPr>
            <a:r>
              <a:rPr lang="hr-BA" sz="2400" b="1" dirty="0">
                <a:solidFill>
                  <a:srgbClr val="1F497D"/>
                </a:solidFill>
              </a:rPr>
              <a:t>ACCREDITATION</a:t>
            </a:r>
          </a:p>
          <a:p>
            <a:pPr marL="0" lvl="1">
              <a:spcBef>
                <a:spcPct val="20000"/>
              </a:spcBef>
            </a:pPr>
            <a:endParaRPr lang="pl-PL" sz="2000" b="1" dirty="0">
              <a:solidFill>
                <a:srgbClr val="0070C0"/>
              </a:solidFill>
            </a:endParaRPr>
          </a:p>
          <a:p>
            <a:pPr marL="0" lvl="1">
              <a:spcBef>
                <a:spcPct val="20000"/>
              </a:spcBef>
            </a:pPr>
            <a:r>
              <a:rPr lang="en-US" sz="2000" dirty="0">
                <a:solidFill>
                  <a:srgbClr val="0070C0"/>
                </a:solidFill>
              </a:rPr>
              <a:t>Laboratories operating in accordance with HRN EN ISO/IEC 17025 can be</a:t>
            </a:r>
            <a:r>
              <a:rPr lang="hr-HR" sz="2000" dirty="0">
                <a:solidFill>
                  <a:srgbClr val="0070C0"/>
                </a:solidFill>
              </a:rPr>
              <a:t> </a:t>
            </a:r>
            <a:r>
              <a:rPr lang="en-US" sz="2000" dirty="0">
                <a:solidFill>
                  <a:srgbClr val="0070C0"/>
                </a:solidFill>
              </a:rPr>
              <a:t>accredited.</a:t>
            </a:r>
            <a:r>
              <a:rPr lang="hr-HR" sz="2000" dirty="0">
                <a:solidFill>
                  <a:srgbClr val="0070C0"/>
                </a:solidFill>
              </a:rPr>
              <a:t> </a:t>
            </a:r>
            <a:r>
              <a:rPr lang="hr-HR" sz="2000" dirty="0" err="1">
                <a:solidFill>
                  <a:srgbClr val="0070C0"/>
                </a:solidFill>
              </a:rPr>
              <a:t>Accreditation</a:t>
            </a:r>
            <a:r>
              <a:rPr lang="hr-HR" sz="2000" dirty="0">
                <a:solidFill>
                  <a:srgbClr val="0070C0"/>
                </a:solidFill>
              </a:rPr>
              <a:t> </a:t>
            </a:r>
            <a:r>
              <a:rPr lang="en-US" sz="2000" dirty="0">
                <a:solidFill>
                  <a:srgbClr val="0070C0"/>
                </a:solidFill>
              </a:rPr>
              <a:t>is a third independent party that confirms the lab</a:t>
            </a:r>
            <a:r>
              <a:rPr lang="hr-HR" sz="2000" dirty="0" err="1">
                <a:solidFill>
                  <a:srgbClr val="0070C0"/>
                </a:solidFill>
              </a:rPr>
              <a:t>oratory</a:t>
            </a:r>
            <a:r>
              <a:rPr lang="en-US" sz="2000" dirty="0">
                <a:solidFill>
                  <a:srgbClr val="0070C0"/>
                </a:solidFill>
              </a:rPr>
              <a:t> </a:t>
            </a:r>
            <a:r>
              <a:rPr lang="hr-HR" sz="2000" dirty="0" err="1">
                <a:solidFill>
                  <a:srgbClr val="0070C0"/>
                </a:solidFill>
              </a:rPr>
              <a:t>competence</a:t>
            </a:r>
            <a:r>
              <a:rPr lang="pl-PL" sz="2000" dirty="0">
                <a:solidFill>
                  <a:srgbClr val="0070C0"/>
                </a:solidFill>
              </a:rPr>
              <a:t>.</a:t>
            </a:r>
          </a:p>
          <a:p>
            <a:pPr marL="0" lvl="1">
              <a:spcBef>
                <a:spcPct val="20000"/>
              </a:spcBef>
            </a:pPr>
            <a:endParaRPr lang="pl-PL" sz="1000" dirty="0">
              <a:solidFill>
                <a:srgbClr val="0070C0"/>
              </a:solidFill>
            </a:endParaRPr>
          </a:p>
          <a:p>
            <a:pPr marL="0" lvl="1">
              <a:spcBef>
                <a:spcPct val="20000"/>
              </a:spcBef>
            </a:pPr>
            <a:r>
              <a:rPr lang="en-US" sz="2000" dirty="0">
                <a:solidFill>
                  <a:srgbClr val="0070C0"/>
                </a:solidFill>
              </a:rPr>
              <a:t>The accreditation system is developing in each country. Each country has ONE</a:t>
            </a:r>
            <a:r>
              <a:rPr lang="hr-HR" sz="2000" dirty="0">
                <a:solidFill>
                  <a:srgbClr val="0070C0"/>
                </a:solidFill>
              </a:rPr>
              <a:t> </a:t>
            </a:r>
            <a:r>
              <a:rPr lang="en-US" sz="2000" dirty="0">
                <a:solidFill>
                  <a:srgbClr val="0070C0"/>
                </a:solidFill>
              </a:rPr>
              <a:t>accreditation body, as the umbrella organization of quality and acting</a:t>
            </a:r>
            <a:r>
              <a:rPr lang="hr-HR" sz="2000" dirty="0">
                <a:solidFill>
                  <a:srgbClr val="0070C0"/>
                </a:solidFill>
              </a:rPr>
              <a:t> </a:t>
            </a:r>
            <a:r>
              <a:rPr lang="en-US" sz="2000" dirty="0">
                <a:solidFill>
                  <a:srgbClr val="0070C0"/>
                </a:solidFill>
              </a:rPr>
              <a:t>independently</a:t>
            </a:r>
            <a:r>
              <a:rPr lang="pl-PL" sz="2000" dirty="0">
                <a:solidFill>
                  <a:srgbClr val="0070C0"/>
                </a:solidFill>
              </a:rPr>
              <a:t>.</a:t>
            </a:r>
          </a:p>
          <a:p>
            <a:pPr marL="0" lvl="1">
              <a:spcBef>
                <a:spcPct val="20000"/>
              </a:spcBef>
            </a:pPr>
            <a:endParaRPr lang="pl-PL" sz="1000" dirty="0">
              <a:solidFill>
                <a:srgbClr val="0070C0"/>
              </a:solidFill>
            </a:endParaRPr>
          </a:p>
          <a:p>
            <a:pPr marL="0" lvl="1">
              <a:spcBef>
                <a:spcPct val="20000"/>
              </a:spcBef>
            </a:pPr>
            <a:r>
              <a:rPr lang="en-US" sz="2000" dirty="0">
                <a:solidFill>
                  <a:srgbClr val="0070C0"/>
                </a:solidFill>
              </a:rPr>
              <a:t>The accreditation body evaluate</a:t>
            </a:r>
            <a:r>
              <a:rPr lang="hr-HR" sz="2000" dirty="0">
                <a:solidFill>
                  <a:srgbClr val="0070C0"/>
                </a:solidFill>
              </a:rPr>
              <a:t>s</a:t>
            </a:r>
            <a:r>
              <a:rPr lang="en-US" sz="2000" dirty="0">
                <a:solidFill>
                  <a:srgbClr val="0070C0"/>
                </a:solidFill>
              </a:rPr>
              <a:t> the laboratory and </a:t>
            </a:r>
            <a:r>
              <a:rPr lang="hr-HR" sz="2000" dirty="0" err="1">
                <a:solidFill>
                  <a:srgbClr val="0070C0"/>
                </a:solidFill>
              </a:rPr>
              <a:t>if</a:t>
            </a:r>
            <a:r>
              <a:rPr lang="hr-HR" sz="2000" dirty="0">
                <a:solidFill>
                  <a:srgbClr val="0070C0"/>
                </a:solidFill>
              </a:rPr>
              <a:t> </a:t>
            </a:r>
            <a:r>
              <a:rPr lang="en-US" sz="2000" dirty="0">
                <a:solidFill>
                  <a:srgbClr val="0070C0"/>
                </a:solidFill>
              </a:rPr>
              <a:t>the</a:t>
            </a:r>
            <a:r>
              <a:rPr lang="hr-HR" sz="2000" dirty="0">
                <a:solidFill>
                  <a:srgbClr val="0070C0"/>
                </a:solidFill>
              </a:rPr>
              <a:t> </a:t>
            </a:r>
            <a:r>
              <a:rPr lang="en-US" sz="2000" dirty="0">
                <a:solidFill>
                  <a:srgbClr val="0070C0"/>
                </a:solidFill>
              </a:rPr>
              <a:t>laboratory</a:t>
            </a:r>
            <a:r>
              <a:rPr lang="hr-HR" sz="2000" dirty="0">
                <a:solidFill>
                  <a:srgbClr val="0070C0"/>
                </a:solidFill>
              </a:rPr>
              <a:t> </a:t>
            </a:r>
            <a:r>
              <a:rPr lang="hr-HR" sz="2000" dirty="0" err="1">
                <a:solidFill>
                  <a:srgbClr val="0070C0"/>
                </a:solidFill>
              </a:rPr>
              <a:t>proves</a:t>
            </a:r>
            <a:r>
              <a:rPr lang="hr-HR" sz="2000" dirty="0">
                <a:solidFill>
                  <a:srgbClr val="0070C0"/>
                </a:solidFill>
              </a:rPr>
              <a:t> </a:t>
            </a:r>
            <a:r>
              <a:rPr lang="hr-HR" sz="2000" dirty="0" err="1">
                <a:solidFill>
                  <a:srgbClr val="0070C0"/>
                </a:solidFill>
              </a:rPr>
              <a:t>its</a:t>
            </a:r>
            <a:r>
              <a:rPr lang="hr-HR" sz="2000" dirty="0">
                <a:solidFill>
                  <a:srgbClr val="0070C0"/>
                </a:solidFill>
              </a:rPr>
              <a:t> </a:t>
            </a:r>
            <a:r>
              <a:rPr lang="en-US" sz="2000" dirty="0">
                <a:solidFill>
                  <a:srgbClr val="0070C0"/>
                </a:solidFill>
              </a:rPr>
              <a:t>qualification according to ISO/IEC 17025, </a:t>
            </a:r>
            <a:r>
              <a:rPr lang="hr-HR" sz="2000" dirty="0" err="1">
                <a:solidFill>
                  <a:srgbClr val="0070C0"/>
                </a:solidFill>
              </a:rPr>
              <a:t>it</a:t>
            </a:r>
            <a:r>
              <a:rPr lang="hr-HR" sz="2000" dirty="0">
                <a:solidFill>
                  <a:srgbClr val="0070C0"/>
                </a:solidFill>
              </a:rPr>
              <a:t> </a:t>
            </a:r>
            <a:r>
              <a:rPr lang="hr-HR" sz="2000" dirty="0" err="1">
                <a:solidFill>
                  <a:srgbClr val="0070C0"/>
                </a:solidFill>
              </a:rPr>
              <a:t>obtains</a:t>
            </a:r>
            <a:r>
              <a:rPr lang="hr-HR" sz="2000" dirty="0">
                <a:solidFill>
                  <a:srgbClr val="0070C0"/>
                </a:solidFill>
              </a:rPr>
              <a:t> </a:t>
            </a:r>
            <a:r>
              <a:rPr lang="hr-HR" sz="2000" dirty="0" err="1">
                <a:solidFill>
                  <a:srgbClr val="0070C0"/>
                </a:solidFill>
              </a:rPr>
              <a:t>the</a:t>
            </a:r>
            <a:r>
              <a:rPr lang="en-US" sz="2000" dirty="0">
                <a:solidFill>
                  <a:srgbClr val="0070C0"/>
                </a:solidFill>
              </a:rPr>
              <a:t> accreditation certificate, </a:t>
            </a:r>
            <a:r>
              <a:rPr lang="hr-HR" sz="2000" dirty="0" err="1">
                <a:solidFill>
                  <a:srgbClr val="0070C0"/>
                </a:solidFill>
              </a:rPr>
              <a:t>with</a:t>
            </a:r>
            <a:r>
              <a:rPr lang="hr-HR" sz="2000" dirty="0">
                <a:solidFill>
                  <a:srgbClr val="0070C0"/>
                </a:solidFill>
              </a:rPr>
              <a:t> </a:t>
            </a:r>
            <a:r>
              <a:rPr lang="en-US" sz="2000" dirty="0">
                <a:solidFill>
                  <a:srgbClr val="0070C0"/>
                </a:solidFill>
              </a:rPr>
              <a:t>the exact area for which the laboratory is capable of carrying out its activities</a:t>
            </a:r>
            <a:r>
              <a:rPr lang="pl-PL" sz="2000" dirty="0">
                <a:solidFill>
                  <a:srgbClr val="0070C0"/>
                </a:solidFill>
              </a:rPr>
              <a:t>.</a:t>
            </a:r>
          </a:p>
          <a:p>
            <a:pPr marL="0" lvl="1">
              <a:spcBef>
                <a:spcPct val="20000"/>
              </a:spcBef>
            </a:pPr>
            <a:endParaRPr lang="pl-PL" sz="2000" dirty="0">
              <a:solidFill>
                <a:srgbClr val="0070C0"/>
              </a:solidFill>
            </a:endParaRPr>
          </a:p>
          <a:p>
            <a:pPr marL="0" lvl="1">
              <a:spcBef>
                <a:spcPct val="20000"/>
              </a:spcBef>
            </a:pPr>
            <a:r>
              <a:rPr lang="hr-HR" sz="2000" dirty="0" err="1">
                <a:solidFill>
                  <a:srgbClr val="0070C0"/>
                </a:solidFill>
              </a:rPr>
              <a:t>In</a:t>
            </a:r>
            <a:r>
              <a:rPr lang="hr-HR" sz="2000" dirty="0">
                <a:solidFill>
                  <a:srgbClr val="0070C0"/>
                </a:solidFill>
              </a:rPr>
              <a:t> Croatia, t</a:t>
            </a:r>
            <a:r>
              <a:rPr lang="en-US" sz="2000" dirty="0">
                <a:solidFill>
                  <a:srgbClr val="0070C0"/>
                </a:solidFill>
              </a:rPr>
              <a:t>he Croatian Accreditation Agency (HAA) is the </a:t>
            </a:r>
            <a:r>
              <a:rPr lang="hr-HR" sz="2000" dirty="0">
                <a:solidFill>
                  <a:srgbClr val="0070C0"/>
                </a:solidFill>
              </a:rPr>
              <a:t>a</a:t>
            </a:r>
            <a:r>
              <a:rPr lang="en-US" sz="2000" dirty="0" err="1">
                <a:solidFill>
                  <a:srgbClr val="0070C0"/>
                </a:solidFill>
              </a:rPr>
              <a:t>ccreditation</a:t>
            </a:r>
            <a:r>
              <a:rPr lang="en-US" sz="2000" dirty="0">
                <a:solidFill>
                  <a:srgbClr val="0070C0"/>
                </a:solidFill>
              </a:rPr>
              <a:t> </a:t>
            </a:r>
            <a:r>
              <a:rPr lang="hr-HR" sz="2000" dirty="0">
                <a:solidFill>
                  <a:srgbClr val="0070C0"/>
                </a:solidFill>
              </a:rPr>
              <a:t>b</a:t>
            </a:r>
            <a:r>
              <a:rPr lang="en-US" sz="2000" dirty="0" err="1">
                <a:solidFill>
                  <a:srgbClr val="0070C0"/>
                </a:solidFill>
              </a:rPr>
              <a:t>ody</a:t>
            </a:r>
            <a:r>
              <a:rPr lang="pl-PL" sz="2000" dirty="0">
                <a:solidFill>
                  <a:srgbClr val="0070C0"/>
                </a:solidFill>
              </a:rPr>
              <a:t>.</a:t>
            </a:r>
          </a:p>
        </p:txBody>
      </p:sp>
      <p:sp>
        <p:nvSpPr>
          <p:cNvPr id="12" name="TextBox 11"/>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233056470"/>
      </p:ext>
    </p:extLst>
  </p:cSld>
  <p:clrMapOvr>
    <a:masterClrMapping/>
  </p:clrMapOvr>
  <p:transition spd="med">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185214"/>
          </a:xfrm>
          <a:prstGeom prst="rect">
            <a:avLst/>
          </a:prstGeom>
        </p:spPr>
        <p:txBody>
          <a:bodyPr wrap="square">
            <a:spAutoFit/>
          </a:bodyPr>
          <a:lstStyle/>
          <a:p>
            <a:pPr marL="0" lvl="1">
              <a:spcBef>
                <a:spcPct val="20000"/>
              </a:spcBef>
            </a:pPr>
            <a:r>
              <a:rPr lang="hr-BA" sz="2400" b="1" dirty="0">
                <a:solidFill>
                  <a:srgbClr val="1F497D"/>
                </a:solidFill>
              </a:rPr>
              <a:t>REFERENCE METHODS</a:t>
            </a:r>
          </a:p>
          <a:p>
            <a:pPr marL="0" lvl="1">
              <a:spcBef>
                <a:spcPct val="20000"/>
              </a:spcBef>
            </a:pPr>
            <a:endParaRPr lang="pl-PL" sz="2000" b="1" dirty="0">
              <a:solidFill>
                <a:srgbClr val="0070C0"/>
              </a:solidFill>
            </a:endParaRPr>
          </a:p>
          <a:p>
            <a:pPr marL="0" lvl="1">
              <a:spcBef>
                <a:spcPct val="20000"/>
              </a:spcBef>
            </a:pPr>
            <a:r>
              <a:rPr lang="en-US" sz="2000" b="1" dirty="0">
                <a:solidFill>
                  <a:srgbClr val="0070C0"/>
                </a:solidFill>
              </a:rPr>
              <a:t>Reference method for measurement of </a:t>
            </a:r>
            <a:r>
              <a:rPr lang="hr-HR" sz="2000" b="1" dirty="0" err="1">
                <a:solidFill>
                  <a:srgbClr val="0070C0"/>
                </a:solidFill>
              </a:rPr>
              <a:t>ground</a:t>
            </a:r>
            <a:r>
              <a:rPr lang="hr-HR" sz="2000" b="1" dirty="0">
                <a:solidFill>
                  <a:srgbClr val="0070C0"/>
                </a:solidFill>
              </a:rPr>
              <a:t>-</a:t>
            </a:r>
            <a:r>
              <a:rPr lang="hr-HR" sz="2000" b="1" dirty="0" err="1">
                <a:solidFill>
                  <a:srgbClr val="0070C0"/>
                </a:solidFill>
              </a:rPr>
              <a:t>level</a:t>
            </a:r>
            <a:r>
              <a:rPr lang="hr-HR" sz="2000" b="1" dirty="0">
                <a:solidFill>
                  <a:srgbClr val="0070C0"/>
                </a:solidFill>
              </a:rPr>
              <a:t> ozone </a:t>
            </a:r>
            <a:endParaRPr lang="pl-PL" sz="2000" b="1" dirty="0">
              <a:solidFill>
                <a:srgbClr val="0070C0"/>
              </a:solidFill>
            </a:endParaRPr>
          </a:p>
          <a:p>
            <a:pPr marL="0" lvl="1">
              <a:spcBef>
                <a:spcPct val="20000"/>
              </a:spcBef>
            </a:pPr>
            <a:r>
              <a:rPr lang="en-US" sz="2000" dirty="0">
                <a:solidFill>
                  <a:srgbClr val="0070C0"/>
                </a:solidFill>
              </a:rPr>
              <a:t>Reference method for measurement of ground-level ozone</a:t>
            </a:r>
            <a:r>
              <a:rPr lang="hr-HR" sz="2000" dirty="0">
                <a:solidFill>
                  <a:srgbClr val="0070C0"/>
                </a:solidFill>
              </a:rPr>
              <a:t> </a:t>
            </a:r>
            <a:r>
              <a:rPr lang="pl-PL" sz="2000" dirty="0">
                <a:solidFill>
                  <a:srgbClr val="0070C0"/>
                </a:solidFill>
              </a:rPr>
              <a:t>is described in EN normi 14625:2012‚ Ambient air – </a:t>
            </a:r>
            <a:r>
              <a:rPr lang="en-US" sz="2000" dirty="0">
                <a:solidFill>
                  <a:srgbClr val="0070C0"/>
                </a:solidFill>
              </a:rPr>
              <a:t>Standard method for the measurement of the concentration of ozone by ultraviolet photometry</a:t>
            </a:r>
            <a:r>
              <a:rPr lang="pl-PL" sz="2000" dirty="0">
                <a:solidFill>
                  <a:srgbClr val="0070C0"/>
                </a:solidFill>
              </a:rPr>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997758475"/>
      </p:ext>
    </p:extLst>
  </p:cSld>
  <p:clrMapOvr>
    <a:masterClrMapping/>
  </p:clrMapOvr>
  <p:transition spd="med">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88189" y="443839"/>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117838"/>
            <a:ext cx="8772053" cy="5632311"/>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r>
              <a:rPr lang="en-US" sz="2000" i="1" dirty="0">
                <a:solidFill>
                  <a:srgbClr val="0070C0"/>
                </a:solidFill>
              </a:rPr>
              <a:t>Ambient air – Standard method for the measurement of the concentration of </a:t>
            </a:r>
            <a:r>
              <a:rPr lang="en-US" sz="2000" i="1" dirty="0" err="1">
                <a:solidFill>
                  <a:srgbClr val="0070C0"/>
                </a:solidFill>
              </a:rPr>
              <a:t>sulphur</a:t>
            </a:r>
            <a:r>
              <a:rPr lang="en-US" sz="2000" i="1" dirty="0">
                <a:solidFill>
                  <a:srgbClr val="0070C0"/>
                </a:solidFill>
              </a:rPr>
              <a:t> dioxide by ultraviolet fluorescence</a:t>
            </a:r>
            <a:endParaRPr lang="hr-HR" sz="2000" i="1" dirty="0">
              <a:solidFill>
                <a:srgbClr val="0070C0"/>
              </a:solidFill>
            </a:endParaRPr>
          </a:p>
          <a:p>
            <a:pPr marL="0" lvl="1">
              <a:spcBef>
                <a:spcPct val="20000"/>
              </a:spcBef>
            </a:pPr>
            <a:r>
              <a:rPr lang="hr-HR" sz="2000" i="1" dirty="0" err="1">
                <a:solidFill>
                  <a:srgbClr val="0070C0"/>
                </a:solidFill>
              </a:rPr>
              <a:t>This</a:t>
            </a:r>
            <a:r>
              <a:rPr lang="hr-HR" sz="2000" i="1" dirty="0">
                <a:solidFill>
                  <a:srgbClr val="0070C0"/>
                </a:solidFill>
              </a:rPr>
              <a:t> standard </a:t>
            </a:r>
            <a:r>
              <a:rPr lang="hr-HR" sz="2000" i="1" dirty="0" err="1">
                <a:solidFill>
                  <a:srgbClr val="0070C0"/>
                </a:solidFill>
              </a:rPr>
              <a:t>has</a:t>
            </a:r>
            <a:r>
              <a:rPr lang="hr-HR" sz="2000" i="1" dirty="0">
                <a:solidFill>
                  <a:srgbClr val="0070C0"/>
                </a:solidFill>
              </a:rPr>
              <a:t> a </a:t>
            </a:r>
            <a:r>
              <a:rPr lang="hr-HR" sz="2000" i="1" dirty="0" err="1">
                <a:solidFill>
                  <a:srgbClr val="0070C0"/>
                </a:solidFill>
              </a:rPr>
              <a:t>correction</a:t>
            </a:r>
            <a:r>
              <a:rPr lang="pl-PL" sz="2000" dirty="0">
                <a:solidFill>
                  <a:srgbClr val="0070C0"/>
                </a:solidFill>
              </a:rPr>
              <a:t>:</a:t>
            </a:r>
          </a:p>
          <a:p>
            <a:pPr marL="0" lvl="1">
              <a:spcBef>
                <a:spcPct val="20000"/>
              </a:spcBef>
            </a:pPr>
            <a:r>
              <a:rPr lang="pl-PL" sz="2000" b="1" dirty="0">
                <a:solidFill>
                  <a:srgbClr val="0070C0"/>
                </a:solidFill>
              </a:rPr>
              <a:t>HRN EN 14212:2012/Cor.1:2014 (EN 14212:2012/AC:2014)</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This European </a:t>
            </a:r>
            <a:r>
              <a:rPr lang="hr-HR" sz="2000" dirty="0">
                <a:solidFill>
                  <a:srgbClr val="0070C0"/>
                </a:solidFill>
              </a:rPr>
              <a:t>s</a:t>
            </a:r>
            <a:r>
              <a:rPr lang="en-US" sz="2000" dirty="0" err="1">
                <a:solidFill>
                  <a:srgbClr val="0070C0"/>
                </a:solidFill>
              </a:rPr>
              <a:t>tandard</a:t>
            </a:r>
            <a:r>
              <a:rPr lang="en-US" sz="2000" dirty="0">
                <a:solidFill>
                  <a:srgbClr val="0070C0"/>
                </a:solidFill>
              </a:rPr>
              <a:t> establishes a method for continuous measurement for</a:t>
            </a:r>
            <a:r>
              <a:rPr lang="hr-HR" sz="2000" dirty="0">
                <a:solidFill>
                  <a:srgbClr val="0070C0"/>
                </a:solidFill>
              </a:rPr>
              <a:t> </a:t>
            </a:r>
            <a:r>
              <a:rPr lang="en-US" sz="2000" dirty="0">
                <a:solidFill>
                  <a:srgbClr val="0070C0"/>
                </a:solidFill>
              </a:rPr>
              <a:t>determination</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concentrations of </a:t>
            </a:r>
            <a:r>
              <a:rPr lang="en-US" sz="2000" dirty="0" err="1">
                <a:solidFill>
                  <a:srgbClr val="0070C0"/>
                </a:solidFill>
              </a:rPr>
              <a:t>sul</a:t>
            </a:r>
            <a:r>
              <a:rPr lang="hr-HR" sz="2000" dirty="0" err="1">
                <a:solidFill>
                  <a:srgbClr val="0070C0"/>
                </a:solidFill>
              </a:rPr>
              <a:t>ph</a:t>
            </a:r>
            <a:r>
              <a:rPr lang="en-US" sz="2000" dirty="0" err="1">
                <a:solidFill>
                  <a:srgbClr val="0070C0"/>
                </a:solidFill>
              </a:rPr>
              <a:t>ur</a:t>
            </a:r>
            <a:r>
              <a:rPr lang="en-US" sz="2000" dirty="0">
                <a:solidFill>
                  <a:srgbClr val="0070C0"/>
                </a:solidFill>
              </a:rPr>
              <a:t> dioxide in the ambient air on the</a:t>
            </a:r>
            <a:r>
              <a:rPr lang="hr-HR" sz="2000" dirty="0">
                <a:solidFill>
                  <a:srgbClr val="0070C0"/>
                </a:solidFill>
              </a:rPr>
              <a:t> </a:t>
            </a:r>
            <a:r>
              <a:rPr lang="en-US" sz="2000" dirty="0">
                <a:solidFill>
                  <a:srgbClr val="0070C0"/>
                </a:solidFill>
              </a:rPr>
              <a:t>measurement principle</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b="1" dirty="0">
                <a:solidFill>
                  <a:srgbClr val="0070C0"/>
                </a:solidFill>
              </a:rPr>
              <a:t>ultraviolet fluorescence</a:t>
            </a:r>
            <a:r>
              <a:rPr lang="pl-PL" sz="2000" dirty="0">
                <a:solidFill>
                  <a:srgbClr val="0070C0"/>
                </a:solidFill>
              </a:rPr>
              <a:t>. </a:t>
            </a:r>
          </a:p>
          <a:p>
            <a:pPr marL="0" lvl="1">
              <a:spcBef>
                <a:spcPct val="20000"/>
              </a:spcBef>
            </a:pPr>
            <a:r>
              <a:rPr lang="en-US" sz="2000" dirty="0">
                <a:solidFill>
                  <a:srgbClr val="0070C0"/>
                </a:solidFill>
              </a:rPr>
              <a:t>The standard describes the performance characteristics and sets the minimum criteria required for</a:t>
            </a:r>
            <a:r>
              <a:rPr lang="hr-HR" sz="2000" dirty="0">
                <a:solidFill>
                  <a:srgbClr val="0070C0"/>
                </a:solidFill>
              </a:rPr>
              <a:t> </a:t>
            </a:r>
            <a:r>
              <a:rPr lang="en-US" sz="2000" dirty="0">
                <a:solidFill>
                  <a:srgbClr val="0070C0"/>
                </a:solidFill>
              </a:rPr>
              <a:t>selecting the appropriate analyzer</a:t>
            </a:r>
            <a:r>
              <a:rPr lang="pl-PL" sz="2000" dirty="0">
                <a:solidFill>
                  <a:srgbClr val="0070C0"/>
                </a:solidFill>
              </a:rPr>
              <a:t>. </a:t>
            </a:r>
          </a:p>
          <a:p>
            <a:pPr marL="0" lvl="1">
              <a:spcBef>
                <a:spcPct val="20000"/>
              </a:spcBef>
            </a:pPr>
            <a:r>
              <a:rPr lang="en-US" sz="2000" dirty="0">
                <a:solidFill>
                  <a:srgbClr val="0070C0"/>
                </a:solidFill>
              </a:rPr>
              <a:t>It also includes an assessment of the suitability of the analyzer for use on the </a:t>
            </a:r>
            <a:r>
              <a:rPr lang="hr-HR" sz="2000" dirty="0" err="1">
                <a:solidFill>
                  <a:srgbClr val="0070C0"/>
                </a:solidFill>
              </a:rPr>
              <a:t>monitoring</a:t>
            </a:r>
            <a:r>
              <a:rPr lang="hr-HR" sz="2000" dirty="0">
                <a:solidFill>
                  <a:srgbClr val="0070C0"/>
                </a:solidFill>
              </a:rPr>
              <a:t> </a:t>
            </a:r>
            <a:r>
              <a:rPr lang="en-US" sz="2000" dirty="0">
                <a:solidFill>
                  <a:srgbClr val="0070C0"/>
                </a:solidFill>
              </a:rPr>
              <a:t>station to meet the data quality requirements in accordance with the Directive</a:t>
            </a:r>
            <a:r>
              <a:rPr lang="hr-HR" sz="2000" dirty="0">
                <a:solidFill>
                  <a:srgbClr val="0070C0"/>
                </a:solidFill>
              </a:rPr>
              <a:t> </a:t>
            </a:r>
            <a:r>
              <a:rPr lang="pl-PL" sz="2000" dirty="0">
                <a:solidFill>
                  <a:srgbClr val="0070C0"/>
                </a:solidFill>
              </a:rPr>
              <a:t>2008/50/EC.</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a:stretch>
            <a:fillRect/>
          </a:stretch>
        </p:blipFill>
        <p:spPr>
          <a:xfrm>
            <a:off x="7210425" y="2078592"/>
            <a:ext cx="1609725" cy="1143000"/>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176485242"/>
      </p:ext>
    </p:extLst>
  </p:cSld>
  <p:clrMapOvr>
    <a:masterClrMapping/>
  </p:clrMapOvr>
  <p:transition spd="med">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785652"/>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r>
              <a:rPr lang="pl-PL" sz="2000" i="1" dirty="0">
                <a:solidFill>
                  <a:srgbClr val="0070C0"/>
                </a:solidFill>
              </a:rPr>
              <a:t>MEASUREMENT AREA</a:t>
            </a:r>
          </a:p>
          <a:p>
            <a:pPr marL="0" lvl="1" algn="ctr">
              <a:spcBef>
                <a:spcPct val="20000"/>
              </a:spcBef>
            </a:pPr>
            <a:r>
              <a:rPr lang="hr-HR" sz="2000" b="1" dirty="0"/>
              <a:t>0 - 1000 µg/m</a:t>
            </a:r>
            <a:r>
              <a:rPr lang="hr-HR" sz="2000" b="1" baseline="30000" dirty="0"/>
              <a:t>3</a:t>
            </a:r>
            <a:r>
              <a:rPr lang="hr-HR" sz="2000" b="1" dirty="0"/>
              <a:t> </a:t>
            </a:r>
          </a:p>
          <a:p>
            <a:pPr marL="0" lvl="1" algn="ctr">
              <a:spcBef>
                <a:spcPct val="20000"/>
              </a:spcBef>
            </a:pPr>
            <a:r>
              <a:rPr lang="hr-HR" sz="2000" dirty="0"/>
              <a:t>(0 - 376 </a:t>
            </a:r>
            <a:r>
              <a:rPr lang="hr-HR" sz="2000" dirty="0" err="1"/>
              <a:t>nmol</a:t>
            </a:r>
            <a:r>
              <a:rPr lang="hr-HR" sz="2000" dirty="0"/>
              <a:t>/mol)</a:t>
            </a:r>
          </a:p>
          <a:p>
            <a:pPr marL="0" lvl="1">
              <a:spcBef>
                <a:spcPct val="20000"/>
              </a:spcBef>
            </a:pPr>
            <a:endParaRPr lang="pl-PL" sz="2000" dirty="0">
              <a:solidFill>
                <a:srgbClr val="0070C0"/>
              </a:solidFill>
            </a:endParaRPr>
          </a:p>
          <a:p>
            <a:pPr marL="0" lvl="1">
              <a:spcBef>
                <a:spcPct val="20000"/>
              </a:spcBef>
            </a:pPr>
            <a:r>
              <a:rPr lang="pl-PL" sz="2000" i="1" dirty="0">
                <a:solidFill>
                  <a:srgbClr val="0070C0"/>
                </a:solidFill>
              </a:rPr>
              <a:t>MEASUREMENT PRINCIPLE</a:t>
            </a:r>
          </a:p>
          <a:p>
            <a:pPr marL="0" lvl="1">
              <a:spcBef>
                <a:spcPct val="20000"/>
              </a:spcBef>
            </a:pPr>
            <a:endParaRPr lang="pl-PL" sz="2000" i="1" dirty="0">
              <a:solidFill>
                <a:srgbClr val="0070C0"/>
              </a:solidFill>
            </a:endParaRPr>
          </a:p>
          <a:p>
            <a:pPr marL="0" lvl="1" algn="ctr">
              <a:spcBef>
                <a:spcPct val="20000"/>
              </a:spcBef>
            </a:pPr>
            <a:r>
              <a:rPr lang="pl-PL" sz="2000" b="1" dirty="0"/>
              <a:t>UV FLUORESCENCE</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4" name="Slika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962" y="4341413"/>
            <a:ext cx="1306632" cy="1310861"/>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876304684"/>
      </p:ext>
    </p:extLst>
  </p:cSld>
  <p:clrMapOvr>
    <a:masterClrMapping/>
  </p:clrMapOvr>
  <p:transition spd="med">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mc:AlternateContent xmlns:mc="http://schemas.openxmlformats.org/markup-compatibility/2006">
        <mc:Choice xmlns:a14="http://schemas.microsoft.com/office/drawing/2010/main" Requires="a14">
          <p:sp>
            <p:nvSpPr>
              <p:cNvPr id="2" name="Rectangle 1"/>
              <p:cNvSpPr/>
              <p:nvPr/>
            </p:nvSpPr>
            <p:spPr>
              <a:xfrm>
                <a:off x="202224" y="1209244"/>
                <a:ext cx="8756466" cy="5679888"/>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algn="just"/>
                <a:r>
                  <a:rPr lang="en-US" dirty="0"/>
                  <a:t>The measurement principle is based on the fluorescence </a:t>
                </a:r>
                <a:r>
                  <a:rPr lang="hr-HR" dirty="0" err="1"/>
                  <a:t>radiation</a:t>
                </a:r>
                <a:r>
                  <a:rPr lang="hr-HR" dirty="0"/>
                  <a:t> </a:t>
                </a:r>
                <a:r>
                  <a:rPr lang="en-US" dirty="0"/>
                  <a:t>of the </a:t>
                </a:r>
                <a:r>
                  <a:rPr lang="hr-HR" dirty="0"/>
                  <a:t>SO</a:t>
                </a:r>
                <a:r>
                  <a:rPr lang="hr-HR" baseline="-25000" dirty="0"/>
                  <a:t>2 </a:t>
                </a:r>
                <a:r>
                  <a:rPr lang="en-US" dirty="0"/>
                  <a:t>molecule</a:t>
                </a:r>
                <a:r>
                  <a:rPr lang="hr-HR" dirty="0"/>
                  <a:t>s </a:t>
                </a:r>
                <a:r>
                  <a:rPr lang="en-US" dirty="0"/>
                  <a:t>when they are exposed</a:t>
                </a:r>
                <a:r>
                  <a:rPr lang="hr-HR" dirty="0"/>
                  <a:t> to </a:t>
                </a:r>
                <a:r>
                  <a:rPr lang="en-US" dirty="0"/>
                  <a:t>ultraviolet (UV) radiation. UV fluorescence occurs when the molecule </a:t>
                </a:r>
                <a:r>
                  <a:rPr lang="hr-HR" dirty="0"/>
                  <a:t>SO</a:t>
                </a:r>
                <a:r>
                  <a:rPr lang="hr-HR" baseline="-25000" dirty="0"/>
                  <a:t>2 </a:t>
                </a:r>
                <a:r>
                  <a:rPr lang="hr-HR" dirty="0" err="1"/>
                  <a:t>due</a:t>
                </a:r>
                <a:r>
                  <a:rPr lang="hr-HR" dirty="0"/>
                  <a:t> to </a:t>
                </a:r>
                <a:r>
                  <a:rPr lang="en-US" dirty="0"/>
                  <a:t>exposure to UV radiation goes from normal to excited state and then returns to</a:t>
                </a:r>
                <a:r>
                  <a:rPr lang="hr-HR" dirty="0"/>
                  <a:t> </a:t>
                </a:r>
                <a:r>
                  <a:rPr lang="en-US" dirty="0"/>
                  <a:t>normal state with radiation emission</a:t>
                </a:r>
                <a:r>
                  <a:rPr lang="hr-HR" dirty="0"/>
                  <a:t>.</a:t>
                </a:r>
              </a:p>
              <a:p>
                <a:pPr algn="just"/>
                <a14:m>
                  <m:oMathPara xmlns:m="http://schemas.openxmlformats.org/officeDocument/2006/math">
                    <m:oMathParaPr>
                      <m:jc m:val="centerGroup"/>
                    </m:oMathParaPr>
                    <m:oMath xmlns:m="http://schemas.openxmlformats.org/officeDocument/2006/math">
                      <m:sSub>
                        <m:sSubPr>
                          <m:ctrlPr>
                            <a:rPr lang="hr-HR" i="1">
                              <a:latin typeface="Cambria Math" panose="02040503050406030204" pitchFamily="18" charset="0"/>
                            </a:rPr>
                          </m:ctrlPr>
                        </m:sSubPr>
                        <m:e>
                          <m:r>
                            <a:rPr lang="hr-HR" i="1">
                              <a:latin typeface="Cambria Math"/>
                            </a:rPr>
                            <m:t>𝑆𝑂</m:t>
                          </m:r>
                        </m:e>
                        <m:sub>
                          <m:r>
                            <a:rPr lang="hr-HR" i="1">
                              <a:latin typeface="Cambria Math"/>
                            </a:rPr>
                            <m:t>2</m:t>
                          </m:r>
                        </m:sub>
                      </m:sSub>
                      <m:r>
                        <a:rPr lang="hr-HR" i="1">
                          <a:latin typeface="Cambria Math"/>
                        </a:rPr>
                        <m:t>+</m:t>
                      </m:r>
                      <m:r>
                        <a:rPr lang="hr-HR" i="1">
                          <a:latin typeface="Cambria Math"/>
                        </a:rPr>
                        <m:t>h𝑣</m:t>
                      </m:r>
                      <m:r>
                        <a:rPr lang="hr-HR" i="1">
                          <a:latin typeface="Cambria Math"/>
                        </a:rPr>
                        <m:t> → </m:t>
                      </m:r>
                      <m:sSubSup>
                        <m:sSubSupPr>
                          <m:ctrlPr>
                            <a:rPr lang="hr-HR" i="1">
                              <a:latin typeface="Cambria Math" panose="02040503050406030204" pitchFamily="18" charset="0"/>
                            </a:rPr>
                          </m:ctrlPr>
                        </m:sSubSupPr>
                        <m:e>
                          <m:r>
                            <a:rPr lang="hr-HR" i="1">
                              <a:latin typeface="Cambria Math"/>
                            </a:rPr>
                            <m:t>𝑆𝑂</m:t>
                          </m:r>
                        </m:e>
                        <m:sub>
                          <m:r>
                            <a:rPr lang="hr-HR" i="1">
                              <a:latin typeface="Cambria Math"/>
                            </a:rPr>
                            <m:t>2</m:t>
                          </m:r>
                        </m:sub>
                        <m:sup>
                          <m:r>
                            <a:rPr lang="hr-HR" i="1">
                              <a:latin typeface="Cambria Math"/>
                            </a:rPr>
                            <m:t>∗</m:t>
                          </m:r>
                        </m:sup>
                      </m:sSubSup>
                    </m:oMath>
                  </m:oMathPara>
                </a14:m>
                <a:endParaRPr lang="hr-HR" dirty="0"/>
              </a:p>
              <a:p>
                <a:pPr algn="just"/>
                <a14:m>
                  <m:oMathPara xmlns:m="http://schemas.openxmlformats.org/officeDocument/2006/math">
                    <m:oMathParaPr>
                      <m:jc m:val="centerGroup"/>
                    </m:oMathParaPr>
                    <m:oMath xmlns:m="http://schemas.openxmlformats.org/officeDocument/2006/math">
                      <m:sSubSup>
                        <m:sSubSupPr>
                          <m:ctrlPr>
                            <a:rPr lang="hr-HR" i="1">
                              <a:latin typeface="Cambria Math" panose="02040503050406030204" pitchFamily="18" charset="0"/>
                            </a:rPr>
                          </m:ctrlPr>
                        </m:sSubSupPr>
                        <m:e>
                          <m:r>
                            <a:rPr lang="hr-HR" i="1">
                              <a:latin typeface="Cambria Math"/>
                            </a:rPr>
                            <m:t>𝑆𝑂</m:t>
                          </m:r>
                        </m:e>
                        <m:sub>
                          <m:r>
                            <a:rPr lang="hr-HR" i="1">
                              <a:latin typeface="Cambria Math"/>
                            </a:rPr>
                            <m:t>2</m:t>
                          </m:r>
                        </m:sub>
                        <m:sup>
                          <m:r>
                            <a:rPr lang="hr-HR" i="1">
                              <a:latin typeface="Cambria Math"/>
                            </a:rPr>
                            <m:t>∗</m:t>
                          </m:r>
                        </m:sup>
                      </m:sSubSup>
                      <m:r>
                        <a:rPr lang="hr-HR" i="1">
                          <a:latin typeface="Cambria Math"/>
                        </a:rPr>
                        <m:t> → </m:t>
                      </m:r>
                      <m:sSub>
                        <m:sSubPr>
                          <m:ctrlPr>
                            <a:rPr lang="hr-HR" i="1">
                              <a:latin typeface="Cambria Math" panose="02040503050406030204" pitchFamily="18" charset="0"/>
                            </a:rPr>
                          </m:ctrlPr>
                        </m:sSubPr>
                        <m:e>
                          <m:r>
                            <a:rPr lang="hr-HR" i="1">
                              <a:latin typeface="Cambria Math"/>
                            </a:rPr>
                            <m:t>𝑆𝑂</m:t>
                          </m:r>
                        </m:e>
                        <m:sub>
                          <m:r>
                            <a:rPr lang="hr-HR" i="1">
                              <a:latin typeface="Cambria Math"/>
                            </a:rPr>
                            <m:t>2</m:t>
                          </m:r>
                        </m:sub>
                      </m:sSub>
                      <m:r>
                        <a:rPr lang="hr-HR" i="1">
                          <a:latin typeface="Cambria Math"/>
                        </a:rPr>
                        <m:t>+</m:t>
                      </m:r>
                      <m:r>
                        <a:rPr lang="hr-HR" i="1">
                          <a:latin typeface="Cambria Math"/>
                        </a:rPr>
                        <m:t>h𝑣</m:t>
                      </m:r>
                    </m:oMath>
                  </m:oMathPara>
                </a14:m>
                <a:endParaRPr lang="hr-HR" dirty="0"/>
              </a:p>
              <a:p>
                <a:pPr algn="just"/>
                <a:r>
                  <a:rPr lang="hr-HR" dirty="0"/>
                  <a:t>	</a:t>
                </a:r>
              </a:p>
              <a:p>
                <a:pPr algn="just"/>
                <a:r>
                  <a:rPr lang="en-US" dirty="0"/>
                  <a:t>The intensity of the emitted radiation is proportional to the number of </a:t>
                </a:r>
                <a:r>
                  <a:rPr lang="hr-HR" dirty="0"/>
                  <a:t>SO</a:t>
                </a:r>
                <a:r>
                  <a:rPr lang="hr-HR" baseline="-25000" dirty="0"/>
                  <a:t>2 </a:t>
                </a:r>
                <a:r>
                  <a:rPr lang="en-US" dirty="0"/>
                  <a:t>molecules</a:t>
                </a:r>
                <a:r>
                  <a:rPr lang="hr-HR" dirty="0"/>
                  <a:t> </a:t>
                </a:r>
                <a:r>
                  <a:rPr lang="en-US" dirty="0"/>
                  <a:t>in a given volume,</a:t>
                </a:r>
                <a:r>
                  <a:rPr lang="hr-HR" dirty="0"/>
                  <a:t> </a:t>
                </a:r>
                <a:r>
                  <a:rPr lang="en-US" dirty="0" err="1"/>
                  <a:t>i</a:t>
                </a:r>
                <a:r>
                  <a:rPr lang="hr-HR" dirty="0"/>
                  <a:t>.</a:t>
                </a:r>
                <a:r>
                  <a:rPr lang="en-US" dirty="0"/>
                  <a:t>e</a:t>
                </a:r>
                <a:r>
                  <a:rPr lang="hr-HR" dirty="0"/>
                  <a:t>.</a:t>
                </a:r>
                <a:r>
                  <a:rPr lang="en-US" dirty="0"/>
                  <a:t> concentration of </a:t>
                </a:r>
                <a:r>
                  <a:rPr lang="hr-HR" dirty="0"/>
                  <a:t>SO</a:t>
                </a:r>
                <a:r>
                  <a:rPr lang="hr-HR" baseline="-25000" dirty="0"/>
                  <a:t>2</a:t>
                </a:r>
                <a:r>
                  <a:rPr lang="en-US" dirty="0"/>
                  <a:t>. Dependency of </a:t>
                </a:r>
                <a:r>
                  <a:rPr lang="hr-HR" dirty="0"/>
                  <a:t>SO</a:t>
                </a:r>
                <a:r>
                  <a:rPr lang="hr-HR" baseline="-25000" dirty="0"/>
                  <a:t>2 </a:t>
                </a:r>
                <a:r>
                  <a:rPr lang="en-US" dirty="0"/>
                  <a:t>concentration</a:t>
                </a:r>
                <a:r>
                  <a:rPr lang="hr-HR" dirty="0"/>
                  <a:t> on </a:t>
                </a:r>
                <a:r>
                  <a:rPr lang="en-US" dirty="0"/>
                  <a:t>the intensity of radiation can be</a:t>
                </a:r>
                <a:r>
                  <a:rPr lang="hr-HR" dirty="0"/>
                  <a:t> </a:t>
                </a:r>
                <a:r>
                  <a:rPr lang="en-US" dirty="0"/>
                  <a:t>describe</a:t>
                </a:r>
                <a:r>
                  <a:rPr lang="hr-HR" dirty="0"/>
                  <a:t>d</a:t>
                </a:r>
                <a:r>
                  <a:rPr lang="en-US" dirty="0"/>
                  <a:t> </a:t>
                </a:r>
                <a:r>
                  <a:rPr lang="hr-HR" dirty="0" err="1"/>
                  <a:t>by</a:t>
                </a:r>
                <a:r>
                  <a:rPr lang="hr-HR" dirty="0"/>
                  <a:t> </a:t>
                </a:r>
                <a:r>
                  <a:rPr lang="en-US" dirty="0"/>
                  <a:t>the following equation</a:t>
                </a:r>
                <a:r>
                  <a:rPr lang="hr-HR" dirty="0"/>
                  <a:t> :</a:t>
                </a:r>
              </a:p>
              <a:p>
                <a:pPr/>
                <a14:m>
                  <m:oMathPara xmlns:m="http://schemas.openxmlformats.org/officeDocument/2006/math">
                    <m:oMathParaPr>
                      <m:jc m:val="centerGroup"/>
                    </m:oMathParaPr>
                    <m:oMath xmlns:m="http://schemas.openxmlformats.org/officeDocument/2006/math">
                      <m:r>
                        <a:rPr lang="hr-HR" i="1">
                          <a:latin typeface="Cambria Math"/>
                        </a:rPr>
                        <m:t>𝐹</m:t>
                      </m:r>
                      <m:r>
                        <a:rPr lang="hr-HR" i="1">
                          <a:latin typeface="Cambria Math"/>
                        </a:rPr>
                        <m:t>=</m:t>
                      </m:r>
                      <m:r>
                        <a:rPr lang="hr-HR" i="1">
                          <a:latin typeface="Cambria Math"/>
                        </a:rPr>
                        <m:t>𝑘</m:t>
                      </m:r>
                      <m:r>
                        <a:rPr lang="hr-HR" i="1">
                          <a:latin typeface="Cambria Math"/>
                        </a:rPr>
                        <m:t>∙</m:t>
                      </m:r>
                      <m:sSub>
                        <m:sSubPr>
                          <m:ctrlPr>
                            <a:rPr lang="hr-HR" i="1">
                              <a:latin typeface="Cambria Math" panose="02040503050406030204" pitchFamily="18" charset="0"/>
                            </a:rPr>
                          </m:ctrlPr>
                        </m:sSubPr>
                        <m:e>
                          <m:r>
                            <a:rPr lang="hr-HR" i="1">
                              <a:latin typeface="Cambria Math"/>
                            </a:rPr>
                            <m:t>𝑐</m:t>
                          </m:r>
                        </m:e>
                        <m:sub>
                          <m:r>
                            <a:rPr lang="hr-HR" i="1">
                              <a:latin typeface="Cambria Math"/>
                            </a:rPr>
                            <m:t>𝑆</m:t>
                          </m:r>
                          <m:sSub>
                            <m:sSubPr>
                              <m:ctrlPr>
                                <a:rPr lang="hr-HR" i="1">
                                  <a:latin typeface="Cambria Math" panose="02040503050406030204" pitchFamily="18" charset="0"/>
                                </a:rPr>
                              </m:ctrlPr>
                            </m:sSubPr>
                            <m:e>
                              <m:r>
                                <a:rPr lang="hr-HR" i="1">
                                  <a:latin typeface="Cambria Math"/>
                                </a:rPr>
                                <m:t>𝑂</m:t>
                              </m:r>
                            </m:e>
                            <m:sub>
                              <m:r>
                                <a:rPr lang="hr-HR" i="1">
                                  <a:latin typeface="Cambria Math"/>
                                </a:rPr>
                                <m:t>2</m:t>
                              </m:r>
                            </m:sub>
                          </m:sSub>
                        </m:sub>
                      </m:sSub>
                    </m:oMath>
                  </m:oMathPara>
                </a14:m>
                <a:endParaRPr lang="hr-HR" dirty="0"/>
              </a:p>
              <a:p>
                <a:r>
                  <a:rPr lang="hr-HR" dirty="0"/>
                  <a:t> </a:t>
                </a:r>
              </a:p>
              <a:p>
                <a:r>
                  <a:rPr lang="hr-HR" dirty="0" err="1"/>
                  <a:t>where</a:t>
                </a:r>
                <a:r>
                  <a:rPr lang="hr-HR" dirty="0"/>
                  <a:t>:</a:t>
                </a:r>
              </a:p>
              <a:p>
                <a:r>
                  <a:rPr lang="hr-HR" dirty="0"/>
                  <a:t>F – </a:t>
                </a:r>
                <a:r>
                  <a:rPr lang="en-US" dirty="0"/>
                  <a:t>intensity of radiation</a:t>
                </a:r>
                <a:endParaRPr lang="hr-HR" dirty="0"/>
              </a:p>
              <a:p>
                <a:r>
                  <a:rPr lang="hr-HR" dirty="0"/>
                  <a:t>k – </a:t>
                </a:r>
                <a:r>
                  <a:rPr lang="hr-HR" dirty="0" err="1"/>
                  <a:t>coefficient</a:t>
                </a:r>
                <a:r>
                  <a:rPr lang="hr-HR" dirty="0"/>
                  <a:t> </a:t>
                </a:r>
                <a:r>
                  <a:rPr lang="hr-HR" dirty="0" err="1"/>
                  <a:t>of</a:t>
                </a:r>
                <a:r>
                  <a:rPr lang="hr-HR" dirty="0"/>
                  <a:t> </a:t>
                </a:r>
                <a:r>
                  <a:rPr lang="hr-HR" dirty="0" err="1"/>
                  <a:t>proportionality</a:t>
                </a:r>
                <a:r>
                  <a:rPr lang="hr-HR" dirty="0"/>
                  <a:t> </a:t>
                </a:r>
              </a:p>
              <a:p>
                <a14:m>
                  <m:oMath xmlns:m="http://schemas.openxmlformats.org/officeDocument/2006/math">
                    <m:sSub>
                      <m:sSubPr>
                        <m:ctrlPr>
                          <a:rPr lang="hr-HR" i="1">
                            <a:latin typeface="Cambria Math" panose="02040503050406030204" pitchFamily="18" charset="0"/>
                          </a:rPr>
                        </m:ctrlPr>
                      </m:sSubPr>
                      <m:e>
                        <m:r>
                          <a:rPr lang="hr-HR" i="1">
                            <a:latin typeface="Cambria Math"/>
                          </a:rPr>
                          <m:t>𝑐</m:t>
                        </m:r>
                      </m:e>
                      <m:sub>
                        <m:r>
                          <a:rPr lang="hr-HR" i="1">
                            <a:latin typeface="Cambria Math"/>
                          </a:rPr>
                          <m:t>𝑆</m:t>
                        </m:r>
                        <m:sSub>
                          <m:sSubPr>
                            <m:ctrlPr>
                              <a:rPr lang="hr-HR" i="1">
                                <a:latin typeface="Cambria Math" panose="02040503050406030204" pitchFamily="18" charset="0"/>
                              </a:rPr>
                            </m:ctrlPr>
                          </m:sSubPr>
                          <m:e>
                            <m:r>
                              <a:rPr lang="hr-HR" i="1">
                                <a:latin typeface="Cambria Math"/>
                              </a:rPr>
                              <m:t>𝑂</m:t>
                            </m:r>
                          </m:e>
                          <m:sub>
                            <m:r>
                              <a:rPr lang="hr-HR" i="1">
                                <a:latin typeface="Cambria Math"/>
                              </a:rPr>
                              <m:t>2</m:t>
                            </m:r>
                          </m:sub>
                        </m:sSub>
                      </m:sub>
                    </m:sSub>
                  </m:oMath>
                </a14:m>
                <a:r>
                  <a:rPr lang="hr-HR" dirty="0"/>
                  <a:t>– SO</a:t>
                </a:r>
                <a:r>
                  <a:rPr lang="hr-HR" baseline="-25000" dirty="0"/>
                  <a:t>2 </a:t>
                </a:r>
                <a:r>
                  <a:rPr lang="en-US" dirty="0"/>
                  <a:t>concentration </a:t>
                </a:r>
                <a:endParaRPr lang="hr-HR" dirty="0"/>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202224" y="1209244"/>
                <a:ext cx="8756466" cy="5679888"/>
              </a:xfrm>
              <a:prstGeom prst="rect">
                <a:avLst/>
              </a:prstGeom>
              <a:blipFill>
                <a:blip r:embed="rId4"/>
                <a:stretch>
                  <a:fillRect l="-1044" t="-858" r="-557"/>
                </a:stretch>
              </a:blipFill>
            </p:spPr>
            <p:txBody>
              <a:bodyPr/>
              <a:lstStyle/>
              <a:p>
                <a:r>
                  <a:rPr lang="hr-HR">
                    <a:noFill/>
                  </a:rPr>
                  <a:t> </a:t>
                </a:r>
              </a:p>
            </p:txBody>
          </p:sp>
        </mc:Fallback>
      </mc:AlternateContent>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286730324"/>
      </p:ext>
    </p:extLst>
  </p:cSld>
  <p:clrMapOvr>
    <a:masterClrMapping/>
  </p:clrMapOvr>
  <p:transition spd="med">
    <p:fade thruBlk="1"/>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090246"/>
            <a:ext cx="8686985" cy="5909310"/>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algn="just"/>
            <a:r>
              <a:rPr lang="en-US" dirty="0"/>
              <a:t>Before entering the reaction chamber, the air is filtered and passed through a </a:t>
            </a:r>
            <a:r>
              <a:rPr lang="hr-HR" dirty="0" err="1"/>
              <a:t>hydrocarbon</a:t>
            </a:r>
            <a:r>
              <a:rPr lang="hr-HR" dirty="0"/>
              <a:t> </a:t>
            </a:r>
            <a:r>
              <a:rPr lang="en-US" dirty="0" err="1"/>
              <a:t>scrabber</a:t>
            </a:r>
            <a:r>
              <a:rPr lang="hr-HR" dirty="0"/>
              <a:t> </a:t>
            </a:r>
            <a:r>
              <a:rPr lang="en-US" dirty="0"/>
              <a:t>that would otherwise cause interference. Then the air enters the reaction</a:t>
            </a:r>
            <a:r>
              <a:rPr lang="hr-HR" dirty="0"/>
              <a:t> </a:t>
            </a:r>
            <a:r>
              <a:rPr lang="en-US" dirty="0"/>
              <a:t>chamber where it is, under standardized conditions</a:t>
            </a:r>
            <a:r>
              <a:rPr lang="hr-HR" dirty="0"/>
              <a:t>,</a:t>
            </a:r>
            <a:r>
              <a:rPr lang="en-US" dirty="0"/>
              <a:t> exposed to UV rays in the wavelength</a:t>
            </a:r>
            <a:r>
              <a:rPr lang="hr-HR" dirty="0"/>
              <a:t> </a:t>
            </a:r>
            <a:r>
              <a:rPr lang="en-US" dirty="0"/>
              <a:t>area</a:t>
            </a:r>
            <a:r>
              <a:rPr lang="hr-HR" dirty="0"/>
              <a:t> </a:t>
            </a:r>
            <a:r>
              <a:rPr lang="en-US" dirty="0"/>
              <a:t>between 200 and 220 nm. When returning from excited to the normal state</a:t>
            </a:r>
            <a:r>
              <a:rPr lang="hr-HR" dirty="0"/>
              <a:t>,</a:t>
            </a:r>
            <a:r>
              <a:rPr lang="en-US" dirty="0"/>
              <a:t> the </a:t>
            </a:r>
            <a:r>
              <a:rPr lang="hr-HR" dirty="0"/>
              <a:t>SO</a:t>
            </a:r>
            <a:r>
              <a:rPr lang="hr-HR" baseline="-25000" dirty="0"/>
              <a:t>2</a:t>
            </a:r>
            <a:r>
              <a:rPr lang="hr-HR" dirty="0"/>
              <a:t> </a:t>
            </a:r>
            <a:r>
              <a:rPr lang="en-US" dirty="0"/>
              <a:t>molecule</a:t>
            </a:r>
            <a:r>
              <a:rPr lang="hr-HR" dirty="0"/>
              <a:t>s </a:t>
            </a:r>
            <a:r>
              <a:rPr lang="en-US" dirty="0"/>
              <a:t>emit radiation in the range of wavelengths between 240 and 420 nm. This </a:t>
            </a:r>
            <a:r>
              <a:rPr lang="hr-HR" dirty="0" err="1"/>
              <a:t>emission</a:t>
            </a:r>
            <a:r>
              <a:rPr lang="hr-HR" dirty="0"/>
              <a:t> </a:t>
            </a:r>
            <a:r>
              <a:rPr lang="en-US" dirty="0"/>
              <a:t>is</a:t>
            </a:r>
            <a:r>
              <a:rPr lang="hr-HR" dirty="0"/>
              <a:t>, </a:t>
            </a:r>
            <a:r>
              <a:rPr lang="hr-HR" dirty="0" err="1"/>
              <a:t>by</a:t>
            </a:r>
            <a:r>
              <a:rPr lang="en-US" dirty="0"/>
              <a:t> using</a:t>
            </a:r>
            <a:r>
              <a:rPr lang="hr-HR" dirty="0"/>
              <a:t> </a:t>
            </a:r>
            <a:r>
              <a:rPr lang="en-US" dirty="0"/>
              <a:t>selective optical filters</a:t>
            </a:r>
            <a:r>
              <a:rPr lang="hr-HR" dirty="0"/>
              <a:t>,</a:t>
            </a:r>
            <a:r>
              <a:rPr lang="en-US" dirty="0"/>
              <a:t> transformed into an electric signal by a photoconductor or a photodiode.</a:t>
            </a:r>
            <a:r>
              <a:rPr lang="hr-HR" dirty="0"/>
              <a:t> </a:t>
            </a:r>
            <a:r>
              <a:rPr lang="en-US" dirty="0"/>
              <a:t>The electrical signal is measured and its intensity is proportional to the number of molecules, i.e. at</a:t>
            </a:r>
            <a:r>
              <a:rPr lang="hr-HR" dirty="0"/>
              <a:t> </a:t>
            </a:r>
            <a:r>
              <a:rPr lang="en-US" dirty="0"/>
              <a:t>standardized </a:t>
            </a:r>
            <a:r>
              <a:rPr lang="hr-HR" dirty="0" err="1"/>
              <a:t>conditions</a:t>
            </a:r>
            <a:r>
              <a:rPr lang="hr-HR" dirty="0"/>
              <a:t> </a:t>
            </a:r>
            <a:r>
              <a:rPr lang="hr-HR" dirty="0" err="1"/>
              <a:t>of</a:t>
            </a:r>
            <a:r>
              <a:rPr lang="hr-HR" dirty="0"/>
              <a:t> SO</a:t>
            </a:r>
            <a:r>
              <a:rPr lang="hr-HR" baseline="-25000" dirty="0"/>
              <a:t>2</a:t>
            </a:r>
            <a:r>
              <a:rPr lang="hr-HR" dirty="0"/>
              <a:t> </a:t>
            </a:r>
            <a:r>
              <a:rPr lang="en-US" dirty="0"/>
              <a:t>concentration </a:t>
            </a:r>
            <a:r>
              <a:rPr lang="en-US" dirty="0" err="1"/>
              <a:t>wh</a:t>
            </a:r>
            <a:r>
              <a:rPr lang="hr-HR" dirty="0" err="1"/>
              <a:t>ich</a:t>
            </a:r>
            <a:r>
              <a:rPr lang="en-US" dirty="0"/>
              <a:t> entered the reaction</a:t>
            </a:r>
            <a:r>
              <a:rPr lang="hr-HR" dirty="0"/>
              <a:t>.</a:t>
            </a:r>
          </a:p>
          <a:p>
            <a:pPr algn="just"/>
            <a:endParaRPr lang="hr-HR" dirty="0"/>
          </a:p>
          <a:p>
            <a:pPr algn="just"/>
            <a:r>
              <a:rPr lang="en-US" dirty="0"/>
              <a:t>Concentrations of </a:t>
            </a:r>
            <a:r>
              <a:rPr lang="hr-HR" dirty="0"/>
              <a:t>SO</a:t>
            </a:r>
            <a:r>
              <a:rPr lang="hr-HR" baseline="-25000" dirty="0"/>
              <a:t>2</a:t>
            </a:r>
            <a:r>
              <a:rPr lang="hr-HR" dirty="0"/>
              <a:t> are m</a:t>
            </a:r>
            <a:r>
              <a:rPr lang="en-US" dirty="0" err="1"/>
              <a:t>easured</a:t>
            </a:r>
            <a:r>
              <a:rPr lang="en-US" dirty="0"/>
              <a:t> directly into volume/volume units (ppb) since the absorption in the IR spectrum is proportional to the concentration of </a:t>
            </a:r>
            <a:r>
              <a:rPr lang="hr-HR" dirty="0"/>
              <a:t>SO</a:t>
            </a:r>
            <a:r>
              <a:rPr lang="hr-HR" baseline="-25000" dirty="0"/>
              <a:t>2</a:t>
            </a:r>
            <a:r>
              <a:rPr lang="hr-HR" dirty="0"/>
              <a:t> </a:t>
            </a:r>
            <a:r>
              <a:rPr lang="en-US" dirty="0"/>
              <a:t>in volume/volume units.</a:t>
            </a:r>
            <a:r>
              <a:rPr lang="hr-HR" dirty="0"/>
              <a:t> </a:t>
            </a:r>
            <a:r>
              <a:rPr lang="en-US" dirty="0"/>
              <a:t>After obtaining concentration in ppb values, the result is converted to </a:t>
            </a:r>
            <a:r>
              <a:rPr lang="en-US" dirty="0" err="1"/>
              <a:t>μg</a:t>
            </a:r>
            <a:r>
              <a:rPr lang="en-US" dirty="0"/>
              <a:t>/</a:t>
            </a:r>
            <a:r>
              <a:rPr lang="hr-HR" dirty="0"/>
              <a:t>m</a:t>
            </a:r>
            <a:r>
              <a:rPr lang="hr-HR" baseline="30000" dirty="0"/>
              <a:t>3</a:t>
            </a:r>
            <a:r>
              <a:rPr lang="hr-HR" dirty="0"/>
              <a:t> </a:t>
            </a:r>
            <a:r>
              <a:rPr lang="en-US" dirty="0"/>
              <a:t>using standard conversion factors for a temperature of 20 °C and a pressure of 101.3 </a:t>
            </a:r>
            <a:r>
              <a:rPr lang="en-US" dirty="0" err="1"/>
              <a:t>kPa</a:t>
            </a:r>
            <a:r>
              <a:rPr lang="en-US" dirty="0"/>
              <a:t> </a:t>
            </a:r>
            <a:r>
              <a:rPr lang="hr-HR" dirty="0" err="1"/>
              <a:t>whereat</a:t>
            </a:r>
            <a:r>
              <a:rPr lang="hr-HR" dirty="0"/>
              <a:t>:</a:t>
            </a:r>
          </a:p>
          <a:p>
            <a:r>
              <a:rPr lang="hr-HR" dirty="0"/>
              <a:t> </a:t>
            </a:r>
          </a:p>
          <a:p>
            <a:pPr algn="ctr"/>
            <a:r>
              <a:rPr lang="hr-HR" dirty="0"/>
              <a:t>1 </a:t>
            </a:r>
            <a:r>
              <a:rPr lang="hr-HR" dirty="0" err="1"/>
              <a:t>ppb</a:t>
            </a:r>
            <a:r>
              <a:rPr lang="hr-HR" dirty="0"/>
              <a:t> (</a:t>
            </a:r>
            <a:r>
              <a:rPr lang="hr-HR" dirty="0" err="1"/>
              <a:t>nmol</a:t>
            </a:r>
            <a:r>
              <a:rPr lang="hr-HR" dirty="0"/>
              <a:t>/mol) SO</a:t>
            </a:r>
            <a:r>
              <a:rPr lang="hr-HR" baseline="-25000" dirty="0"/>
              <a:t>2</a:t>
            </a:r>
            <a:r>
              <a:rPr lang="hr-HR" dirty="0"/>
              <a:t>  =  2,66 µg/m3 SO</a:t>
            </a:r>
            <a:r>
              <a:rPr lang="hr-HR" baseline="-25000" dirty="0"/>
              <a:t>2</a:t>
            </a:r>
            <a:endParaRPr lang="hr-HR" dirty="0"/>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994406618"/>
      </p:ext>
    </p:extLst>
  </p:cSld>
  <p:clrMapOvr>
    <a:masterClrMapping/>
  </p:clrMapOvr>
  <p:transition spd="med">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200329"/>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a:stretch>
            <a:fillRect/>
          </a:stretch>
        </p:blipFill>
        <p:spPr>
          <a:xfrm>
            <a:off x="494315" y="1850224"/>
            <a:ext cx="5435405" cy="4167539"/>
          </a:xfrm>
          <a:prstGeom prst="rect">
            <a:avLst/>
          </a:prstGeom>
        </p:spPr>
      </p:pic>
      <p:pic>
        <p:nvPicPr>
          <p:cNvPr id="4" name="Slika 3"/>
          <p:cNvPicPr>
            <a:picLocks noChangeAspect="1"/>
          </p:cNvPicPr>
          <p:nvPr/>
        </p:nvPicPr>
        <p:blipFill>
          <a:blip r:embed="rId5"/>
          <a:stretch>
            <a:fillRect/>
          </a:stretch>
        </p:blipFill>
        <p:spPr>
          <a:xfrm>
            <a:off x="6091328" y="2604204"/>
            <a:ext cx="2809783" cy="2659578"/>
          </a:xfrm>
          <a:prstGeom prst="rect">
            <a:avLst/>
          </a:prstGeom>
        </p:spPr>
      </p:pic>
      <p:sp>
        <p:nvSpPr>
          <p:cNvPr id="13" name="TextBox 12"/>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10540174"/>
      </p:ext>
    </p:extLst>
  </p:cSld>
  <p:clrMapOvr>
    <a:masterClrMapping/>
  </p:clrMapOvr>
  <p:transition spd="med">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1938992"/>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HORIBA – APSA 370</a:t>
            </a:r>
          </a:p>
          <a:p>
            <a:pPr marL="0" lvl="1">
              <a:spcBef>
                <a:spcPct val="20000"/>
              </a:spcBef>
            </a:pPr>
            <a:endParaRPr lang="pl-PL" sz="2000" dirty="0">
              <a:solidFill>
                <a:srgbClr val="0070C0"/>
              </a:solidFill>
            </a:endParaRPr>
          </a:p>
        </p:txBody>
      </p:sp>
      <p:pic>
        <p:nvPicPr>
          <p:cNvPr id="10" name="Slika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579" y="2522823"/>
            <a:ext cx="3857143" cy="2481428"/>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670213668"/>
      </p:ext>
    </p:extLst>
  </p:cSld>
  <p:clrMapOvr>
    <a:masterClrMapping/>
  </p:clrMapOvr>
  <p:transition spd="med">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308324"/>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THERMO SCIENTIFIC</a:t>
            </a:r>
          </a:p>
          <a:p>
            <a:pPr marL="0" lvl="1">
              <a:spcBef>
                <a:spcPct val="20000"/>
              </a:spcBef>
            </a:pPr>
            <a:r>
              <a:rPr lang="pl-PL" sz="2000" dirty="0">
                <a:solidFill>
                  <a:srgbClr val="0070C0"/>
                </a:solidFill>
              </a:rPr>
              <a:t>– MODEL 43i</a:t>
            </a: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0537" y="2480918"/>
            <a:ext cx="4527394" cy="2879669"/>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520485167"/>
      </p:ext>
    </p:extLst>
  </p:cSld>
  <p:clrMapOvr>
    <a:masterClrMapping/>
  </p:clrMapOvr>
  <p:transition spd="med">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2308324"/>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TELEDYNE</a:t>
            </a:r>
          </a:p>
          <a:p>
            <a:pPr marL="0" lvl="1">
              <a:spcBef>
                <a:spcPct val="20000"/>
              </a:spcBef>
            </a:pPr>
            <a:r>
              <a:rPr lang="pl-PL" sz="2000" dirty="0">
                <a:solidFill>
                  <a:srgbClr val="0070C0"/>
                </a:solidFill>
              </a:rPr>
              <a:t>– API T100 </a:t>
            </a:r>
          </a:p>
          <a:p>
            <a:pPr marL="0" lvl="1">
              <a:spcBef>
                <a:spcPct val="20000"/>
              </a:spcBef>
            </a:pPr>
            <a:endParaRPr lang="pl-PL" sz="2000" dirty="0">
              <a:solidFill>
                <a:srgbClr val="0070C0"/>
              </a:solidFill>
            </a:endParaRPr>
          </a:p>
        </p:txBody>
      </p:sp>
      <p:pic>
        <p:nvPicPr>
          <p:cNvPr id="4" name="Slika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871" y="2603881"/>
            <a:ext cx="5895179" cy="2475975"/>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044753200"/>
      </p:ext>
    </p:extLst>
  </p:cSld>
  <p:clrMapOvr>
    <a:masterClrMapping/>
  </p:clrMapOvr>
  <p:transition spd="med">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2308324"/>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ENVIRONNEMENT</a:t>
            </a:r>
          </a:p>
          <a:p>
            <a:pPr marL="0" lvl="1">
              <a:spcBef>
                <a:spcPct val="20000"/>
              </a:spcBef>
            </a:pPr>
            <a:r>
              <a:rPr lang="pl-PL" sz="2000" dirty="0">
                <a:solidFill>
                  <a:srgbClr val="0070C0"/>
                </a:solidFill>
              </a:rPr>
              <a:t>– AF 22</a:t>
            </a: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2310" y="2173260"/>
            <a:ext cx="6366882" cy="3581371"/>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696983495"/>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9.1 HRN EN ISO/IEC 17025</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830997"/>
          </a:xfrm>
          <a:prstGeom prst="rect">
            <a:avLst/>
          </a:prstGeom>
        </p:spPr>
        <p:txBody>
          <a:bodyPr wrap="square">
            <a:spAutoFit/>
          </a:bodyPr>
          <a:lstStyle/>
          <a:p>
            <a:pPr marL="0" lvl="1">
              <a:spcBef>
                <a:spcPct val="20000"/>
              </a:spcBef>
            </a:pPr>
            <a:r>
              <a:rPr lang="hr-BA" sz="2400" b="1" dirty="0">
                <a:solidFill>
                  <a:srgbClr val="1F497D"/>
                </a:solidFill>
              </a:rPr>
              <a:t>STANDARD STRUCTURE</a:t>
            </a:r>
          </a:p>
          <a:p>
            <a:pPr marL="0" lvl="1">
              <a:spcBef>
                <a:spcPct val="20000"/>
              </a:spcBef>
            </a:pPr>
            <a:endParaRPr lang="pl-PL" sz="2000" b="1" dirty="0">
              <a:solidFill>
                <a:srgbClr val="0070C0"/>
              </a:solidFill>
            </a:endParaRPr>
          </a:p>
        </p:txBody>
      </p:sp>
      <p:graphicFrame>
        <p:nvGraphicFramePr>
          <p:cNvPr id="12" name="Tablica 11"/>
          <p:cNvGraphicFramePr>
            <a:graphicFrameLocks noGrp="1"/>
          </p:cNvGraphicFramePr>
          <p:nvPr>
            <p:extLst>
              <p:ext uri="{D42A27DB-BD31-4B8C-83A1-F6EECF244321}">
                <p14:modId xmlns:p14="http://schemas.microsoft.com/office/powerpoint/2010/main" val="4102455514"/>
              </p:ext>
            </p:extLst>
          </p:nvPr>
        </p:nvGraphicFramePr>
        <p:xfrm>
          <a:off x="1137424" y="2390432"/>
          <a:ext cx="7225991" cy="2906397"/>
        </p:xfrm>
        <a:graphic>
          <a:graphicData uri="http://schemas.openxmlformats.org/drawingml/2006/table">
            <a:tbl>
              <a:tblPr firstRow="1" bandRow="1">
                <a:tableStyleId>{5C22544A-7EE6-4342-B048-85BDC9FD1C3A}</a:tableStyleId>
              </a:tblPr>
              <a:tblGrid>
                <a:gridCol w="3627021">
                  <a:extLst>
                    <a:ext uri="{9D8B030D-6E8A-4147-A177-3AD203B41FA5}">
                      <a16:colId xmlns:a16="http://schemas.microsoft.com/office/drawing/2014/main" val="20000"/>
                    </a:ext>
                  </a:extLst>
                </a:gridCol>
                <a:gridCol w="3598970">
                  <a:extLst>
                    <a:ext uri="{9D8B030D-6E8A-4147-A177-3AD203B41FA5}">
                      <a16:colId xmlns:a16="http://schemas.microsoft.com/office/drawing/2014/main" val="20001"/>
                    </a:ext>
                  </a:extLst>
                </a:gridCol>
              </a:tblGrid>
              <a:tr h="743061">
                <a:tc gridSpan="2">
                  <a:txBody>
                    <a:bodyPr/>
                    <a:lstStyle/>
                    <a:p>
                      <a:pPr algn="ctr"/>
                      <a:r>
                        <a:rPr lang="hr-HR" sz="2800" b="1" dirty="0"/>
                        <a:t>HRN EN ISO/IEC </a:t>
                      </a:r>
                    </a:p>
                    <a:p>
                      <a:pPr algn="ctr"/>
                      <a:r>
                        <a:rPr lang="hr-HR" sz="2800" b="1" dirty="0"/>
                        <a:t>17025</a:t>
                      </a:r>
                    </a:p>
                  </a:txBody>
                  <a:tcPr/>
                </a:tc>
                <a:tc hMerge="1">
                  <a:txBody>
                    <a:bodyPr/>
                    <a:lstStyle/>
                    <a:p>
                      <a:pPr algn="ctr"/>
                      <a:endParaRPr lang="hr-HR" sz="2400" b="1" dirty="0"/>
                    </a:p>
                  </a:txBody>
                  <a:tcPr/>
                </a:tc>
                <a:extLst>
                  <a:ext uri="{0D108BD9-81ED-4DB2-BD59-A6C34878D82A}">
                    <a16:rowId xmlns:a16="http://schemas.microsoft.com/office/drawing/2014/main" val="10000"/>
                  </a:ext>
                </a:extLst>
              </a:tr>
              <a:tr h="1050627">
                <a:tc>
                  <a:txBody>
                    <a:bodyPr/>
                    <a:lstStyle/>
                    <a:p>
                      <a:pPr algn="ctr"/>
                      <a:r>
                        <a:rPr lang="hr-HR" sz="2400" b="1" dirty="0"/>
                        <a:t>Management </a:t>
                      </a:r>
                      <a:r>
                        <a:rPr lang="hr-HR" sz="2400" b="1" dirty="0" err="1"/>
                        <a:t>requirements</a:t>
                      </a:r>
                      <a:endParaRPr lang="hr-HR" sz="2400" b="1" dirty="0"/>
                    </a:p>
                  </a:txBody>
                  <a:tcPr anchor="ctr"/>
                </a:tc>
                <a:tc>
                  <a:txBody>
                    <a:bodyPr/>
                    <a:lstStyle/>
                    <a:p>
                      <a:pPr algn="ctr"/>
                      <a:r>
                        <a:rPr lang="hr-HR" sz="2400" b="1" dirty="0" err="1"/>
                        <a:t>Chapter</a:t>
                      </a:r>
                      <a:r>
                        <a:rPr lang="hr-HR" sz="2400" b="1" dirty="0"/>
                        <a:t> 4</a:t>
                      </a:r>
                    </a:p>
                    <a:p>
                      <a:pPr algn="ctr"/>
                      <a:r>
                        <a:rPr lang="hr-HR" sz="2400" b="0" dirty="0"/>
                        <a:t>4.1-4.15</a:t>
                      </a:r>
                    </a:p>
                  </a:txBody>
                  <a:tcPr anchor="ctr"/>
                </a:tc>
                <a:extLst>
                  <a:ext uri="{0D108BD9-81ED-4DB2-BD59-A6C34878D82A}">
                    <a16:rowId xmlns:a16="http://schemas.microsoft.com/office/drawing/2014/main" val="10001"/>
                  </a:ext>
                </a:extLst>
              </a:tr>
              <a:tr h="910890">
                <a:tc>
                  <a:txBody>
                    <a:bodyPr/>
                    <a:lstStyle/>
                    <a:p>
                      <a:pPr algn="ctr"/>
                      <a:r>
                        <a:rPr lang="hr-HR" sz="2400" b="1" dirty="0" err="1"/>
                        <a:t>Technical</a:t>
                      </a:r>
                      <a:r>
                        <a:rPr lang="hr-HR" sz="2400" b="1" dirty="0"/>
                        <a:t> </a:t>
                      </a:r>
                      <a:r>
                        <a:rPr lang="hr-HR" sz="2400" b="1" dirty="0" err="1"/>
                        <a:t>requirements</a:t>
                      </a:r>
                      <a:endParaRPr lang="hr-HR" sz="2400" b="1" dirty="0"/>
                    </a:p>
                  </a:txBody>
                  <a:tcPr anchor="ctr"/>
                </a:tc>
                <a:tc>
                  <a:txBody>
                    <a:bodyPr/>
                    <a:lstStyle/>
                    <a:p>
                      <a:pPr algn="ctr"/>
                      <a:r>
                        <a:rPr lang="hr-HR" sz="2400" b="1" dirty="0" err="1"/>
                        <a:t>Chapter</a:t>
                      </a:r>
                      <a:r>
                        <a:rPr lang="hr-HR" sz="2400" b="1" dirty="0"/>
                        <a:t> 5</a:t>
                      </a:r>
                    </a:p>
                    <a:p>
                      <a:pPr algn="ctr"/>
                      <a:r>
                        <a:rPr lang="hr-HR" sz="2400" b="0" dirty="0"/>
                        <a:t>5.1-5.10</a:t>
                      </a:r>
                    </a:p>
                  </a:txBody>
                  <a:tcPr anchor="ctr"/>
                </a:tc>
                <a:extLst>
                  <a:ext uri="{0D108BD9-81ED-4DB2-BD59-A6C34878D82A}">
                    <a16:rowId xmlns:a16="http://schemas.microsoft.com/office/drawing/2014/main" val="10002"/>
                  </a:ext>
                </a:extLst>
              </a:tr>
            </a:tbl>
          </a:graphicData>
        </a:graphic>
      </p:graphicFrame>
      <p:sp>
        <p:nvSpPr>
          <p:cNvPr id="13" name="TextBox 12"/>
          <p:cNvSpPr txBox="1"/>
          <p:nvPr/>
        </p:nvSpPr>
        <p:spPr>
          <a:xfrm>
            <a:off x="133165" y="39621"/>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919892661"/>
      </p:ext>
    </p:extLst>
  </p:cSld>
  <p:clrMapOvr>
    <a:masterClrMapping/>
  </p:clrMapOvr>
  <p:transition spd="med">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16758"/>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r>
              <a:rPr lang="en-US" sz="2000" i="1" dirty="0">
                <a:solidFill>
                  <a:srgbClr val="0070C0"/>
                </a:solidFill>
              </a:rPr>
              <a:t>Ambient air – Standard method for the measurement of the concentration of </a:t>
            </a:r>
            <a:r>
              <a:rPr lang="en-US" sz="2000" i="1" dirty="0" err="1">
                <a:solidFill>
                  <a:srgbClr val="0070C0"/>
                </a:solidFill>
              </a:rPr>
              <a:t>sulphur</a:t>
            </a:r>
            <a:r>
              <a:rPr lang="en-US" sz="2000" i="1" dirty="0">
                <a:solidFill>
                  <a:srgbClr val="0070C0"/>
                </a:solidFill>
              </a:rPr>
              <a:t> dioxide by ultraviolet fluorescence</a:t>
            </a:r>
            <a:endParaRPr lang="hr-HR" sz="2000" i="1" dirty="0">
              <a:solidFill>
                <a:srgbClr val="0070C0"/>
              </a:solidFill>
            </a:endParaRPr>
          </a:p>
          <a:p>
            <a:pPr marL="0" lvl="1">
              <a:spcBef>
                <a:spcPct val="20000"/>
              </a:spcBef>
            </a:pPr>
            <a:r>
              <a:rPr lang="en-US" sz="2000" dirty="0">
                <a:solidFill>
                  <a:srgbClr val="0070C0"/>
                </a:solidFill>
              </a:rPr>
              <a:t>This standard has a correction</a:t>
            </a:r>
            <a:r>
              <a:rPr lang="pl-PL" sz="2000" dirty="0">
                <a:solidFill>
                  <a:srgbClr val="0070C0"/>
                </a:solidFill>
              </a:rPr>
              <a:t>:</a:t>
            </a:r>
          </a:p>
          <a:p>
            <a:pPr marL="0" lvl="1">
              <a:spcBef>
                <a:spcPct val="20000"/>
              </a:spcBef>
            </a:pPr>
            <a:r>
              <a:rPr lang="pl-PL" sz="2000" b="1" dirty="0">
                <a:solidFill>
                  <a:srgbClr val="0070C0"/>
                </a:solidFill>
              </a:rPr>
              <a:t>HRN EN 14212:2012/Cor.1:2014 (EN 14212:2012/AC:2014)</a:t>
            </a: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This European standard establishes a method for continuous measurement for determination of concentrations of </a:t>
            </a:r>
            <a:r>
              <a:rPr lang="en-US" sz="2000" dirty="0" err="1">
                <a:solidFill>
                  <a:srgbClr val="0070C0"/>
                </a:solidFill>
              </a:rPr>
              <a:t>sulphur</a:t>
            </a:r>
            <a:r>
              <a:rPr lang="en-US" sz="2000" dirty="0">
                <a:solidFill>
                  <a:srgbClr val="0070C0"/>
                </a:solidFill>
              </a:rPr>
              <a:t> dioxide in the ambient air on the measurement principle of </a:t>
            </a:r>
            <a:r>
              <a:rPr lang="en-US" sz="2000" b="1" dirty="0">
                <a:solidFill>
                  <a:srgbClr val="0070C0"/>
                </a:solidFill>
              </a:rPr>
              <a:t>ultraviolet fluorescence</a:t>
            </a:r>
            <a:r>
              <a:rPr lang="pl-PL" sz="2000" dirty="0">
                <a:solidFill>
                  <a:srgbClr val="0070C0"/>
                </a:solidFill>
              </a:rPr>
              <a:t>. </a:t>
            </a:r>
          </a:p>
          <a:p>
            <a:pPr marL="0" lvl="1">
              <a:spcBef>
                <a:spcPct val="20000"/>
              </a:spcBef>
            </a:pPr>
            <a:endParaRPr lang="pl-PL" sz="2000" dirty="0">
              <a:solidFill>
                <a:srgbClr val="0070C0"/>
              </a:solidFill>
            </a:endParaRPr>
          </a:p>
          <a:p>
            <a:pPr marL="0" lvl="1">
              <a:spcBef>
                <a:spcPct val="20000"/>
              </a:spcBef>
            </a:pPr>
            <a:r>
              <a:rPr lang="pl-PL" sz="2000" dirty="0">
                <a:solidFill>
                  <a:srgbClr val="FF0000"/>
                </a:solidFill>
              </a:rPr>
              <a:t>EQUIVALENT METHOD</a:t>
            </a:r>
          </a:p>
          <a:p>
            <a:pPr marL="0" lvl="1">
              <a:spcBef>
                <a:spcPct val="20000"/>
              </a:spcBef>
            </a:pPr>
            <a:r>
              <a:rPr lang="en-US" sz="2000" b="1" dirty="0">
                <a:solidFill>
                  <a:srgbClr val="0070C0"/>
                </a:solidFill>
              </a:rPr>
              <a:t>Hydrogen </a:t>
            </a:r>
            <a:r>
              <a:rPr lang="hr-HR" sz="2000" b="1" dirty="0" err="1">
                <a:solidFill>
                  <a:srgbClr val="0070C0"/>
                </a:solidFill>
              </a:rPr>
              <a:t>sulphide</a:t>
            </a:r>
            <a:r>
              <a:rPr lang="hr-HR" sz="2000" b="1" dirty="0">
                <a:solidFill>
                  <a:srgbClr val="0070C0"/>
                </a:solidFill>
              </a:rPr>
              <a:t> </a:t>
            </a:r>
            <a:r>
              <a:rPr lang="en-US" sz="2000" dirty="0">
                <a:solidFill>
                  <a:srgbClr val="0070C0"/>
                </a:solidFill>
              </a:rPr>
              <a:t>is converted into </a:t>
            </a:r>
            <a:r>
              <a:rPr lang="en-US" sz="2000" b="1" dirty="0" err="1">
                <a:solidFill>
                  <a:srgbClr val="0070C0"/>
                </a:solidFill>
              </a:rPr>
              <a:t>sul</a:t>
            </a:r>
            <a:r>
              <a:rPr lang="hr-HR" sz="2000" b="1" dirty="0" err="1">
                <a:solidFill>
                  <a:srgbClr val="0070C0"/>
                </a:solidFill>
              </a:rPr>
              <a:t>ph</a:t>
            </a:r>
            <a:r>
              <a:rPr lang="en-US" sz="2000" b="1" dirty="0" err="1">
                <a:solidFill>
                  <a:srgbClr val="0070C0"/>
                </a:solidFill>
              </a:rPr>
              <a:t>ur</a:t>
            </a:r>
            <a:r>
              <a:rPr lang="en-US" sz="2000" b="1" dirty="0">
                <a:solidFill>
                  <a:srgbClr val="0070C0"/>
                </a:solidFill>
              </a:rPr>
              <a:t> dioxide </a:t>
            </a:r>
            <a:r>
              <a:rPr lang="en-US" sz="2000" dirty="0" err="1">
                <a:solidFill>
                  <a:srgbClr val="0070C0"/>
                </a:solidFill>
              </a:rPr>
              <a:t>wh</a:t>
            </a:r>
            <a:r>
              <a:rPr lang="hr-HR" sz="2000" dirty="0" err="1">
                <a:solidFill>
                  <a:srgbClr val="0070C0"/>
                </a:solidFill>
              </a:rPr>
              <a:t>ich</a:t>
            </a:r>
            <a:r>
              <a:rPr lang="en-US" sz="2000" dirty="0">
                <a:solidFill>
                  <a:srgbClr val="0070C0"/>
                </a:solidFill>
              </a:rPr>
              <a:t> determination is based on</a:t>
            </a:r>
            <a:r>
              <a:rPr lang="hr-HR" sz="2000" dirty="0">
                <a:solidFill>
                  <a:srgbClr val="0070C0"/>
                </a:solidFill>
              </a:rPr>
              <a:t> </a:t>
            </a:r>
            <a:r>
              <a:rPr lang="en-US" sz="2000" dirty="0">
                <a:solidFill>
                  <a:srgbClr val="0070C0"/>
                </a:solidFill>
              </a:rPr>
              <a:t>the principle of UV </a:t>
            </a:r>
            <a:r>
              <a:rPr lang="en-US" sz="2000" dirty="0" err="1">
                <a:solidFill>
                  <a:srgbClr val="0070C0"/>
                </a:solidFill>
              </a:rPr>
              <a:t>fluor</a:t>
            </a:r>
            <a:r>
              <a:rPr lang="hr-HR" sz="2000" dirty="0">
                <a:solidFill>
                  <a:srgbClr val="0070C0"/>
                </a:solidFill>
              </a:rPr>
              <a:t>e</a:t>
            </a:r>
            <a:r>
              <a:rPr lang="en-US" sz="2000" dirty="0" err="1">
                <a:solidFill>
                  <a:srgbClr val="0070C0"/>
                </a:solidFill>
              </a:rPr>
              <a:t>scence</a:t>
            </a:r>
            <a:r>
              <a:rPr lang="pl-PL" sz="2000" dirty="0">
                <a:solidFill>
                  <a:srgbClr val="0070C0"/>
                </a:solidFill>
              </a:rPr>
              <a:t>.</a:t>
            </a:r>
          </a:p>
          <a:p>
            <a:pPr marL="0" lvl="1">
              <a:spcBef>
                <a:spcPct val="20000"/>
              </a:spcBef>
            </a:pPr>
            <a:endParaRPr lang="pl-PL" sz="2000" dirty="0">
              <a:solidFill>
                <a:srgbClr val="0070C0"/>
              </a:solidFill>
            </a:endParaRPr>
          </a:p>
        </p:txBody>
      </p:sp>
      <p:pic>
        <p:nvPicPr>
          <p:cNvPr id="12" name="Slika 11"/>
          <p:cNvPicPr>
            <a:picLocks noChangeAspect="1"/>
          </p:cNvPicPr>
          <p:nvPr/>
        </p:nvPicPr>
        <p:blipFill>
          <a:blip r:embed="rId4"/>
          <a:stretch>
            <a:fillRect/>
          </a:stretch>
        </p:blipFill>
        <p:spPr>
          <a:xfrm>
            <a:off x="7000990" y="2078592"/>
            <a:ext cx="1609725" cy="1019175"/>
          </a:xfrm>
          <a:prstGeom prst="rect">
            <a:avLst/>
          </a:prstGeom>
        </p:spPr>
      </p:pic>
      <p:sp>
        <p:nvSpPr>
          <p:cNvPr id="13" name="TextBox 12"/>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287855436"/>
      </p:ext>
    </p:extLst>
  </p:cSld>
  <p:clrMapOvr>
    <a:masterClrMapping/>
  </p:clrMapOvr>
  <p:transition spd="med">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4893647"/>
          </a:xfrm>
          <a:prstGeom prst="rect">
            <a:avLst/>
          </a:prstGeom>
        </p:spPr>
        <p:txBody>
          <a:bodyPr wrap="square">
            <a:spAutoFit/>
          </a:bodyPr>
          <a:lstStyle/>
          <a:p>
            <a:pPr marL="0" lvl="1" algn="just">
              <a:spcBef>
                <a:spcPct val="20000"/>
              </a:spcBef>
            </a:pPr>
            <a:r>
              <a:rPr lang="hr-BA" sz="2400" b="1" dirty="0">
                <a:solidFill>
                  <a:srgbClr val="1F497D"/>
                </a:solidFill>
              </a:rPr>
              <a:t>HRN EN 14212:2012 (H</a:t>
            </a:r>
            <a:r>
              <a:rPr lang="hr-BA" sz="1600" b="1" dirty="0">
                <a:solidFill>
                  <a:srgbClr val="1F497D"/>
                </a:solidFill>
              </a:rPr>
              <a:t>2</a:t>
            </a:r>
            <a:r>
              <a:rPr lang="hr-BA" sz="2400" b="1" dirty="0">
                <a:solidFill>
                  <a:srgbClr val="1F497D"/>
                </a:solidFill>
              </a:rPr>
              <a:t>S)</a:t>
            </a:r>
            <a:endParaRPr lang="pl-PL" sz="2000" b="1" dirty="0">
              <a:solidFill>
                <a:srgbClr val="0070C0"/>
              </a:solidFill>
            </a:endParaRPr>
          </a:p>
          <a:p>
            <a:pPr algn="just"/>
            <a:r>
              <a:rPr lang="en-US" dirty="0"/>
              <a:t>When entering the analyzer, the air is filtered and </a:t>
            </a:r>
            <a:r>
              <a:rPr lang="hr-HR" dirty="0" err="1"/>
              <a:t>passes</a:t>
            </a:r>
            <a:r>
              <a:rPr lang="hr-HR" dirty="0"/>
              <a:t> </a:t>
            </a:r>
            <a:r>
              <a:rPr lang="en-US" dirty="0"/>
              <a:t>the </a:t>
            </a:r>
            <a:r>
              <a:rPr lang="en-US" dirty="0" err="1"/>
              <a:t>scrabber</a:t>
            </a:r>
            <a:r>
              <a:rPr lang="en-US" dirty="0"/>
              <a:t> of </a:t>
            </a:r>
            <a:r>
              <a:rPr lang="en-US" dirty="0" err="1"/>
              <a:t>sul</a:t>
            </a:r>
            <a:r>
              <a:rPr lang="hr-HR" dirty="0" err="1"/>
              <a:t>ph</a:t>
            </a:r>
            <a:r>
              <a:rPr lang="en-US" dirty="0" err="1"/>
              <a:t>ur</a:t>
            </a:r>
            <a:r>
              <a:rPr lang="hr-HR" dirty="0"/>
              <a:t> </a:t>
            </a:r>
            <a:r>
              <a:rPr lang="en-US" dirty="0"/>
              <a:t>dioxide that completely adsorbs </a:t>
            </a:r>
            <a:r>
              <a:rPr lang="hr-HR" dirty="0"/>
              <a:t>SO</a:t>
            </a:r>
            <a:r>
              <a:rPr lang="hr-HR" baseline="-25000" dirty="0"/>
              <a:t>2</a:t>
            </a:r>
            <a:r>
              <a:rPr lang="hr-HR" dirty="0"/>
              <a:t> </a:t>
            </a:r>
            <a:r>
              <a:rPr lang="en-US" dirty="0"/>
              <a:t>from the sampled air, which is necessary to</a:t>
            </a:r>
            <a:r>
              <a:rPr lang="hr-HR" dirty="0"/>
              <a:t> </a:t>
            </a:r>
            <a:r>
              <a:rPr lang="en-US" dirty="0"/>
              <a:t>avoid </a:t>
            </a:r>
            <a:r>
              <a:rPr lang="hr-HR" dirty="0"/>
              <a:t>SO</a:t>
            </a:r>
            <a:r>
              <a:rPr lang="hr-HR" baseline="-25000" dirty="0"/>
              <a:t>2</a:t>
            </a:r>
            <a:r>
              <a:rPr lang="hr-HR" dirty="0"/>
              <a:t> </a:t>
            </a:r>
            <a:r>
              <a:rPr lang="en-US" dirty="0"/>
              <a:t>measurement</a:t>
            </a:r>
            <a:r>
              <a:rPr lang="hr-HR" dirty="0"/>
              <a:t> </a:t>
            </a:r>
            <a:r>
              <a:rPr lang="en-US" dirty="0"/>
              <a:t>which would then be displayed as </a:t>
            </a:r>
            <a:r>
              <a:rPr lang="hr-HR" cap="all" dirty="0"/>
              <a:t>H</a:t>
            </a:r>
            <a:r>
              <a:rPr lang="hr-HR" cap="all" baseline="-25000" dirty="0"/>
              <a:t>2</a:t>
            </a:r>
            <a:r>
              <a:rPr lang="hr-HR" cap="all" dirty="0"/>
              <a:t>S.</a:t>
            </a:r>
            <a:r>
              <a:rPr lang="hr-HR" dirty="0"/>
              <a:t> </a:t>
            </a:r>
            <a:r>
              <a:rPr lang="en-US" dirty="0"/>
              <a:t>Then the air passes through</a:t>
            </a:r>
            <a:r>
              <a:rPr lang="hr-HR" dirty="0"/>
              <a:t> </a:t>
            </a:r>
            <a:r>
              <a:rPr lang="en-US" dirty="0"/>
              <a:t>a converter in which </a:t>
            </a:r>
            <a:r>
              <a:rPr lang="hr-HR" dirty="0"/>
              <a:t>h</a:t>
            </a:r>
            <a:r>
              <a:rPr lang="en-US" dirty="0" err="1"/>
              <a:t>ydrogen</a:t>
            </a:r>
            <a:r>
              <a:rPr lang="en-US" dirty="0"/>
              <a:t> </a:t>
            </a:r>
            <a:r>
              <a:rPr lang="en-US" dirty="0" err="1"/>
              <a:t>sulphide</a:t>
            </a:r>
            <a:r>
              <a:rPr lang="hr-HR" dirty="0"/>
              <a:t> </a:t>
            </a:r>
            <a:r>
              <a:rPr lang="en-US" dirty="0"/>
              <a:t>is oxidized to </a:t>
            </a:r>
            <a:r>
              <a:rPr lang="en-US" dirty="0" err="1"/>
              <a:t>sul</a:t>
            </a:r>
            <a:r>
              <a:rPr lang="hr-HR" dirty="0" err="1"/>
              <a:t>ph</a:t>
            </a:r>
            <a:r>
              <a:rPr lang="en-US" dirty="0" err="1"/>
              <a:t>ur</a:t>
            </a:r>
            <a:r>
              <a:rPr lang="en-US" dirty="0"/>
              <a:t> dioxide</a:t>
            </a:r>
            <a:r>
              <a:rPr lang="hr-HR" dirty="0"/>
              <a:t> </a:t>
            </a:r>
            <a:r>
              <a:rPr lang="en-US" dirty="0"/>
              <a:t>in moles per mol. After this procedure, further measurement is identical to measurement of </a:t>
            </a:r>
            <a:r>
              <a:rPr lang="hr-HR" dirty="0"/>
              <a:t>SO</a:t>
            </a:r>
            <a:r>
              <a:rPr lang="hr-HR" baseline="-25000" dirty="0"/>
              <a:t>2</a:t>
            </a:r>
            <a:r>
              <a:rPr lang="hr-HR" dirty="0"/>
              <a:t>.  </a:t>
            </a:r>
          </a:p>
          <a:p>
            <a:pPr algn="just"/>
            <a:endParaRPr lang="hr-HR" dirty="0"/>
          </a:p>
          <a:p>
            <a:pPr algn="just"/>
            <a:r>
              <a:rPr lang="en-US" dirty="0"/>
              <a:t>Before entering the reaction chamber, the air is filtered and passed through a hydrocarbon </a:t>
            </a:r>
            <a:r>
              <a:rPr lang="en-US" dirty="0" err="1"/>
              <a:t>scrabber</a:t>
            </a:r>
            <a:r>
              <a:rPr lang="en-US" dirty="0"/>
              <a:t> that would otherwise cause interference. Then the air enters the reaction chamber where it is, under standardized conditions, exposed to UV rays in the wavelength area between 200 and 220 nm</a:t>
            </a:r>
            <a:r>
              <a:rPr lang="hr-HR" dirty="0"/>
              <a:t>. </a:t>
            </a:r>
          </a:p>
          <a:p>
            <a:pPr algn="just"/>
            <a:endParaRPr lang="hr-HR" dirty="0"/>
          </a:p>
          <a:p>
            <a:pPr algn="just"/>
            <a:r>
              <a:rPr lang="en-US" dirty="0"/>
              <a:t>When returning from excited to the normal state, the </a:t>
            </a:r>
            <a:r>
              <a:rPr lang="hr-HR" dirty="0"/>
              <a:t>SO</a:t>
            </a:r>
            <a:r>
              <a:rPr lang="hr-HR" baseline="-25000" dirty="0"/>
              <a:t>2 </a:t>
            </a:r>
            <a:r>
              <a:rPr lang="en-US" dirty="0"/>
              <a:t>molecules emit radiation in the range of wavelengths between 240 and 420 nm. This emission is, by using selective optical filters, transformed into an electric signal by a photoconductor or a photodiode. The electrical signal is measured and its intensity is proportional to the number of molecules, i.e. at standardized conditions of </a:t>
            </a:r>
            <a:r>
              <a:rPr lang="hr-HR" dirty="0"/>
              <a:t>SO</a:t>
            </a:r>
            <a:r>
              <a:rPr lang="hr-HR" baseline="-25000" dirty="0"/>
              <a:t>2 </a:t>
            </a:r>
            <a:r>
              <a:rPr lang="en-US" dirty="0"/>
              <a:t>concentration which entered the reaction</a:t>
            </a:r>
            <a:r>
              <a:rPr lang="hr-HR" dirty="0"/>
              <a:t>.</a:t>
            </a: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516545426"/>
      </p:ext>
    </p:extLst>
  </p:cSld>
  <p:clrMapOvr>
    <a:masterClrMapping/>
  </p:clrMapOvr>
  <p:transition spd="med">
    <p:fade thruBlk="1"/>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139321"/>
          </a:xfrm>
          <a:prstGeom prst="rect">
            <a:avLst/>
          </a:prstGeom>
        </p:spPr>
        <p:txBody>
          <a:bodyPr wrap="square">
            <a:spAutoFit/>
          </a:bodyPr>
          <a:lstStyle/>
          <a:p>
            <a:pPr marL="0" lvl="1" algn="just">
              <a:spcBef>
                <a:spcPct val="20000"/>
              </a:spcBef>
            </a:pPr>
            <a:r>
              <a:rPr lang="hr-BA" sz="2400" b="1" dirty="0">
                <a:solidFill>
                  <a:srgbClr val="1F497D"/>
                </a:solidFill>
              </a:rPr>
              <a:t>HRN EN 14212:2012 (H</a:t>
            </a:r>
            <a:r>
              <a:rPr lang="hr-BA" sz="1600" b="1" dirty="0">
                <a:solidFill>
                  <a:srgbClr val="1F497D"/>
                </a:solidFill>
              </a:rPr>
              <a:t>2</a:t>
            </a:r>
            <a:r>
              <a:rPr lang="hr-BA" sz="2400" b="1" dirty="0">
                <a:solidFill>
                  <a:srgbClr val="1F497D"/>
                </a:solidFill>
              </a:rPr>
              <a:t>S)</a:t>
            </a:r>
            <a:endParaRPr lang="pl-PL" sz="2000" b="1" dirty="0">
              <a:solidFill>
                <a:srgbClr val="0070C0"/>
              </a:solidFill>
            </a:endParaRPr>
          </a:p>
          <a:p>
            <a:pPr algn="just"/>
            <a:r>
              <a:rPr lang="en-US" dirty="0"/>
              <a:t>Concentrations of </a:t>
            </a:r>
            <a:r>
              <a:rPr lang="hr-HR" dirty="0"/>
              <a:t>SO</a:t>
            </a:r>
            <a:r>
              <a:rPr lang="hr-HR" baseline="-25000" dirty="0"/>
              <a:t>2</a:t>
            </a:r>
            <a:r>
              <a:rPr lang="hr-HR" dirty="0"/>
              <a:t> are m</a:t>
            </a:r>
            <a:r>
              <a:rPr lang="en-US" dirty="0" err="1"/>
              <a:t>easured</a:t>
            </a:r>
            <a:r>
              <a:rPr lang="en-US" dirty="0"/>
              <a:t> directly into volume/volume units (ppb) since the absorption in the IR spectrum is proportional to the concentration of </a:t>
            </a:r>
            <a:r>
              <a:rPr lang="hr-HR" dirty="0"/>
              <a:t>SO</a:t>
            </a:r>
            <a:r>
              <a:rPr lang="hr-HR" baseline="-25000" dirty="0"/>
              <a:t>2</a:t>
            </a:r>
            <a:r>
              <a:rPr lang="hr-HR" dirty="0"/>
              <a:t> </a:t>
            </a:r>
            <a:r>
              <a:rPr lang="en-US" dirty="0"/>
              <a:t>in volume/volume units.</a:t>
            </a:r>
            <a:r>
              <a:rPr lang="hr-HR" dirty="0"/>
              <a:t> </a:t>
            </a:r>
            <a:r>
              <a:rPr lang="en-US" dirty="0"/>
              <a:t>After obtaining concentration in ppb values, the result is converted to </a:t>
            </a:r>
            <a:r>
              <a:rPr lang="en-US" dirty="0" err="1"/>
              <a:t>μg</a:t>
            </a:r>
            <a:r>
              <a:rPr lang="en-US" dirty="0"/>
              <a:t>/</a:t>
            </a:r>
            <a:r>
              <a:rPr lang="hr-HR" dirty="0"/>
              <a:t>m</a:t>
            </a:r>
            <a:r>
              <a:rPr lang="hr-HR" baseline="30000" dirty="0"/>
              <a:t>3</a:t>
            </a:r>
            <a:r>
              <a:rPr lang="hr-HR" dirty="0"/>
              <a:t> </a:t>
            </a:r>
            <a:r>
              <a:rPr lang="en-US" dirty="0"/>
              <a:t>using standard conversion factors for a temperature of 20 °C and a pressure of 101.3 </a:t>
            </a:r>
            <a:r>
              <a:rPr lang="en-US" dirty="0" err="1"/>
              <a:t>kPa</a:t>
            </a:r>
            <a:r>
              <a:rPr lang="en-US" dirty="0"/>
              <a:t> </a:t>
            </a:r>
            <a:r>
              <a:rPr lang="hr-HR" dirty="0" err="1"/>
              <a:t>whereat</a:t>
            </a:r>
            <a:r>
              <a:rPr lang="hr-HR" dirty="0"/>
              <a:t> :</a:t>
            </a:r>
          </a:p>
          <a:p>
            <a:pPr algn="just"/>
            <a:r>
              <a:rPr lang="hr-HR" dirty="0"/>
              <a:t> </a:t>
            </a:r>
          </a:p>
          <a:p>
            <a:pPr algn="ctr"/>
            <a:r>
              <a:rPr lang="hr-HR" dirty="0"/>
              <a:t>1 </a:t>
            </a:r>
            <a:r>
              <a:rPr lang="hr-HR" dirty="0" err="1"/>
              <a:t>ppb</a:t>
            </a:r>
            <a:r>
              <a:rPr lang="hr-HR" dirty="0"/>
              <a:t> (</a:t>
            </a:r>
            <a:r>
              <a:rPr lang="hr-HR" dirty="0" err="1"/>
              <a:t>nmol</a:t>
            </a:r>
            <a:r>
              <a:rPr lang="hr-HR" dirty="0"/>
              <a:t>/mol) SO</a:t>
            </a:r>
            <a:r>
              <a:rPr lang="hr-HR" baseline="-25000" dirty="0"/>
              <a:t>2</a:t>
            </a:r>
            <a:r>
              <a:rPr lang="hr-HR" dirty="0"/>
              <a:t> (</a:t>
            </a:r>
            <a:r>
              <a:rPr lang="hr-HR" cap="all" dirty="0"/>
              <a:t>H</a:t>
            </a:r>
            <a:r>
              <a:rPr lang="hr-HR" cap="all" baseline="-25000" dirty="0"/>
              <a:t>2</a:t>
            </a:r>
            <a:r>
              <a:rPr lang="hr-HR" cap="all" dirty="0"/>
              <a:t>S)</a:t>
            </a:r>
            <a:r>
              <a:rPr lang="hr-HR" dirty="0"/>
              <a:t>  =  1,41 µg/m</a:t>
            </a:r>
            <a:r>
              <a:rPr lang="hr-HR" baseline="30000" dirty="0"/>
              <a:t>3 </a:t>
            </a:r>
            <a:r>
              <a:rPr lang="hr-HR" cap="all" dirty="0"/>
              <a:t>H</a:t>
            </a:r>
            <a:r>
              <a:rPr lang="hr-HR" cap="all" baseline="-25000" dirty="0"/>
              <a:t>2</a:t>
            </a:r>
            <a:r>
              <a:rPr lang="hr-HR" cap="all" dirty="0"/>
              <a:t>S</a:t>
            </a:r>
            <a:endParaRPr lang="hr-HR" dirty="0"/>
          </a:p>
          <a:p>
            <a:pPr marL="0" lvl="1" algn="just">
              <a:spcBef>
                <a:spcPct val="20000"/>
              </a:spcBef>
            </a:pPr>
            <a:endParaRPr lang="pl-PL" sz="2000" dirty="0">
              <a:solidFill>
                <a:srgbClr val="0070C0"/>
              </a:solidFill>
            </a:endParaRPr>
          </a:p>
          <a:p>
            <a:pPr marL="0" lvl="1" algn="just">
              <a:spcBef>
                <a:spcPct val="20000"/>
              </a:spcBef>
            </a:pPr>
            <a:endParaRPr lang="pl-PL" sz="2000" dirty="0">
              <a:solidFill>
                <a:srgbClr val="0070C0"/>
              </a:solidFill>
            </a:endParaRPr>
          </a:p>
        </p:txBody>
      </p:sp>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298455295"/>
      </p:ext>
    </p:extLst>
  </p:cSld>
  <p:clrMapOvr>
    <a:masterClrMapping/>
  </p:clrMapOvr>
  <p:transition spd="med">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308324"/>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HORIBA </a:t>
            </a:r>
          </a:p>
          <a:p>
            <a:pPr marL="0" lvl="1">
              <a:spcBef>
                <a:spcPct val="20000"/>
              </a:spcBef>
            </a:pPr>
            <a:r>
              <a:rPr lang="pl-PL" sz="2000" dirty="0">
                <a:solidFill>
                  <a:srgbClr val="0070C0"/>
                </a:solidFill>
              </a:rPr>
              <a:t>– APSA 370 + CU</a:t>
            </a: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8731" y="1860721"/>
            <a:ext cx="4762495" cy="4218210"/>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31183392"/>
      </p:ext>
    </p:extLst>
  </p:cSld>
  <p:clrMapOvr>
    <a:masterClrMapping/>
  </p:clrMapOvr>
  <p:transition spd="med">
    <p:fade thruBlk="1"/>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2308324"/>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THERMO SCIENTIFIC</a:t>
            </a:r>
          </a:p>
          <a:p>
            <a:pPr marL="0" lvl="1">
              <a:spcBef>
                <a:spcPct val="20000"/>
              </a:spcBef>
            </a:pPr>
            <a:r>
              <a:rPr lang="pl-PL" sz="2000" dirty="0">
                <a:solidFill>
                  <a:srgbClr val="0070C0"/>
                </a:solidFill>
              </a:rPr>
              <a:t>– MODEL 450i</a:t>
            </a:r>
          </a:p>
          <a:p>
            <a:pPr marL="0" lvl="1">
              <a:spcBef>
                <a:spcPct val="20000"/>
              </a:spcBef>
            </a:pPr>
            <a:endParaRPr lang="pl-PL" sz="2000" dirty="0">
              <a:solidFill>
                <a:srgbClr val="0070C0"/>
              </a:solidFill>
            </a:endParaRPr>
          </a:p>
        </p:txBody>
      </p:sp>
      <p:pic>
        <p:nvPicPr>
          <p:cNvPr id="4" name="Slika 3"/>
          <p:cNvPicPr>
            <a:picLocks noChangeAspect="1"/>
          </p:cNvPicPr>
          <p:nvPr/>
        </p:nvPicPr>
        <p:blipFill>
          <a:blip r:embed="rId4"/>
          <a:stretch>
            <a:fillRect/>
          </a:stretch>
        </p:blipFill>
        <p:spPr>
          <a:xfrm>
            <a:off x="2442118" y="2730565"/>
            <a:ext cx="6104782" cy="3381422"/>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478265489"/>
      </p:ext>
    </p:extLst>
  </p:cSld>
  <p:clrMapOvr>
    <a:masterClrMapping/>
  </p:clrMapOvr>
  <p:transition spd="med">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2308324"/>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TELEDYNE</a:t>
            </a:r>
          </a:p>
          <a:p>
            <a:pPr marL="0" lvl="1">
              <a:spcBef>
                <a:spcPct val="20000"/>
              </a:spcBef>
            </a:pPr>
            <a:r>
              <a:rPr lang="pl-PL" sz="2000" dirty="0">
                <a:solidFill>
                  <a:srgbClr val="0070C0"/>
                </a:solidFill>
              </a:rPr>
              <a:t>– API T101E </a:t>
            </a:r>
          </a:p>
          <a:p>
            <a:pPr marL="0" lvl="1">
              <a:spcBef>
                <a:spcPct val="20000"/>
              </a:spcBef>
            </a:pPr>
            <a:endParaRPr lang="pl-PL" sz="2000" dirty="0">
              <a:solidFill>
                <a:srgbClr val="0070C0"/>
              </a:solidFill>
            </a:endParaRPr>
          </a:p>
        </p:txBody>
      </p:sp>
      <p:pic>
        <p:nvPicPr>
          <p:cNvPr id="8" name="Slika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7512" y="2291633"/>
            <a:ext cx="4584545" cy="3468972"/>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282749228"/>
      </p:ext>
    </p:extLst>
  </p:cSld>
  <p:clrMapOvr>
    <a:masterClrMapping/>
  </p:clrMapOvr>
  <p:transition spd="med">
    <p:fade thruBlk="1"/>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95400"/>
            <a:ext cx="8709225" cy="2308324"/>
          </a:xfrm>
          <a:prstGeom prst="rect">
            <a:avLst/>
          </a:prstGeom>
        </p:spPr>
        <p:txBody>
          <a:bodyPr wrap="square">
            <a:spAutoFit/>
          </a:bodyPr>
          <a:lstStyle/>
          <a:p>
            <a:pPr marL="0" lvl="1">
              <a:spcBef>
                <a:spcPct val="20000"/>
              </a:spcBef>
            </a:pPr>
            <a:r>
              <a:rPr lang="hr-BA" sz="2400" b="1" dirty="0">
                <a:solidFill>
                  <a:srgbClr val="1F497D"/>
                </a:solidFill>
              </a:rPr>
              <a:t>HRN EN 14212:2012 </a:t>
            </a:r>
            <a:endParaRPr lang="pl-PL" sz="2000" b="1" dirty="0">
              <a:solidFill>
                <a:srgbClr val="0070C0"/>
              </a:solidFill>
            </a:endParaRPr>
          </a:p>
          <a:p>
            <a:pPr marL="0" lvl="1">
              <a:spcBef>
                <a:spcPct val="20000"/>
              </a:spcBef>
            </a:pPr>
            <a:r>
              <a:rPr lang="pl-PL" sz="2000" i="1" dirty="0">
                <a:solidFill>
                  <a:srgbClr val="0070C0"/>
                </a:solidFill>
              </a:rPr>
              <a:t>EQUIPMENT</a:t>
            </a: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rPr>
              <a:t>ENVIRONNEMENT</a:t>
            </a:r>
          </a:p>
          <a:p>
            <a:pPr marL="0" lvl="1">
              <a:spcBef>
                <a:spcPct val="20000"/>
              </a:spcBef>
            </a:pPr>
            <a:r>
              <a:rPr lang="pl-PL" sz="2000" dirty="0">
                <a:solidFill>
                  <a:srgbClr val="0070C0"/>
                </a:solidFill>
              </a:rPr>
              <a:t>– AF 22</a:t>
            </a: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5272" y="1845232"/>
            <a:ext cx="3516538" cy="1978053"/>
          </a:xfrm>
          <a:prstGeom prst="rect">
            <a:avLst/>
          </a:prstGeom>
        </p:spPr>
      </p:pic>
      <p:pic>
        <p:nvPicPr>
          <p:cNvPr id="8" name="Slika 7"/>
          <p:cNvPicPr>
            <a:picLocks noChangeAspect="1"/>
          </p:cNvPicPr>
          <p:nvPr/>
        </p:nvPicPr>
        <p:blipFill>
          <a:blip r:embed="rId5"/>
          <a:stretch>
            <a:fillRect/>
          </a:stretch>
        </p:blipFill>
        <p:spPr>
          <a:xfrm>
            <a:off x="3778224" y="3635367"/>
            <a:ext cx="2838450" cy="2105025"/>
          </a:xfrm>
          <a:prstGeom prst="rect">
            <a:avLst/>
          </a:prstGeom>
        </p:spPr>
      </p:pic>
      <p:sp>
        <p:nvSpPr>
          <p:cNvPr id="13" name="TextBox 12"/>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659304458"/>
      </p:ext>
    </p:extLst>
  </p:cSld>
  <p:clrMapOvr>
    <a:masterClrMapping/>
  </p:clrMapOvr>
  <p:transition spd="med">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262979"/>
          </a:xfrm>
          <a:prstGeom prst="rect">
            <a:avLst/>
          </a:prstGeom>
        </p:spPr>
        <p:txBody>
          <a:bodyPr wrap="square">
            <a:spAutoFit/>
          </a:bodyPr>
          <a:lstStyle/>
          <a:p>
            <a:pPr marL="0" lvl="1">
              <a:spcBef>
                <a:spcPct val="20000"/>
              </a:spcBef>
            </a:pPr>
            <a:r>
              <a:rPr lang="hr-BA" sz="2400" b="1" dirty="0">
                <a:solidFill>
                  <a:srgbClr val="1F497D"/>
                </a:solidFill>
              </a:rPr>
              <a:t>HRN EN 14211:2012 </a:t>
            </a:r>
            <a:endParaRPr lang="pl-PL" sz="2000" b="1" dirty="0">
              <a:solidFill>
                <a:srgbClr val="0070C0"/>
              </a:solidFill>
            </a:endParaRPr>
          </a:p>
          <a:p>
            <a:pPr marL="0" lvl="1">
              <a:spcBef>
                <a:spcPct val="20000"/>
              </a:spcBef>
            </a:pPr>
            <a:r>
              <a:rPr lang="pl-PL" sz="2000" i="1" dirty="0">
                <a:solidFill>
                  <a:srgbClr val="0070C0"/>
                </a:solidFill>
              </a:rPr>
              <a:t>Ambient air - </a:t>
            </a:r>
            <a:r>
              <a:rPr lang="en-US" sz="2000" i="1" dirty="0">
                <a:solidFill>
                  <a:srgbClr val="0070C0"/>
                </a:solidFill>
              </a:rPr>
              <a:t>Standard method for the measurement of the concentration of nitrogen dioxide and nitrogen monoxide by </a:t>
            </a:r>
            <a:r>
              <a:rPr lang="en-US" sz="2000" i="1" dirty="0" err="1">
                <a:solidFill>
                  <a:srgbClr val="0070C0"/>
                </a:solidFill>
              </a:rPr>
              <a:t>chemiluminescence</a:t>
            </a:r>
            <a:r>
              <a:rPr lang="en-US" sz="2000" i="1" dirty="0">
                <a:solidFill>
                  <a:srgbClr val="0070C0"/>
                </a:solidFill>
              </a:rPr>
              <a:t> </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This European </a:t>
            </a:r>
            <a:r>
              <a:rPr lang="hr-HR" sz="2000" dirty="0">
                <a:solidFill>
                  <a:srgbClr val="0070C0"/>
                </a:solidFill>
              </a:rPr>
              <a:t>s</a:t>
            </a:r>
            <a:r>
              <a:rPr lang="en-US" sz="2000" dirty="0" err="1">
                <a:solidFill>
                  <a:srgbClr val="0070C0"/>
                </a:solidFill>
              </a:rPr>
              <a:t>tandard</a:t>
            </a:r>
            <a:r>
              <a:rPr lang="en-US" sz="2000" dirty="0">
                <a:solidFill>
                  <a:srgbClr val="0070C0"/>
                </a:solidFill>
              </a:rPr>
              <a:t> establishes a method for continuous measurement for</a:t>
            </a:r>
            <a:r>
              <a:rPr lang="hr-HR" sz="2000" dirty="0">
                <a:solidFill>
                  <a:srgbClr val="0070C0"/>
                </a:solidFill>
              </a:rPr>
              <a:t> </a:t>
            </a:r>
            <a:r>
              <a:rPr lang="en-US" sz="2000" dirty="0">
                <a:solidFill>
                  <a:srgbClr val="0070C0"/>
                </a:solidFill>
              </a:rPr>
              <a:t>determination</a:t>
            </a:r>
            <a:r>
              <a:rPr lang="hr-HR" sz="2000" dirty="0">
                <a:solidFill>
                  <a:srgbClr val="0070C0"/>
                </a:solidFill>
              </a:rPr>
              <a:t> </a:t>
            </a:r>
            <a:r>
              <a:rPr lang="hr-HR" sz="2000" dirty="0" err="1">
                <a:solidFill>
                  <a:srgbClr val="0070C0"/>
                </a:solidFill>
              </a:rPr>
              <a:t>of</a:t>
            </a:r>
            <a:r>
              <a:rPr lang="hr-HR" sz="2000" dirty="0">
                <a:solidFill>
                  <a:srgbClr val="0070C0"/>
                </a:solidFill>
              </a:rPr>
              <a:t> </a:t>
            </a:r>
            <a:r>
              <a:rPr lang="en-US" sz="2000" dirty="0">
                <a:solidFill>
                  <a:srgbClr val="0070C0"/>
                </a:solidFill>
              </a:rPr>
              <a:t>concentration of nitrogen dioxide and nitrogen monoxide in the </a:t>
            </a:r>
            <a:r>
              <a:rPr lang="hr-HR" sz="2000" dirty="0" err="1">
                <a:solidFill>
                  <a:srgbClr val="0070C0"/>
                </a:solidFill>
              </a:rPr>
              <a:t>ambient</a:t>
            </a:r>
            <a:r>
              <a:rPr lang="hr-HR" sz="2000" dirty="0">
                <a:solidFill>
                  <a:srgbClr val="0070C0"/>
                </a:solidFill>
              </a:rPr>
              <a:t> </a:t>
            </a:r>
            <a:r>
              <a:rPr lang="en-US" sz="2000" dirty="0">
                <a:solidFill>
                  <a:srgbClr val="0070C0"/>
                </a:solidFill>
              </a:rPr>
              <a:t>air at</a:t>
            </a:r>
            <a:r>
              <a:rPr lang="hr-HR" sz="2000" dirty="0">
                <a:solidFill>
                  <a:srgbClr val="0070C0"/>
                </a:solidFill>
              </a:rPr>
              <a:t> </a:t>
            </a:r>
            <a:r>
              <a:rPr lang="en-US" sz="2000" dirty="0">
                <a:solidFill>
                  <a:srgbClr val="0070C0"/>
                </a:solidFill>
              </a:rPr>
              <a:t>the </a:t>
            </a:r>
            <a:r>
              <a:rPr lang="en-US" sz="2000" b="1" dirty="0" err="1">
                <a:solidFill>
                  <a:srgbClr val="0070C0"/>
                </a:solidFill>
              </a:rPr>
              <a:t>chemiluminescence</a:t>
            </a:r>
            <a:r>
              <a:rPr lang="en-US" sz="2000" dirty="0">
                <a:solidFill>
                  <a:srgbClr val="0070C0"/>
                </a:solidFill>
              </a:rPr>
              <a:t> principle</a:t>
            </a:r>
            <a:r>
              <a:rPr lang="pl-PL" sz="2000" dirty="0">
                <a:solidFill>
                  <a:srgbClr val="0070C0"/>
                </a:solidFill>
              </a:rPr>
              <a:t>. </a:t>
            </a:r>
          </a:p>
          <a:p>
            <a:pPr marL="0" lvl="1">
              <a:spcBef>
                <a:spcPct val="20000"/>
              </a:spcBef>
            </a:pPr>
            <a:r>
              <a:rPr lang="en-US" sz="2000" dirty="0">
                <a:solidFill>
                  <a:srgbClr val="0070C0"/>
                </a:solidFill>
              </a:rPr>
              <a:t>The standard describes the performance characteristics and sets the minimum</a:t>
            </a:r>
            <a:r>
              <a:rPr lang="hr-HR" sz="2000" dirty="0">
                <a:solidFill>
                  <a:srgbClr val="0070C0"/>
                </a:solidFill>
              </a:rPr>
              <a:t> </a:t>
            </a:r>
            <a:r>
              <a:rPr lang="en-US" sz="2000" dirty="0">
                <a:solidFill>
                  <a:srgbClr val="0070C0"/>
                </a:solidFill>
              </a:rPr>
              <a:t>criteria required for</a:t>
            </a:r>
            <a:r>
              <a:rPr lang="hr-HR" sz="2000" dirty="0">
                <a:solidFill>
                  <a:srgbClr val="0070C0"/>
                </a:solidFill>
              </a:rPr>
              <a:t> </a:t>
            </a:r>
            <a:r>
              <a:rPr lang="en-US" sz="2000" dirty="0">
                <a:solidFill>
                  <a:srgbClr val="0070C0"/>
                </a:solidFill>
              </a:rPr>
              <a:t>selecting the appropriate analyzer</a:t>
            </a:r>
            <a:r>
              <a:rPr lang="pl-PL" sz="2000" dirty="0">
                <a:solidFill>
                  <a:srgbClr val="0070C0"/>
                </a:solidFill>
              </a:rPr>
              <a:t>. </a:t>
            </a:r>
          </a:p>
          <a:p>
            <a:pPr marL="0" lvl="1">
              <a:spcBef>
                <a:spcPct val="20000"/>
              </a:spcBef>
            </a:pPr>
            <a:r>
              <a:rPr lang="en-US" sz="2000" dirty="0">
                <a:solidFill>
                  <a:srgbClr val="0070C0"/>
                </a:solidFill>
              </a:rPr>
              <a:t>It also includes an assessment of the suitability of the analyzer for use on the</a:t>
            </a:r>
            <a:r>
              <a:rPr lang="hr-HR" sz="2000" dirty="0">
                <a:solidFill>
                  <a:srgbClr val="0070C0"/>
                </a:solidFill>
              </a:rPr>
              <a:t> </a:t>
            </a:r>
            <a:r>
              <a:rPr lang="en-US" sz="2000" dirty="0">
                <a:solidFill>
                  <a:srgbClr val="0070C0"/>
                </a:solidFill>
              </a:rPr>
              <a:t>meter</a:t>
            </a:r>
            <a:r>
              <a:rPr lang="hr-HR" sz="2000" dirty="0">
                <a:solidFill>
                  <a:srgbClr val="0070C0"/>
                </a:solidFill>
              </a:rPr>
              <a:t> </a:t>
            </a:r>
            <a:r>
              <a:rPr lang="en-US" sz="2000" dirty="0">
                <a:solidFill>
                  <a:srgbClr val="0070C0"/>
                </a:solidFill>
              </a:rPr>
              <a:t>station to meet the data quality requirements in accordance with the Directive</a:t>
            </a:r>
            <a:r>
              <a:rPr lang="hr-HR" sz="2000" dirty="0">
                <a:solidFill>
                  <a:srgbClr val="0070C0"/>
                </a:solidFill>
              </a:rPr>
              <a:t> </a:t>
            </a:r>
            <a:r>
              <a:rPr lang="pl-PL" sz="2000" dirty="0">
                <a:solidFill>
                  <a:srgbClr val="0070C0"/>
                </a:solidFill>
              </a:rPr>
              <a:t>2008/50/EC.</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8" name="Slika 7"/>
          <p:cNvPicPr>
            <a:picLocks noChangeAspect="1"/>
          </p:cNvPicPr>
          <p:nvPr/>
        </p:nvPicPr>
        <p:blipFill>
          <a:blip r:embed="rId4"/>
          <a:stretch>
            <a:fillRect/>
          </a:stretch>
        </p:blipFill>
        <p:spPr>
          <a:xfrm>
            <a:off x="5584840" y="2320131"/>
            <a:ext cx="3257550" cy="885825"/>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283353454"/>
      </p:ext>
    </p:extLst>
  </p:cSld>
  <p:clrMapOvr>
    <a:masterClrMapping/>
  </p:clrMapOvr>
  <p:transition spd="med">
    <p:fade thruBlk="1"/>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3600986"/>
          </a:xfrm>
          <a:prstGeom prst="rect">
            <a:avLst/>
          </a:prstGeom>
        </p:spPr>
        <p:txBody>
          <a:bodyPr wrap="square">
            <a:spAutoFit/>
          </a:bodyPr>
          <a:lstStyle/>
          <a:p>
            <a:pPr marL="0" lvl="1">
              <a:spcBef>
                <a:spcPct val="20000"/>
              </a:spcBef>
            </a:pPr>
            <a:r>
              <a:rPr lang="hr-BA" sz="2400" b="1" dirty="0">
                <a:solidFill>
                  <a:srgbClr val="1F497D"/>
                </a:solidFill>
              </a:rPr>
              <a:t>HRN EN 14211:2012 </a:t>
            </a:r>
            <a:endParaRPr lang="pl-PL" sz="2000" b="1" dirty="0">
              <a:solidFill>
                <a:srgbClr val="0070C0"/>
              </a:solidFill>
            </a:endParaRPr>
          </a:p>
          <a:p>
            <a:pPr marL="0" lvl="1">
              <a:spcBef>
                <a:spcPct val="20000"/>
              </a:spcBef>
            </a:pPr>
            <a:r>
              <a:rPr lang="pl-PL" sz="2000" i="1" dirty="0">
                <a:solidFill>
                  <a:srgbClr val="0070C0"/>
                </a:solidFill>
              </a:rPr>
              <a:t>MEASUREMENT AREA</a:t>
            </a:r>
          </a:p>
          <a:p>
            <a:pPr algn="ctr"/>
            <a:r>
              <a:rPr lang="en-US" b="1" dirty="0"/>
              <a:t>NO</a:t>
            </a:r>
            <a:r>
              <a:rPr lang="en-US" b="1" baseline="-25000" dirty="0"/>
              <a:t>2</a:t>
            </a:r>
            <a:r>
              <a:rPr lang="en-US" b="1" dirty="0"/>
              <a:t>	</a:t>
            </a:r>
            <a:r>
              <a:rPr lang="hr-HR" b="1" dirty="0"/>
              <a:t> 0 -</a:t>
            </a:r>
            <a:r>
              <a:rPr lang="en-US" b="1" dirty="0"/>
              <a:t> </a:t>
            </a:r>
            <a:r>
              <a:rPr lang="hr-HR" b="1" dirty="0"/>
              <a:t>500 µ</a:t>
            </a:r>
            <a:r>
              <a:rPr lang="en-US" b="1" dirty="0"/>
              <a:t>g</a:t>
            </a:r>
            <a:r>
              <a:rPr lang="hr-HR" b="1" dirty="0"/>
              <a:t>/</a:t>
            </a:r>
            <a:r>
              <a:rPr lang="en-US" b="1" dirty="0"/>
              <a:t>m</a:t>
            </a:r>
            <a:r>
              <a:rPr lang="hr-HR" b="1" baseline="30000" dirty="0"/>
              <a:t>3 </a:t>
            </a:r>
            <a:r>
              <a:rPr lang="hr-HR" dirty="0"/>
              <a:t>(0 - 261 n</a:t>
            </a:r>
            <a:r>
              <a:rPr lang="en-US" dirty="0" err="1"/>
              <a:t>mol</a:t>
            </a:r>
            <a:r>
              <a:rPr lang="hr-HR" dirty="0"/>
              <a:t>/</a:t>
            </a:r>
            <a:r>
              <a:rPr lang="en-US" dirty="0" err="1"/>
              <a:t>mol</a:t>
            </a:r>
            <a:r>
              <a:rPr lang="hr-HR" dirty="0"/>
              <a:t>)</a:t>
            </a:r>
          </a:p>
          <a:p>
            <a:pPr algn="ctr"/>
            <a:r>
              <a:rPr lang="en-US" b="1" dirty="0"/>
              <a:t>NO	</a:t>
            </a:r>
            <a:r>
              <a:rPr lang="hr-HR" b="1" dirty="0"/>
              <a:t>0 - 1200 µ</a:t>
            </a:r>
            <a:r>
              <a:rPr lang="en-US" b="1" dirty="0"/>
              <a:t>g</a:t>
            </a:r>
            <a:r>
              <a:rPr lang="hr-HR" b="1" dirty="0"/>
              <a:t>/</a:t>
            </a:r>
            <a:r>
              <a:rPr lang="en-US" b="1" dirty="0"/>
              <a:t>m</a:t>
            </a:r>
            <a:r>
              <a:rPr lang="hr-HR" b="1" baseline="30000" dirty="0"/>
              <a:t>3 </a:t>
            </a:r>
            <a:r>
              <a:rPr lang="hr-HR" dirty="0"/>
              <a:t>(0 - 962 n</a:t>
            </a:r>
            <a:r>
              <a:rPr lang="en-US" dirty="0" err="1"/>
              <a:t>mol</a:t>
            </a:r>
            <a:r>
              <a:rPr lang="hr-HR" dirty="0"/>
              <a:t>/</a:t>
            </a:r>
            <a:r>
              <a:rPr lang="en-US" dirty="0" err="1"/>
              <a:t>mol</a:t>
            </a:r>
            <a:r>
              <a:rPr lang="hr-HR" dirty="0"/>
              <a:t>)</a:t>
            </a:r>
          </a:p>
          <a:p>
            <a:pPr marL="0" lvl="1">
              <a:spcBef>
                <a:spcPct val="20000"/>
              </a:spcBef>
            </a:pPr>
            <a:endParaRPr lang="pl-PL" sz="2000" dirty="0">
              <a:solidFill>
                <a:srgbClr val="0070C0"/>
              </a:solidFill>
            </a:endParaRPr>
          </a:p>
          <a:p>
            <a:pPr marL="0" lvl="1">
              <a:spcBef>
                <a:spcPct val="20000"/>
              </a:spcBef>
            </a:pPr>
            <a:r>
              <a:rPr lang="pl-PL" sz="2000" i="1" dirty="0">
                <a:solidFill>
                  <a:srgbClr val="0070C0"/>
                </a:solidFill>
              </a:rPr>
              <a:t>MEASUREMENT PRINCIPLE</a:t>
            </a:r>
          </a:p>
          <a:p>
            <a:pPr marL="0" lvl="1">
              <a:spcBef>
                <a:spcPct val="20000"/>
              </a:spcBef>
            </a:pPr>
            <a:endParaRPr lang="pl-PL" sz="2000" i="1" dirty="0">
              <a:solidFill>
                <a:srgbClr val="0070C0"/>
              </a:solidFill>
            </a:endParaRPr>
          </a:p>
          <a:p>
            <a:pPr marL="0" lvl="1" algn="ctr">
              <a:spcBef>
                <a:spcPct val="20000"/>
              </a:spcBef>
            </a:pPr>
            <a:r>
              <a:rPr lang="pl-PL" sz="2000" b="1" dirty="0"/>
              <a:t>CHEMILUMINESCENCE </a:t>
            </a: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p:txBody>
      </p:sp>
      <p:pic>
        <p:nvPicPr>
          <p:cNvPr id="3" name="Slika 2"/>
          <p:cNvPicPr>
            <a:picLocks noChangeAspect="1"/>
          </p:cNvPicPr>
          <p:nvPr/>
        </p:nvPicPr>
        <p:blipFill>
          <a:blip r:embed="rId4"/>
          <a:stretch>
            <a:fillRect/>
          </a:stretch>
        </p:blipFill>
        <p:spPr>
          <a:xfrm>
            <a:off x="3615484" y="4231504"/>
            <a:ext cx="1744585" cy="1731897"/>
          </a:xfrm>
          <a:prstGeom prst="rect">
            <a:avLst/>
          </a:prstGeom>
        </p:spPr>
      </p:pic>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518111200"/>
      </p:ext>
    </p:extLst>
  </p:cSld>
  <p:clrMapOvr>
    <a:masterClrMapping/>
  </p:clrMapOvr>
  <p:transition spd="med">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a:solidFill>
                  <a:schemeClr val="tx2"/>
                </a:solidFill>
                <a:effectLst>
                  <a:glow>
                    <a:srgbClr val="7F7F7F">
                      <a:alpha val="35000"/>
                    </a:srgbClr>
                  </a:glow>
                </a:effectLst>
              </a:rPr>
              <a:t> 9.2 REFERENCE AND EQUIVALENT METHODS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mc:AlternateContent xmlns:mc="http://schemas.openxmlformats.org/markup-compatibility/2006">
        <mc:Choice xmlns:a14="http://schemas.microsoft.com/office/drawing/2010/main" Requires="a14">
          <p:sp>
            <p:nvSpPr>
              <p:cNvPr id="2" name="Rectangle 1"/>
              <p:cNvSpPr/>
              <p:nvPr/>
            </p:nvSpPr>
            <p:spPr>
              <a:xfrm>
                <a:off x="211015" y="1160585"/>
                <a:ext cx="8498210" cy="5527083"/>
              </a:xfrm>
              <a:prstGeom prst="rect">
                <a:avLst/>
              </a:prstGeom>
            </p:spPr>
            <p:txBody>
              <a:bodyPr wrap="square">
                <a:spAutoFit/>
              </a:bodyPr>
              <a:lstStyle/>
              <a:p>
                <a:pPr marL="0" lvl="1">
                  <a:spcBef>
                    <a:spcPct val="20000"/>
                  </a:spcBef>
                </a:pPr>
                <a:r>
                  <a:rPr lang="hr-BA" sz="2400" b="1" dirty="0">
                    <a:solidFill>
                      <a:srgbClr val="1F497D"/>
                    </a:solidFill>
                  </a:rPr>
                  <a:t>HRN EN 14211:2012 </a:t>
                </a:r>
                <a:endParaRPr lang="pl-PL" sz="2000" b="1" dirty="0">
                  <a:solidFill>
                    <a:srgbClr val="0070C0"/>
                  </a:solidFill>
                </a:endParaRPr>
              </a:p>
              <a:p>
                <a:r>
                  <a:rPr lang="en-US" dirty="0"/>
                  <a:t>The measurement principle is based on the </a:t>
                </a:r>
                <a:r>
                  <a:rPr lang="en-US" dirty="0" err="1"/>
                  <a:t>chemiluminescence</a:t>
                </a:r>
                <a:r>
                  <a:rPr lang="en-US" dirty="0"/>
                  <a:t> of the </a:t>
                </a:r>
                <a:r>
                  <a:rPr lang="hr-HR" dirty="0"/>
                  <a:t>NO</a:t>
                </a:r>
                <a:r>
                  <a:rPr lang="hr-HR" baseline="-25000" dirty="0"/>
                  <a:t>2</a:t>
                </a:r>
                <a:r>
                  <a:rPr lang="hr-HR" dirty="0"/>
                  <a:t> </a:t>
                </a:r>
                <a:r>
                  <a:rPr lang="en-US" dirty="0"/>
                  <a:t>molecule</a:t>
                </a:r>
                <a:r>
                  <a:rPr lang="hr-HR" dirty="0"/>
                  <a:t>s </a:t>
                </a:r>
                <a:r>
                  <a:rPr lang="en-US" dirty="0"/>
                  <a:t>when switching from excited to</a:t>
                </a:r>
                <a:r>
                  <a:rPr lang="hr-HR" dirty="0"/>
                  <a:t> </a:t>
                </a:r>
                <a:r>
                  <a:rPr lang="en-US" dirty="0"/>
                  <a:t>normal state. </a:t>
                </a:r>
                <a:r>
                  <a:rPr lang="hr-HR" dirty="0" err="1"/>
                  <a:t>Excitation</a:t>
                </a:r>
                <a:r>
                  <a:rPr lang="hr-HR" dirty="0"/>
                  <a:t> </a:t>
                </a:r>
                <a:r>
                  <a:rPr lang="en-US" dirty="0"/>
                  <a:t>occurs when NO in the presence of </a:t>
                </a:r>
                <a:r>
                  <a:rPr lang="hr-HR" dirty="0"/>
                  <a:t>O</a:t>
                </a:r>
                <a:r>
                  <a:rPr lang="hr-HR" baseline="-25000" dirty="0"/>
                  <a:t>3</a:t>
                </a:r>
                <a:r>
                  <a:rPr lang="hr-HR" dirty="0"/>
                  <a:t> </a:t>
                </a:r>
                <a:r>
                  <a:rPr lang="en-US" dirty="0"/>
                  <a:t>oxidize</a:t>
                </a:r>
                <a:r>
                  <a:rPr lang="hr-HR" dirty="0"/>
                  <a:t>s</a:t>
                </a:r>
                <a:r>
                  <a:rPr lang="en-US" dirty="0"/>
                  <a:t> to </a:t>
                </a:r>
                <a:r>
                  <a:rPr lang="hr-HR" dirty="0"/>
                  <a:t>NO</a:t>
                </a:r>
                <a:r>
                  <a:rPr lang="hr-HR" baseline="-25000" dirty="0"/>
                  <a:t>2</a:t>
                </a:r>
                <a:r>
                  <a:rPr lang="hr-HR" dirty="0"/>
                  <a:t>. </a:t>
                </a:r>
              </a:p>
              <a:p>
                <a:r>
                  <a:rPr lang="hr-HR" dirty="0"/>
                  <a:t> </a:t>
                </a:r>
              </a:p>
              <a:p>
                <a:pPr/>
                <a14:m>
                  <m:oMathPara xmlns:m="http://schemas.openxmlformats.org/officeDocument/2006/math">
                    <m:oMathParaPr>
                      <m:jc m:val="centerGroup"/>
                    </m:oMathParaPr>
                    <m:oMath xmlns:m="http://schemas.openxmlformats.org/officeDocument/2006/math">
                      <m:r>
                        <a:rPr lang="hr-HR" i="1">
                          <a:latin typeface="Cambria Math"/>
                        </a:rPr>
                        <m:t>𝑁𝑂</m:t>
                      </m:r>
                      <m:r>
                        <a:rPr lang="hr-HR" i="1">
                          <a:latin typeface="Cambria Math"/>
                        </a:rPr>
                        <m:t>+</m:t>
                      </m:r>
                      <m:sSub>
                        <m:sSubPr>
                          <m:ctrlPr>
                            <a:rPr lang="hr-HR" i="1">
                              <a:latin typeface="Cambria Math" panose="02040503050406030204" pitchFamily="18" charset="0"/>
                            </a:rPr>
                          </m:ctrlPr>
                        </m:sSubPr>
                        <m:e>
                          <m:r>
                            <a:rPr lang="hr-HR" i="1">
                              <a:latin typeface="Cambria Math"/>
                            </a:rPr>
                            <m:t>𝑂</m:t>
                          </m:r>
                        </m:e>
                        <m:sub>
                          <m:r>
                            <a:rPr lang="hr-HR" i="1">
                              <a:latin typeface="Cambria Math"/>
                            </a:rPr>
                            <m:t>3</m:t>
                          </m:r>
                        </m:sub>
                      </m:sSub>
                      <m:r>
                        <a:rPr lang="hr-HR" i="1">
                          <a:latin typeface="Cambria Math"/>
                        </a:rPr>
                        <m:t> → </m:t>
                      </m:r>
                      <m:sSubSup>
                        <m:sSubSupPr>
                          <m:ctrlPr>
                            <a:rPr lang="hr-HR" i="1">
                              <a:latin typeface="Cambria Math" panose="02040503050406030204" pitchFamily="18" charset="0"/>
                            </a:rPr>
                          </m:ctrlPr>
                        </m:sSubSupPr>
                        <m:e>
                          <m:r>
                            <a:rPr lang="hr-HR" i="1">
                              <a:latin typeface="Cambria Math"/>
                            </a:rPr>
                            <m:t>𝑁𝑂</m:t>
                          </m:r>
                        </m:e>
                        <m:sub>
                          <m:r>
                            <a:rPr lang="hr-HR" i="1">
                              <a:latin typeface="Cambria Math"/>
                            </a:rPr>
                            <m:t>2</m:t>
                          </m:r>
                        </m:sub>
                        <m:sup>
                          <m:r>
                            <a:rPr lang="hr-HR" i="1">
                              <a:latin typeface="Cambria Math"/>
                            </a:rPr>
                            <m:t>∗</m:t>
                          </m:r>
                        </m:sup>
                      </m:sSubSup>
                      <m:r>
                        <a:rPr lang="hr-HR" i="1">
                          <a:latin typeface="Cambria Math"/>
                        </a:rPr>
                        <m:t>+</m:t>
                      </m:r>
                      <m:sSub>
                        <m:sSubPr>
                          <m:ctrlPr>
                            <a:rPr lang="hr-HR" i="1">
                              <a:latin typeface="Cambria Math" panose="02040503050406030204" pitchFamily="18" charset="0"/>
                            </a:rPr>
                          </m:ctrlPr>
                        </m:sSubPr>
                        <m:e>
                          <m:r>
                            <a:rPr lang="hr-HR" i="1">
                              <a:latin typeface="Cambria Math"/>
                            </a:rPr>
                            <m:t>𝑂</m:t>
                          </m:r>
                        </m:e>
                        <m:sub>
                          <m:r>
                            <a:rPr lang="hr-HR" i="1">
                              <a:latin typeface="Cambria Math"/>
                            </a:rPr>
                            <m:t>2</m:t>
                          </m:r>
                        </m:sub>
                      </m:sSub>
                      <m:r>
                        <a:rPr lang="hr-HR" i="1">
                          <a:latin typeface="Cambria Math"/>
                        </a:rPr>
                        <m:t> </m:t>
                      </m:r>
                    </m:oMath>
                  </m:oMathPara>
                </a14:m>
                <a:endParaRPr lang="hr-HR" dirty="0"/>
              </a:p>
              <a:p>
                <a:pPr/>
                <a14:m>
                  <m:oMathPara xmlns:m="http://schemas.openxmlformats.org/officeDocument/2006/math">
                    <m:oMathParaPr>
                      <m:jc m:val="centerGroup"/>
                    </m:oMathParaPr>
                    <m:oMath xmlns:m="http://schemas.openxmlformats.org/officeDocument/2006/math">
                      <m:sSubSup>
                        <m:sSubSupPr>
                          <m:ctrlPr>
                            <a:rPr lang="hr-HR" i="1">
                              <a:latin typeface="Cambria Math" panose="02040503050406030204" pitchFamily="18" charset="0"/>
                            </a:rPr>
                          </m:ctrlPr>
                        </m:sSubSupPr>
                        <m:e>
                          <m:r>
                            <a:rPr lang="hr-HR" i="1">
                              <a:latin typeface="Cambria Math"/>
                            </a:rPr>
                            <m:t>𝑁𝑂</m:t>
                          </m:r>
                        </m:e>
                        <m:sub>
                          <m:r>
                            <a:rPr lang="hr-HR" i="1">
                              <a:latin typeface="Cambria Math"/>
                            </a:rPr>
                            <m:t>2</m:t>
                          </m:r>
                        </m:sub>
                        <m:sup>
                          <m:r>
                            <a:rPr lang="hr-HR" i="1">
                              <a:latin typeface="Cambria Math"/>
                            </a:rPr>
                            <m:t>∗</m:t>
                          </m:r>
                        </m:sup>
                      </m:sSubSup>
                      <m:r>
                        <a:rPr lang="hr-HR" i="1">
                          <a:latin typeface="Cambria Math"/>
                        </a:rPr>
                        <m:t> → </m:t>
                      </m:r>
                      <m:sSub>
                        <m:sSubPr>
                          <m:ctrlPr>
                            <a:rPr lang="hr-HR" i="1">
                              <a:latin typeface="Cambria Math" panose="02040503050406030204" pitchFamily="18" charset="0"/>
                            </a:rPr>
                          </m:ctrlPr>
                        </m:sSubPr>
                        <m:e>
                          <m:r>
                            <a:rPr lang="hr-HR" i="1">
                              <a:latin typeface="Cambria Math"/>
                            </a:rPr>
                            <m:t>𝑁𝑂</m:t>
                          </m:r>
                        </m:e>
                        <m:sub>
                          <m:r>
                            <a:rPr lang="hr-HR" i="1">
                              <a:latin typeface="Cambria Math"/>
                            </a:rPr>
                            <m:t>2</m:t>
                          </m:r>
                        </m:sub>
                      </m:sSub>
                      <m:r>
                        <a:rPr lang="hr-HR" i="1">
                          <a:latin typeface="Cambria Math"/>
                        </a:rPr>
                        <m:t>+</m:t>
                      </m:r>
                      <m:r>
                        <a:rPr lang="hr-HR" i="1">
                          <a:latin typeface="Cambria Math"/>
                        </a:rPr>
                        <m:t>h𝑣</m:t>
                      </m:r>
                    </m:oMath>
                  </m:oMathPara>
                </a14:m>
                <a:endParaRPr lang="hr-HR" dirty="0"/>
              </a:p>
              <a:p>
                <a:r>
                  <a:rPr lang="hr-HR" dirty="0"/>
                  <a:t>	</a:t>
                </a:r>
              </a:p>
              <a:p>
                <a:r>
                  <a:rPr lang="en-US" dirty="0"/>
                  <a:t>The radiation intensity (</a:t>
                </a:r>
                <a:r>
                  <a:rPr lang="en-US" dirty="0" err="1"/>
                  <a:t>chemiluminescence</a:t>
                </a:r>
                <a:r>
                  <a:rPr lang="en-US" dirty="0"/>
                  <a:t>) is proportional to the number of NO</a:t>
                </a:r>
                <a:r>
                  <a:rPr lang="hr-HR" dirty="0"/>
                  <a:t> </a:t>
                </a:r>
                <a:r>
                  <a:rPr lang="en-US" dirty="0"/>
                  <a:t>molecules</a:t>
                </a:r>
                <a:r>
                  <a:rPr lang="hr-HR" dirty="0"/>
                  <a:t> </a:t>
                </a:r>
                <a:r>
                  <a:rPr lang="en-US" dirty="0"/>
                  <a:t>which are reacted in a given volume or NO concentration. Radiation intensity</a:t>
                </a:r>
                <a:r>
                  <a:rPr lang="hr-HR" dirty="0"/>
                  <a:t> </a:t>
                </a:r>
                <a:r>
                  <a:rPr lang="en-US" dirty="0"/>
                  <a:t>is measured using a photodiode</a:t>
                </a:r>
                <a:r>
                  <a:rPr lang="hr-HR" dirty="0"/>
                  <a:t>.</a:t>
                </a:r>
              </a:p>
              <a:p>
                <a:endParaRPr lang="hr-HR" dirty="0"/>
              </a:p>
              <a:p>
                <a:r>
                  <a:rPr lang="en-US" dirty="0"/>
                  <a:t>After entering the analyzer, the air is divided into two of which one leads air directly into</a:t>
                </a:r>
                <a:r>
                  <a:rPr lang="hr-HR" dirty="0"/>
                  <a:t> </a:t>
                </a:r>
                <a:r>
                  <a:rPr lang="en-US" dirty="0"/>
                  <a:t>reaction chamber and thereby the NO concentration </a:t>
                </a:r>
                <a:r>
                  <a:rPr lang="hr-HR" dirty="0"/>
                  <a:t>is </a:t>
                </a:r>
                <a:r>
                  <a:rPr lang="hr-HR" dirty="0" err="1"/>
                  <a:t>measured</a:t>
                </a:r>
                <a:r>
                  <a:rPr lang="hr-HR" dirty="0"/>
                  <a:t> </a:t>
                </a:r>
                <a:r>
                  <a:rPr lang="en-US" dirty="0"/>
                  <a:t>in the air sample.</a:t>
                </a:r>
                <a:r>
                  <a:rPr lang="hr-HR" dirty="0"/>
                  <a:t> </a:t>
                </a:r>
              </a:p>
              <a:p>
                <a:r>
                  <a:rPr lang="en-US" dirty="0"/>
                  <a:t>The second </a:t>
                </a:r>
                <a:r>
                  <a:rPr lang="hr-HR" dirty="0" err="1"/>
                  <a:t>leads</a:t>
                </a:r>
                <a:r>
                  <a:rPr lang="en-US" dirty="0"/>
                  <a:t> the air through the catalytic converter where all </a:t>
                </a:r>
                <a:r>
                  <a:rPr lang="hr-HR" dirty="0"/>
                  <a:t>NO</a:t>
                </a:r>
                <a:r>
                  <a:rPr lang="hr-HR" baseline="-25000" dirty="0"/>
                  <a:t>2 </a:t>
                </a:r>
                <a:r>
                  <a:rPr lang="en-US" dirty="0"/>
                  <a:t>from air</a:t>
                </a:r>
                <a:r>
                  <a:rPr lang="hr-HR" dirty="0"/>
                  <a:t> </a:t>
                </a:r>
                <a:r>
                  <a:rPr lang="en-US" dirty="0"/>
                  <a:t>is reduced to NO and then introduced into the reaction chamber where the processes</a:t>
                </a:r>
                <a:r>
                  <a:rPr lang="hr-HR" dirty="0"/>
                  <a:t> </a:t>
                </a:r>
                <a:r>
                  <a:rPr lang="en-US" dirty="0"/>
                  <a:t>described </a:t>
                </a:r>
                <a:r>
                  <a:rPr lang="hr-HR" dirty="0" err="1"/>
                  <a:t>in</a:t>
                </a:r>
                <a:r>
                  <a:rPr lang="hr-HR" dirty="0"/>
                  <a:t> </a:t>
                </a:r>
                <a:r>
                  <a:rPr lang="en-US" dirty="0"/>
                  <a:t>equations above are conducted. In this way, the concentration of </a:t>
                </a:r>
                <a:r>
                  <a:rPr lang="hr-HR" dirty="0" err="1"/>
                  <a:t>NO</a:t>
                </a:r>
                <a:r>
                  <a:rPr lang="hr-HR" baseline="-25000" dirty="0" err="1"/>
                  <a:t>x</a:t>
                </a:r>
                <a:r>
                  <a:rPr lang="hr-HR" baseline="-25000" dirty="0"/>
                  <a:t> </a:t>
                </a:r>
                <a:r>
                  <a:rPr lang="en-US" dirty="0"/>
                  <a:t>is measured</a:t>
                </a:r>
                <a:r>
                  <a:rPr lang="hr-HR" dirty="0"/>
                  <a:t>.</a:t>
                </a:r>
                <a:r>
                  <a:rPr lang="en-US" dirty="0"/>
                  <a:t> </a:t>
                </a:r>
                <a:r>
                  <a:rPr lang="hr-HR" dirty="0"/>
                  <a:t>NO</a:t>
                </a:r>
                <a:r>
                  <a:rPr lang="hr-HR" baseline="-25000" dirty="0"/>
                  <a:t>2 </a:t>
                </a:r>
                <a:r>
                  <a:rPr lang="hr-HR" dirty="0"/>
                  <a:t>is </a:t>
                </a:r>
                <a:r>
                  <a:rPr lang="hr-HR" dirty="0" err="1"/>
                  <a:t>calculated</a:t>
                </a:r>
                <a:r>
                  <a:rPr lang="hr-HR" dirty="0"/>
                  <a:t> </a:t>
                </a:r>
                <a:r>
                  <a:rPr lang="hr-HR" dirty="0" err="1"/>
                  <a:t>from</a:t>
                </a:r>
                <a:r>
                  <a:rPr lang="en-US" dirty="0"/>
                  <a:t> the difference in </a:t>
                </a:r>
                <a:r>
                  <a:rPr lang="hr-HR" dirty="0" err="1"/>
                  <a:t>concentrations</a:t>
                </a:r>
                <a:r>
                  <a:rPr lang="hr-HR" dirty="0"/>
                  <a:t> </a:t>
                </a:r>
                <a:r>
                  <a:rPr lang="hr-HR" dirty="0" err="1"/>
                  <a:t>of</a:t>
                </a:r>
                <a:r>
                  <a:rPr lang="hr-HR" dirty="0"/>
                  <a:t> </a:t>
                </a:r>
                <a:r>
                  <a:rPr lang="hr-HR" dirty="0" err="1"/>
                  <a:t>NO</a:t>
                </a:r>
                <a:r>
                  <a:rPr lang="hr-HR" baseline="-25000" dirty="0" err="1"/>
                  <a:t>x</a:t>
                </a:r>
                <a:r>
                  <a:rPr lang="hr-HR" baseline="-25000" dirty="0"/>
                  <a:t> </a:t>
                </a:r>
                <a:r>
                  <a:rPr lang="en-US" dirty="0"/>
                  <a:t>and NO</a:t>
                </a:r>
                <a:r>
                  <a:rPr lang="hr-HR" dirty="0"/>
                  <a:t>.  </a:t>
                </a:r>
              </a:p>
              <a:p>
                <a:r>
                  <a:rPr lang="hr-HR" dirty="0"/>
                  <a:t> </a:t>
                </a:r>
                <a:endParaRPr lang="pl-PL" sz="2000" dirty="0">
                  <a:solidFill>
                    <a:srgbClr val="0070C0"/>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211015" y="1160585"/>
                <a:ext cx="8498210" cy="5527083"/>
              </a:xfrm>
              <a:prstGeom prst="rect">
                <a:avLst/>
              </a:prstGeom>
              <a:blipFill>
                <a:blip r:embed="rId4"/>
                <a:stretch>
                  <a:fillRect l="-1148" t="-882" r="-1076"/>
                </a:stretch>
              </a:blipFill>
            </p:spPr>
            <p:txBody>
              <a:bodyPr/>
              <a:lstStyle/>
              <a:p>
                <a:r>
                  <a:rPr lang="hr-HR">
                    <a:noFill/>
                  </a:rPr>
                  <a:t> </a:t>
                </a:r>
              </a:p>
            </p:txBody>
          </p:sp>
        </mc:Fallback>
      </mc:AlternateContent>
      <p:sp>
        <p:nvSpPr>
          <p:cNvPr id="12" name="TextBox 11"/>
          <p:cNvSpPr txBox="1"/>
          <p:nvPr/>
        </p:nvSpPr>
        <p:spPr>
          <a:xfrm>
            <a:off x="133165" y="100006"/>
            <a:ext cx="8941824" cy="276999"/>
          </a:xfrm>
          <a:prstGeom prst="rect">
            <a:avLst/>
          </a:prstGeom>
          <a:noFill/>
        </p:spPr>
        <p:txBody>
          <a:bodyPr wrap="square" rtlCol="0">
            <a:spAutoFit/>
          </a:bodyPr>
          <a:lstStyle/>
          <a:p>
            <a:pPr algn="ctr"/>
            <a:r>
              <a:rPr lang="en-US" sz="1200" i="1" dirty="0">
                <a:solidFill>
                  <a:schemeClr val="accent1">
                    <a:lumMod val="50000"/>
                  </a:schemeClr>
                </a:solidFill>
              </a:rPr>
              <a:t>European Union IPA 2013 </a:t>
            </a:r>
            <a:r>
              <a:rPr lang="en-US" sz="1200" i="1" dirty="0" err="1">
                <a:solidFill>
                  <a:schemeClr val="accent1">
                    <a:lumMod val="50000"/>
                  </a:schemeClr>
                </a:solidFill>
              </a:rPr>
              <a:t>Programme</a:t>
            </a:r>
            <a:r>
              <a:rPr lang="en-US" sz="1200" i="1" dirty="0">
                <a:solidFill>
                  <a:schemeClr val="accent1">
                    <a:lumMod val="50000"/>
                  </a:schemeClr>
                </a:solidFill>
              </a:rPr>
              <a:t> for Croatia</a:t>
            </a:r>
            <a:endParaRPr lang="hr-HR" sz="1200"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39594681"/>
      </p:ext>
    </p:extLst>
  </p:cSld>
  <p:clrMapOvr>
    <a:masterClrMapping/>
  </p:clrMapOvr>
  <p:transition spd="med">
    <p:fade thruBlk="1"/>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41905</TotalTime>
  <Words>15983</Words>
  <Application>Microsoft Office PowerPoint</Application>
  <PresentationFormat>On-screen Show (4:3)</PresentationFormat>
  <Paragraphs>2485</Paragraphs>
  <Slides>175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175</vt:i4>
      </vt:variant>
    </vt:vector>
  </HeadingPairs>
  <TitlesOfParts>
    <vt:vector size="182" baseType="lpstr">
      <vt:lpstr>Arial</vt:lpstr>
      <vt:lpstr>Arial Narrow</vt:lpstr>
      <vt:lpstr>Calibri</vt:lpstr>
      <vt:lpstr>Cambria Math</vt:lpstr>
      <vt:lpstr>Symbol</vt:lpstr>
      <vt:lpstr>Times New Roman</vt:lpstr>
      <vt:lpstr>Office Theme</vt:lpstr>
      <vt:lpstr>PowerPoint Presentation</vt:lpstr>
      <vt:lpstr>TOPIC 9: Normative regulation</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9.1 HRN EN ISO/IEC 17025</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9.2 REFERENCE AND EQUIVALENT METHODS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9.3 EXAMPLES OF USING HRN EN STANDARDS</vt:lpstr>
      <vt:lpstr> 9.4 TYPE APPROVAL OF ANALYZER</vt:lpstr>
      <vt:lpstr> 9.4 TYPE APPROVAL OF ANALYZER</vt:lpstr>
      <vt:lpstr> 9.4 TYPE APPROVAL OF ANALYZER</vt:lpstr>
      <vt:lpstr> 9.4 TYPE APPROVAL OF ANALYZER</vt:lpstr>
      <vt:lpstr> 9.4 TYPE APPROVAL OF ANALYZER</vt:lpstr>
      <vt:lpstr> 9.4 TYPE APPROVAL OF ANALYZER</vt:lpstr>
      <vt:lpstr> 9.4 TYPE APPROVAL OF ANALYZER</vt:lpstr>
      <vt:lpstr> 9.4 TYPE APPROVAL OF ANALYZER</vt:lpstr>
      <vt:lpstr> 9.4 TYPE APPROVAL OF ANALYZER</vt:lpstr>
      <vt:lpstr> 9.4 TYPE APPROVAL OF ANALYZER</vt:lpstr>
      <vt:lpstr>THANK YOU FOR YOUR ATTENTION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Idris Tonković</cp:lastModifiedBy>
  <cp:revision>1252</cp:revision>
  <cp:lastPrinted>2017-11-17T07:50:58Z</cp:lastPrinted>
  <dcterms:created xsi:type="dcterms:W3CDTF">2011-04-14T13:56:18Z</dcterms:created>
  <dcterms:modified xsi:type="dcterms:W3CDTF">2018-06-05T11:11:05Z</dcterms:modified>
</cp:coreProperties>
</file>